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Lst>
  <p:notesMasterIdLst>
    <p:notesMasterId r:id="rId1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notesMaster" Target="notesMasters/notesMaster1.xml"/><Relationship Id="rId16" Type="http://schemas.openxmlformats.org/officeDocument/2006/relationships/presProps" Target="presProps.xml"/><Relationship Id="rId17" Type="http://schemas.openxmlformats.org/officeDocument/2006/relationships/viewProps" Target="viewProps.xml"/><Relationship Id="rId18" Type="http://schemas.openxmlformats.org/officeDocument/2006/relationships/theme" Target="theme/theme1.xml"/><Relationship Id="rId1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inventory existing decks, identify recurring slide types, and run an accessibility and content clutter assessment. Phase 2 — Design System: craft a core visual system, responsive masters, and chart templates informed by SlidesAI’s Top 12 trends and the 24Slides guidance about elevating slide design. Phase 3 — Pilot: select two to three high-impact presentations and apply the new templates, motion presets, and accessibility checks; gather audience and presenter feedback on clarity and engagement. Phase 4 — Scale: finalize templates, train content owners, and incorporate the workflow into production. Phase 5 — Measure and Iterate: track engagement signals (audience polling, slide dwell time in recorded sessions), accessibility compliance, and qualitative feedback; evolve templates quarterly. The slide lists minimal resourcing requirements (1 design steward, part-time production support, 1–2 training sessions) so stakeholders can budget appropriately. By tying each phase to the observed trends in the research context, this roadmap turns abstract guidance into executable steps that balance speed with quality control.</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appoint a design steward to manage templates, define a lightweight approval workflow with accessibility and data checks, and set a quarterly review cadence to adapt templates to emerging trends. The slide also recommends establishing a simple dashboard that aggregates engagement and compliance metrics for stakeholder review, and using pilot projects as living labs to test new visual or motion patterns before enterprise rollout. By connecting measurement and governance to the research context’s emphasis on practical application, the slide helps leaders operationalize trend adoption with accountability and continuous learning.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concluding slide summarizes key recommendations, aligns them to immediate actions, and invites decision points for leadership. Drawing from the research context — including 24Slides’ call to elevate slides in 2025, SlidesAI’s enumeration of top trends, PresentationCloud’s focus on adaptive and accessible designs, and SketchBubble’s emphasis on engagement — the core recommendations are: prioritize authenticity and accessibility, adopt modular templates for adaptive layouts, use motion strategically to guide attention, and enforce basic governance and measurement. Immediate next steps proposed here: conduct a 2-week audit of current slide assets, prototype two responsive templates, run a 1-week pilot with scheduled speaker rehearsals, and appoint a design steward to maintain templates and accessibility checks. The slide restates the value proposition: modest investments in template work, tooling, and a lightweight governance model will yield stronger persuasion, improved audience comprehension, and better inclusivity. It closes with an explicit prompt for the decision-maker: approve the proposed pilot budget and designate stakeholders for the audit and pilot timeline. The recommendations are directly grounded in the industry write-ups cited earlier to ensure that leadership can tie actions to documented trend guidance.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opening slide sets the stage for adopting the 2025 presentation-design landscape and explains why contemporary slide design matters for persuasion, brand perception, and audience retention. As the 24Slides piece notes, “2025 is your year to take your presentation slides to the next level!” and underscores that while content remains paramount, slide design is a critical amplifier — outdated slides can drag down an otherwise strong message. The purpose of this presentation is to map observable trends, connect them to practical design choices, and provide a clear implementation path. Informed by multiple industry write-ups — including the 24Slides article, the PresentationCloud overview and the SlidesAI list of Top 12 trends — this introduction clarifies scope, intended audience (designers, communicators, product and marketing leads), and outcomes: immediate design adjustments, a prioritized roadmap, and suggested toolsets. We'll also highlight accessibility and measurement guardrails so design improvements are meaningful, not just aesthetic. Finally, this slide presents the structure of the briefing: trend overview, visual language and motion, accessibility and inclusive practice, adaptive layouts and templates, data storytelling, operationalizing change, and recommended next steps. It explicitly links the guidance that follows to the research context summarized from industry sources, ensuring recommendations are grounded in current practitioner guidance rather than opinion alone.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authenticity, audience engagement, and accessibility. The PresentationCloud write-up highlights authenticity and engagement as central shifts toward honest visuals and interactive formats. The SlidesAI Top 12 trends enumeration reinforces this mix, describing how contemporary slides favor genuine photography, imperfect graphic treatments, and human-centered storytelling. Meanwhile, the 24Slides article explicitly frames 2025 as a year to elevate slides and warns that outdated design can undermine credibility; it therefore argues for authentic visuals and accessible layouts. In addition, several sources stress accessibility as non-negotiable: accessible color contrasts, readable typography, clear alt text, and keyboard-friendly slide navigation are now expected. Practical implications include prioritizing real imagery over stock clichés, crafting micro-narratives instead of bullet dumps, enabling slide-level accessibility checks, and embedding cues that encourage audience interaction. This slide also clarifies how these thematic pillars map to measurable criteria: authenticity metrics (percentage of slides using real photography or brand assets), engagement signals (audience polling and interaction frequency), and accessibility compliance checks (contrast ratio, font size baseline). By tying each recommendation to observed commentary in the research context, the slide supports decision-makers who need defensible, evidence-oriented design choices.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while minimalism remains valuable for clarity, many 2025 trend writings — including the SlidesAI Top 12 and the GraphicDesignEye roundup — describe a simultaneous movement toward expressive typographic systems, bold color accents, and layered compositions. The 24Slides guidance emphasizes that good design should not merely be fashionable but functional: slide layouts must let content breathe and guide attention. The practical implication is adopting flexible visual systems that balance restraint with personality — a neutral base for readability plus expressive elements to highlight key messages. This slide outlines an approach to visual grammar: base grid and spacing rules, primary and secondary type scales, a restrained color palette with one accent color for emphasis, and a set of decorative motifs or textures used sparingly. It also highlights the risk of over-design and recommends guardrails: maintain a 60/30/10 contrast between base, secondary, and accent elements, cap decorative elements per slide, and ensure brand alignment. Examples of acceptable expressive choices include oversized numerals for key metrics, subdued photographic overlays to increase legibility, and intentional asymmetry to create hierarchy. These recommendations are grounded in the research context’s emphasis on evolving aesthetics and the need for purposeful design over trend-chasing.</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subtle transitions, content reveals, animated data cues, and micro-interactions can guide attention and clarify structure without distracting. The 24Slides commentary supports this, noting that slide design must amplify communication. The guidance here is conservative and strategic: use motion to reveal content progressively, animate only to clarify relationships (e.g., animate a callout to show causality), and prefer short, purposeful animations under 600ms for micro-interactions. This slide provides practical patterns: entrance transitions to orient viewers, progress indicators for multi-step arguments, animated annotations to spotlight data points, and hover/tap micro-interactions for interactive exports or live presentations. Accessibility considerations are emphasized: always offer static fallbacks, avoid motion that can trigger vestibular issues, and allow presenters or viewers to disable animations. For teams moving to live or hybrid delivery, the slide suggests built-in rehearsals that time animations to speaker pacing. By tying motion guidance to the research context’s emphasis on engagement and technical capability, the slide frames motion as an amplifier of clarity rather than mere decoration.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design content blocks that can reflow vertically for narrow screens, set safe margins for projection and streaming, and create alternate master slides optimized for different aspect ratios. The 24Slides article’s admonition that slide design must elevate content implies designers should plan for format variance rather than retrofitting. Teams should maintain a core content-first template with modular components: headline module, visual module, data module, and CTA module; these modules can stack or arrange side-by-side depending on context. Also include guidance for export-ready interactions: ensure charts simplify when shown on small screens (fewer labels, larger markers), and provide downloadable static PDFs with accessible tagging. The slide outlines a lightweight testing protocol: check critical slides across at least three resolutions and two delivery modes, and document any manual overrides required. By referencing the research context’s focus on adaptive capability, this slide helps teams future-proof presentations for hybrid and mobile-first audiences.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accessibility is not optional trend-speak but a measurable design requirement that protects message reach and legal compliance while improving clarity for all audiences.</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establish preferred chart templates and a short ‘chart review’ step in slide QA to ensure data integrity and narrative alignment. These practices reflect the research context’s call to use visualization as a storytelling tool rather than aesthetic ornamentation.</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build modular master templates aligned with the visual system and adaptive layout rules; standardize a short palette and typography set in the template; configure reusable chart styles and icon libraries; adopt a motion-presets library for consistent animations; and integrate accessibility checks into the template. For tooling, the slide lists categories (presentation software with template management, rapid prototyping tools for motion, and automated accessibility checkers) without endorsing specific vendors, reflecting the research context’s emphasis on capability rather than brand lock-in. The slide recommends a production workflow: content drafting template application visual polish accessibility and data checks rehearsal with timing and animation review. It also suggests a lightweight governance model — a ‘design steward’ role to manage templates and a quarterly review to incorporate new trend guidance — drawing on industry guidance that contemporary slides require both creative direction and process discipline.</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0-1.jpeg"/><Relationship Id="rId2" Type="http://schemas.openxmlformats.org/officeDocument/2006/relationships/slideLayout" Target="../slideLayouts/slideLayout1.xml"/><Relationship Id="rId3"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jpe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s>
</file>

<file path=ppt/slides/_rels/slide2.xml.rels><?xml version="1.0" encoding="UTF-8" standalone="yes"?>
<Relationships xmlns="http://schemas.openxmlformats.org/package/2006/relationships"><Relationship Id="rId1" Type="http://schemas.openxmlformats.org/officeDocument/2006/relationships/image" Target="../media/image-2-1.png"/><Relationship Id="rId2" Type="http://schemas.openxmlformats.org/officeDocument/2006/relationships/slideLayout" Target="../slideLayouts/slideLayout1.xml"/><Relationship Id="rId3"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image" Target="../media/image-4-1.png"/><Relationship Id="rId2" Type="http://schemas.openxmlformats.org/officeDocument/2006/relationships/slideLayout" Target="../slideLayouts/slideLayout1.xml"/><Relationship Id="rId3"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image" Target="../media/image-5-1.png"/><Relationship Id="rId2" Type="http://schemas.openxmlformats.org/officeDocument/2006/relationships/slideLayout" Target="../slideLayouts/slideLayout1.xml"/><Relationship Id="rId3"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3600" b="1" dirty="0">
                <a:solidFill>
                  <a:srgbClr val="052E16"/>
                </a:solidFill>
              </a:rPr>
              <a:t>test presentation</a:t>
            </a:r>
            <a:endParaRPr lang="en-US" sz="36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1600" dirty="0">
                <a:solidFill>
                  <a:srgbClr val="14532D"/>
                </a:solidFill>
              </a:rPr>
              <a:t>Generated by Agent Diaz AI</a:t>
            </a:r>
            <a:endParaRPr lang="en-US" sz="1600" dirty="0"/>
          </a:p>
        </p:txBody>
      </p:sp>
      <p:sp>
        <p:nvSpPr>
          <p:cNvPr id="4" name="Shape 2"/>
          <p:cNvSpPr/>
          <p:nvPr/>
        </p:nvSpPr>
        <p:spPr>
          <a:xfrm>
            <a:off x="2743200" y="3931920"/>
            <a:ext cx="3657600" cy="137160"/>
          </a:xfrm>
          <a:prstGeom prst="rect">
            <a:avLst/>
          </a:prstGeom>
          <a:solidFill>
            <a:srgbClr val="10B981"/>
          </a:solidFill>
          <a:ln w="12700">
            <a:solidFill>
              <a:srgbClr val="10B981"/>
            </a:solidFill>
            <a:prstDash val="solid"/>
          </a:ln>
        </p:spPr>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Implementation Roadmap: From Audit to Pilot</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inventory existing decks, identify recurring slide types, and run an accessibility and content clutter assessment. Phase 2 — Design System: craft a core visual…</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Phase 1: Audit existing decks for clarity and accessibility gaps</a:t>
            </a:r>
            <a:endParaRPr lang="en-US" sz="1400" dirty="0"/>
          </a:p>
          <a:p>
            <a:pPr marL="342900" indent="-342900">
              <a:buSzPct val="100000"/>
              <a:buChar char="•"/>
            </a:pPr>
            <a:r>
              <a:rPr lang="en-US" sz="1400" dirty="0">
                <a:solidFill>
                  <a:srgbClr val="052E16"/>
                </a:solidFill>
              </a:rPr>
              <a:t>Phase 2: Build a responsive visual system and template set</a:t>
            </a:r>
            <a:endParaRPr lang="en-US" sz="1400" dirty="0"/>
          </a:p>
          <a:p>
            <a:pPr marL="342900" indent="-342900">
              <a:buSzPct val="100000"/>
              <a:buChar char="•"/>
            </a:pPr>
            <a:r>
              <a:rPr lang="en-US" sz="1400" dirty="0">
                <a:solidFill>
                  <a:srgbClr val="052E16"/>
                </a:solidFill>
              </a:rPr>
              <a:t>Phase 3: Pilot with high-impact decks and gather feedback</a:t>
            </a:r>
            <a:endParaRPr lang="en-US" sz="1400" dirty="0"/>
          </a:p>
          <a:p>
            <a:pPr marL="342900" indent="-342900">
              <a:buSzPct val="100000"/>
              <a:buChar char="•"/>
            </a:pPr>
            <a:r>
              <a:rPr lang="en-US" sz="1400" dirty="0">
                <a:solidFill>
                  <a:srgbClr val="052E16"/>
                </a:solidFill>
              </a:rPr>
              <a:t>Phase 4–5: Scale templates, train teams, measure and iterate</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Measurement, Governance &amp; Ongoing Trend Monitoring</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appoint a design steward to manage templates, define a lightweight approval workflow with accessibility and data checks, and set a quarterly review cadence to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Track engagement, accessibility compliance, and qualitative feedback</a:t>
            </a:r>
            <a:endParaRPr lang="en-US" sz="1400" dirty="0"/>
          </a:p>
          <a:p>
            <a:pPr marL="342900" indent="-342900">
              <a:buSzPct val="100000"/>
              <a:buChar char="•"/>
            </a:pPr>
            <a:r>
              <a:rPr lang="en-US" sz="1400" dirty="0">
                <a:solidFill>
                  <a:srgbClr val="052E16"/>
                </a:solidFill>
              </a:rPr>
              <a:t>Assign a design steward and create a lightweight approval workflow</a:t>
            </a:r>
            <a:endParaRPr lang="en-US" sz="1400" dirty="0"/>
          </a:p>
          <a:p>
            <a:pPr marL="342900" indent="-342900">
              <a:buSzPct val="100000"/>
              <a:buChar char="•"/>
            </a:pPr>
            <a:r>
              <a:rPr lang="en-US" sz="1400" dirty="0">
                <a:solidFill>
                  <a:srgbClr val="052E16"/>
                </a:solidFill>
              </a:rPr>
              <a:t>Use pilot projects as testbeds and review templates quarterly</a:t>
            </a:r>
            <a:endParaRPr lang="en-US" sz="1400" dirty="0"/>
          </a:p>
          <a:p>
            <a:pPr marL="342900" indent="-342900">
              <a:buSzPct val="100000"/>
              <a:buChar char="•"/>
            </a:pPr>
            <a:r>
              <a:rPr lang="en-US" sz="1400" dirty="0">
                <a:solidFill>
                  <a:srgbClr val="052E16"/>
                </a:solidFill>
              </a:rPr>
              <a:t>Maintain a simple dashboard for governance visibility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Conclusion &amp; Recommended Next Steps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concluding slide summarizes key recommendations, aligns them to immediate actions, and invites decision points for leadership. Drawing from the research c…</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Approve a short audit and pilot to operationalize 2025 trends</a:t>
            </a:r>
            <a:endParaRPr lang="en-US" sz="1400" dirty="0"/>
          </a:p>
          <a:p>
            <a:pPr marL="342900" indent="-342900">
              <a:buSzPct val="100000"/>
              <a:buChar char="•"/>
            </a:pPr>
            <a:r>
              <a:rPr lang="en-US" sz="1400" dirty="0">
                <a:solidFill>
                  <a:srgbClr val="052E16"/>
                </a:solidFill>
              </a:rPr>
              <a:t>Prototype modular templates and enforce accessibility checks</a:t>
            </a:r>
            <a:endParaRPr lang="en-US" sz="1400" dirty="0"/>
          </a:p>
          <a:p>
            <a:pPr marL="342900" indent="-342900">
              <a:buSzPct val="100000"/>
              <a:buChar char="•"/>
            </a:pPr>
            <a:r>
              <a:rPr lang="en-US" sz="1400" dirty="0">
                <a:solidFill>
                  <a:srgbClr val="052E16"/>
                </a:solidFill>
              </a:rPr>
              <a:t>Designate a design steward and schedule quarterly reviews</a:t>
            </a:r>
            <a:endParaRPr lang="en-US" sz="1400" dirty="0"/>
          </a:p>
          <a:p>
            <a:pPr marL="342900" indent="-342900">
              <a:buSzPct val="100000"/>
              <a:buChar char="•"/>
            </a:pPr>
            <a:r>
              <a:rPr lang="en-US" sz="1400" dirty="0">
                <a:solidFill>
                  <a:srgbClr val="052E16"/>
                </a:solidFill>
              </a:rPr>
              <a:t>Measure engagement and iterate based on pilot outcomes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548640"/>
            <a:ext cx="6858000" cy="0"/>
          </a:xfrm>
          <a:prstGeom prst="rect">
            <a:avLst/>
          </a:prstGeom>
          <a:noFill/>
          <a:ln/>
        </p:spPr>
        <p:txBody>
          <a:bodyPr wrap="square" rtlCol="0" anchor="ctr"/>
          <a:lstStyle/>
          <a:p>
            <a:pPr indent="0" marL="0">
              <a:buNone/>
            </a:pPr>
            <a:r>
              <a:rPr lang="en-US" sz="2600" b="1" dirty="0">
                <a:solidFill>
                  <a:srgbClr val="052E16"/>
                </a:solidFill>
              </a:rPr>
              <a:t>References</a:t>
            </a:r>
            <a:endParaRPr lang="en-US" sz="2600" dirty="0"/>
          </a:p>
        </p:txBody>
      </p:sp>
      <p:sp>
        <p:nvSpPr>
          <p:cNvPr id="3" name="Shape 1"/>
          <p:cNvSpPr/>
          <p:nvPr/>
        </p:nvSpPr>
        <p:spPr>
          <a:xfrm>
            <a:off x="548640" y="1097280"/>
            <a:ext cx="2011680" cy="82296"/>
          </a:xfrm>
          <a:prstGeom prst="rect">
            <a:avLst/>
          </a:prstGeom>
          <a:solidFill>
            <a:srgbClr val="D1FAE5"/>
          </a:solidFill>
          <a:ln w="12700">
            <a:solidFill>
              <a:srgbClr val="D1FAE5"/>
            </a:solidFill>
            <a:prstDash val="solid"/>
          </a:ln>
        </p:spPr>
      </p:sp>
      <p:sp>
        <p:nvSpPr>
          <p:cNvPr id="4" name="Text 2"/>
          <p:cNvSpPr/>
          <p:nvPr/>
        </p:nvSpPr>
        <p:spPr>
          <a:xfrm>
            <a:off x="548640" y="1371600"/>
            <a:ext cx="4023360" cy="4114800"/>
          </a:xfrm>
          <a:prstGeom prst="rect">
            <a:avLst/>
          </a:prstGeom>
          <a:noFill/>
          <a:ln/>
        </p:spPr>
        <p:txBody>
          <a:bodyPr wrap="square" rtlCol="0" anchor="ctr"/>
          <a:lstStyle/>
          <a:p>
            <a:pPr indent="0" marL="0">
              <a:buNone/>
            </a:pPr>
            <a:r>
              <a:rPr lang="en-US" sz="1200" dirty="0">
                <a:solidFill>
                  <a:srgbClr val="14532D"/>
                </a:solidFill>
              </a:rPr>
              <a:t>https://24slides.com/presentbetter/best-presentation-design-trends</a:t>
            </a:r>
            <a:endParaRPr lang="en-US" sz="1200" dirty="0"/>
          </a:p>
          <a:p>
            <a:pPr indent="0" marL="0">
              <a:buNone/>
            </a:pPr>
            <a:r>
              <a:rPr lang="en-US" sz="1200" dirty="0">
                <a:solidFill>
                  <a:srgbClr val="14532D"/>
                </a:solidFill>
              </a:rPr>
              <a:t>https://presentationscloud.com/blog/presentation-design-trends-2025</a:t>
            </a:r>
            <a:endParaRPr lang="en-US" sz="1200" dirty="0"/>
          </a:p>
          <a:p>
            <a:pPr indent="0" marL="0">
              <a:buNone/>
            </a:pPr>
            <a:r>
              <a:rPr lang="en-US" sz="1200" dirty="0">
                <a:solidFill>
                  <a:srgbClr val="14532D"/>
                </a:solidFill>
              </a:rPr>
              <a:t>https://www.slidesai.io/blog/presentation-design-trends</a:t>
            </a:r>
            <a:endParaRPr lang="en-US" sz="1200" dirty="0"/>
          </a:p>
          <a:p>
            <a:pPr indent="0" marL="0">
              <a:buNone/>
            </a:pPr>
            <a:r>
              <a:rPr lang="en-US" sz="1200" dirty="0">
                <a:solidFill>
                  <a:srgbClr val="14532D"/>
                </a:solidFill>
              </a:rPr>
              <a:t>https://graphicdesigneye.com/presentation-design-trends/</a:t>
            </a:r>
            <a:endParaRPr lang="en-US" sz="1200" dirty="0"/>
          </a:p>
          <a:p>
            <a:pPr indent="0" marL="0">
              <a:buNone/>
            </a:pPr>
            <a:r>
              <a:rPr lang="en-US" sz="1200" dirty="0">
                <a:solidFill>
                  <a:srgbClr val="14532D"/>
                </a:solidFill>
              </a:rPr>
              <a:t>https://www.sketchbubble.com/blog/8-emerging-trends-in-presentation-design-for-2025/</a:t>
            </a:r>
            <a:endParaRPr lang="en-US" sz="1200" dirty="0"/>
          </a:p>
        </p:txBody>
      </p:sp>
      <p:sp>
        <p:nvSpPr>
          <p:cNvPr id="5" name="Text 3"/>
          <p:cNvSpPr/>
          <p:nvPr/>
        </p:nvSpPr>
        <p:spPr>
          <a:xfrm>
            <a:off x="4572000" y="1371600"/>
            <a:ext cx="4023360" cy="4114800"/>
          </a:xfrm>
          <a:prstGeom prst="rect">
            <a:avLst/>
          </a:prstGeom>
          <a:noFill/>
          <a:ln/>
        </p:spPr>
        <p:txBody>
          <a:bodyPr wrap="square" rtlCol="0" anchor="ctr"/>
          <a:lstStyle/>
          <a:p>
            <a:pPr indent="0" marL="0">
              <a:buNone/>
            </a:pPr>
            <a:r>
              <a:rPr lang="en-US" sz="1200" dirty="0">
                <a:solidFill>
                  <a:srgbClr val="14532D"/>
                </a:solidFill>
              </a:rPr>
              <a:t>https://www.microsoft.com/en-us/microsoft-365-life-hacks/presentations/four-presentation-trends-for-2025</a:t>
            </a:r>
            <a:endParaRPr lang="en-US" sz="1200" dirty="0"/>
          </a:p>
          <a:p>
            <a:pPr indent="0" marL="0">
              <a:buNone/>
            </a:pPr>
            <a:r>
              <a:rPr lang="en-US" sz="1200" dirty="0">
                <a:solidFill>
                  <a:srgbClr val="14532D"/>
                </a:solidFill>
              </a:rPr>
              <a:t>https://toolsfairy.com/document-test/sample-ppt-files</a:t>
            </a:r>
            <a:endParaRPr lang="en-US" sz="1200" dirty="0"/>
          </a:p>
          <a:p>
            <a:pPr indent="0" marL="0">
              <a:buNone/>
            </a:pPr>
            <a:r>
              <a:rPr lang="en-US" sz="1200" dirty="0">
                <a:solidFill>
                  <a:srgbClr val="14532D"/>
                </a:solidFill>
              </a:rPr>
              <a:t>https://freetestdata.com/document-files/pptx/</a:t>
            </a:r>
            <a:endParaRPr lang="en-US" sz="1200" dirty="0"/>
          </a:p>
          <a:p>
            <a:pPr indent="0" marL="0">
              <a:buNone/>
            </a:pPr>
            <a:r>
              <a:rPr lang="en-US" sz="1200" dirty="0">
                <a:solidFill>
                  <a:srgbClr val="14532D"/>
                </a:solidFill>
              </a:rPr>
              <a:t>https://samples-files.com/sample-ppt-pptx-files/</a:t>
            </a:r>
            <a:endParaRPr lang="en-US" sz="1200" dirty="0"/>
          </a:p>
          <a:p>
            <a:pPr indent="0" marL="0">
              <a:buNone/>
            </a:pPr>
            <a:r>
              <a:rPr lang="en-US" sz="1200" dirty="0">
                <a:solidFill>
                  <a:srgbClr val="14532D"/>
                </a:solidFill>
              </a:rPr>
              <a:t>https://www.slideteam.net/blog/top-10-testing-practices-ppt-templates-with-examples-and-samples</a:t>
            </a:r>
            <a:endParaRPr lang="en-US" sz="12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Introduction: Why 2025 Presentation Trends Matter</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This opening slide sets the stage for adopting the 2025 presentation-design landscape and explains why contemporary slide design matters for persuasion, brand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Frame why 2025-specific trends change audience expectations</a:t>
            </a:r>
            <a:endParaRPr lang="en-US" sz="1400" dirty="0"/>
          </a:p>
          <a:p>
            <a:pPr marL="342900" indent="-342900">
              <a:buSzPct val="100000"/>
              <a:buChar char="•"/>
            </a:pPr>
            <a:r>
              <a:rPr lang="en-US" sz="1400" dirty="0">
                <a:solidFill>
                  <a:srgbClr val="052E16"/>
                </a:solidFill>
              </a:rPr>
              <a:t>Connect design choices to persuasion and brand credibility</a:t>
            </a:r>
            <a:endParaRPr lang="en-US" sz="1400" dirty="0"/>
          </a:p>
          <a:p>
            <a:pPr marL="342900" indent="-342900">
              <a:buSzPct val="100000"/>
              <a:buChar char="•"/>
            </a:pPr>
            <a:r>
              <a:rPr lang="en-US" sz="1400" dirty="0">
                <a:solidFill>
                  <a:srgbClr val="052E16"/>
                </a:solidFill>
              </a:rPr>
              <a:t>Identify audience for this briefing and desired outcomes</a:t>
            </a:r>
            <a:endParaRPr lang="en-US" sz="1400" dirty="0"/>
          </a:p>
          <a:p>
            <a:pPr marL="342900" indent="-342900">
              <a:buSzPct val="100000"/>
              <a:buChar char="•"/>
            </a:pPr>
            <a:r>
              <a:rPr lang="en-US" sz="1400" dirty="0">
                <a:solidFill>
                  <a:srgbClr val="052E16"/>
                </a:solidFill>
              </a:rPr>
              <a:t>Preview structure: trends, tactics, tools, implementation</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Trend Profile: Authenticity, Engagement, and Accessibility</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authenticity, audience engagement, and accessibility. The PresentationCloud write-up highlights authenticity and engagement as central shifts toward honest vis…</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Emphasize real imagery, candid visuals, and human narratives</a:t>
            </a:r>
            <a:endParaRPr lang="en-US" sz="1400" dirty="0"/>
          </a:p>
          <a:p>
            <a:pPr marL="342900" indent="-342900">
              <a:buSzPct val="100000"/>
              <a:buChar char="•"/>
            </a:pPr>
            <a:r>
              <a:rPr lang="en-US" sz="1400" dirty="0">
                <a:solidFill>
                  <a:srgbClr val="052E16"/>
                </a:solidFill>
              </a:rPr>
              <a:t>Design for interaction: polls, micro-animations, guided reveals</a:t>
            </a:r>
            <a:endParaRPr lang="en-US" sz="1400" dirty="0"/>
          </a:p>
          <a:p>
            <a:pPr marL="342900" indent="-342900">
              <a:buSzPct val="100000"/>
              <a:buChar char="•"/>
            </a:pPr>
            <a:r>
              <a:rPr lang="en-US" sz="1400" dirty="0">
                <a:solidFill>
                  <a:srgbClr val="052E16"/>
                </a:solidFill>
              </a:rPr>
              <a:t>Prioritize accessibility: contrast, legibility, navigable slides</a:t>
            </a:r>
            <a:endParaRPr lang="en-US" sz="1400" dirty="0"/>
          </a:p>
          <a:p>
            <a:pPr marL="342900" indent="-342900">
              <a:buSzPct val="100000"/>
              <a:buChar char="•"/>
            </a:pPr>
            <a:r>
              <a:rPr lang="en-US" sz="1400" dirty="0">
                <a:solidFill>
                  <a:srgbClr val="052E16"/>
                </a:solidFill>
              </a:rPr>
              <a:t>Measure via content authenticity and engagement signals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Visual Language: From Minimalism to Expressive Systems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while minimalism remains valuable for clarity, many 2025 trend writings — including the SlidesAI Top 12 and the GraphicDesignEye roundup — describe a simultane…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Adopt a flexible visual system with base grids and type scales</a:t>
            </a:r>
            <a:endParaRPr lang="en-US" sz="1400" dirty="0"/>
          </a:p>
          <a:p>
            <a:pPr marL="342900" indent="-342900">
              <a:buSzPct val="100000"/>
              <a:buChar char="•"/>
            </a:pPr>
            <a:r>
              <a:rPr lang="en-US" sz="1400" dirty="0">
                <a:solidFill>
                  <a:srgbClr val="052E16"/>
                </a:solidFill>
              </a:rPr>
              <a:t>Use expressive accents sparingly to create focus and personality</a:t>
            </a:r>
            <a:endParaRPr lang="en-US" sz="1400" dirty="0"/>
          </a:p>
          <a:p>
            <a:pPr marL="342900" indent="-342900">
              <a:buSzPct val="100000"/>
              <a:buChar char="•"/>
            </a:pPr>
            <a:r>
              <a:rPr lang="en-US" sz="1400" dirty="0">
                <a:solidFill>
                  <a:srgbClr val="052E16"/>
                </a:solidFill>
              </a:rPr>
              <a:t>Apply clear guardrails to prevent over-design and loss of clarity</a:t>
            </a:r>
            <a:endParaRPr lang="en-US" sz="1400" dirty="0"/>
          </a:p>
          <a:p>
            <a:pPr marL="342900" indent="-342900">
              <a:buSzPct val="100000"/>
              <a:buChar char="•"/>
            </a:pPr>
            <a:r>
              <a:rPr lang="en-US" sz="1400" dirty="0">
                <a:solidFill>
                  <a:srgbClr val="052E16"/>
                </a:solidFill>
              </a:rPr>
              <a:t>Align expressive elements with brand and message hierarchy</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Motion Design &amp; Micro-interactions: Subtle Movement, Big Impact</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subtle transitions, content reveals, animated data cues, and micro-interactions can guide attention and clarify structure without distracting. The 24Slides com…</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Use short, purposeful animations to reveal structure and emphasis</a:t>
            </a:r>
            <a:endParaRPr lang="en-US" sz="1400" dirty="0"/>
          </a:p>
          <a:p>
            <a:pPr marL="342900" indent="-342900">
              <a:buSzPct val="100000"/>
              <a:buChar char="•"/>
            </a:pPr>
            <a:r>
              <a:rPr lang="en-US" sz="1400" dirty="0">
                <a:solidFill>
                  <a:srgbClr val="052E16"/>
                </a:solidFill>
              </a:rPr>
              <a:t>Apply micro-interactions for data callouts and interactive elements</a:t>
            </a:r>
            <a:endParaRPr lang="en-US" sz="1400" dirty="0"/>
          </a:p>
          <a:p>
            <a:pPr marL="342900" indent="-342900">
              <a:buSzPct val="100000"/>
              <a:buChar char="•"/>
            </a:pPr>
            <a:r>
              <a:rPr lang="en-US" sz="1400" dirty="0">
                <a:solidFill>
                  <a:srgbClr val="052E16"/>
                </a:solidFill>
              </a:rPr>
              <a:t>Provide static fallbacks and motion disable options for accessibility</a:t>
            </a:r>
            <a:endParaRPr lang="en-US" sz="1400" dirty="0"/>
          </a:p>
          <a:p>
            <a:pPr marL="342900" indent="-342900">
              <a:buSzPct val="100000"/>
              <a:buChar char="•"/>
            </a:pPr>
            <a:r>
              <a:rPr lang="en-US" sz="1400" dirty="0">
                <a:solidFill>
                  <a:srgbClr val="052E16"/>
                </a:solidFill>
              </a:rPr>
              <a:t>Time animations to speaker pacing in live and hybrid settings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Adaptive Layouts: Responsive Slides for Multiple Formats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design content blocks that can reflow vertically for narrow screens, set safe margins for projection and streaming, and create alternate master slides optimize…</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Design modular content blocks that reflow across aspect ratios</a:t>
            </a:r>
            <a:endParaRPr lang="en-US" sz="1400" dirty="0"/>
          </a:p>
          <a:p>
            <a:pPr marL="342900" indent="-342900">
              <a:buSzPct val="100000"/>
              <a:buChar char="•"/>
            </a:pPr>
            <a:r>
              <a:rPr lang="en-US" sz="1400" dirty="0">
                <a:solidFill>
                  <a:srgbClr val="052E16"/>
                </a:solidFill>
              </a:rPr>
              <a:t>Create master templates for wide, standard, and mobile exports</a:t>
            </a:r>
            <a:endParaRPr lang="en-US" sz="1400" dirty="0"/>
          </a:p>
          <a:p>
            <a:pPr marL="342900" indent="-342900">
              <a:buSzPct val="100000"/>
              <a:buChar char="•"/>
            </a:pPr>
            <a:r>
              <a:rPr lang="en-US" sz="1400" dirty="0">
                <a:solidFill>
                  <a:srgbClr val="052E16"/>
                </a:solidFill>
              </a:rPr>
              <a:t>Simplify charts and visuals for small-screen consumption</a:t>
            </a:r>
            <a:endParaRPr lang="en-US" sz="1400" dirty="0"/>
          </a:p>
          <a:p>
            <a:pPr marL="342900" indent="-342900">
              <a:buSzPct val="100000"/>
              <a:buChar char="•"/>
            </a:pPr>
            <a:r>
              <a:rPr lang="en-US" sz="1400" dirty="0">
                <a:solidFill>
                  <a:srgbClr val="052E16"/>
                </a:solidFill>
              </a:rPr>
              <a:t>Test key slides across resolutions and delivery modes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Inclusive Design &amp; Accessibility: Practical Compliance Steps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accessibility is not optional trend-speak but a measurable design requirement that protects message reach and legal compliance while improving clarity for all …</a:t>
            </a:r>
            <a:endParaRPr lang="en-US" sz="1600" dirty="0"/>
          </a:p>
        </p:txBody>
      </p:sp>
      <p:sp>
        <p:nvSpPr>
          <p:cNvPr id="5" name="Text 3"/>
          <p:cNvSpPr/>
          <p:nvPr/>
        </p:nvSpPr>
        <p:spPr>
          <a:xfrm>
            <a:off x="548640" y="2926080"/>
            <a:ext cx="420624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Apply WCAG AA contrast and minimum type size standards</a:t>
            </a:r>
            <a:endParaRPr lang="en-US" sz="1400" dirty="0"/>
          </a:p>
          <a:p>
            <a:pPr marL="342900" indent="-342900">
              <a:buSzPct val="100000"/>
              <a:buChar char="•"/>
            </a:pPr>
            <a:r>
              <a:rPr lang="en-US" sz="1400" dirty="0">
                <a:solidFill>
                  <a:srgbClr val="052E16"/>
                </a:solidFill>
              </a:rPr>
              <a:t>Add descriptive alt text and provide accessible slide exports</a:t>
            </a:r>
            <a:endParaRPr lang="en-US" sz="1400" dirty="0"/>
          </a:p>
          <a:p>
            <a:pPr marL="342900" indent="-342900">
              <a:buSzPct val="100000"/>
              <a:buChar char="•"/>
            </a:pPr>
            <a:r>
              <a:rPr lang="en-US" sz="1400" dirty="0">
                <a:solidFill>
                  <a:srgbClr val="052E16"/>
                </a:solidFill>
              </a:rPr>
              <a:t>Use diverse, authentic imagery and plain-language copy</a:t>
            </a:r>
            <a:endParaRPr lang="en-US" sz="1400" dirty="0"/>
          </a:p>
          <a:p>
            <a:pPr marL="342900" indent="-342900">
              <a:buSzPct val="100000"/>
              <a:buChar char="•"/>
            </a:pPr>
            <a:r>
              <a:rPr lang="en-US" sz="1400" dirty="0">
                <a:solidFill>
                  <a:srgbClr val="052E16"/>
                </a:solidFill>
              </a:rPr>
              <a:t>Embed accessibility checks into template and approval workflows</a:t>
            </a:r>
            <a:endParaRPr lang="en-US" sz="1400" dirty="0"/>
          </a:p>
        </p:txBody>
      </p:sp>
      <p:pic>
        <p:nvPicPr>
          <p:cNvPr id="7" name="Image 0" descr="preencoded.png">    </p:cNvPr>
          <p:cNvPicPr>
            <a:picLocks noChangeAspect="1"/>
          </p:cNvPicPr>
          <p:nvPr/>
        </p:nvPicPr>
        <p:blipFill>
          <a:blip r:embed="rId1"/>
          <a:stretch>
            <a:fillRect/>
          </a:stretch>
        </p:blipFill>
        <p:spPr>
          <a:xfrm>
            <a:off x="4937760" y="2926080"/>
            <a:ext cx="3657600" cy="256032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Data Storytelling: Design Patterns for Effective Charts</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establish preferred chart templates and a short ‘chart review’ step in slide QA to ensure data integrity and narrative alignment. These practices reflect the r…</a:t>
            </a:r>
            <a:endParaRPr lang="en-US" sz="1600" dirty="0"/>
          </a:p>
        </p:txBody>
      </p:sp>
      <p:sp>
        <p:nvSpPr>
          <p:cNvPr id="5" name="Text 3"/>
          <p:cNvSpPr/>
          <p:nvPr/>
        </p:nvSpPr>
        <p:spPr>
          <a:xfrm>
            <a:off x="548640" y="2926080"/>
            <a:ext cx="804672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Pick the simplest chart type that conveys the relationship</a:t>
            </a:r>
            <a:endParaRPr lang="en-US" sz="1400" dirty="0"/>
          </a:p>
          <a:p>
            <a:pPr marL="342900" indent="-342900">
              <a:buSzPct val="100000"/>
              <a:buChar char="•"/>
            </a:pPr>
            <a:r>
              <a:rPr lang="en-US" sz="1400" dirty="0">
                <a:solidFill>
                  <a:srgbClr val="052E16"/>
                </a:solidFill>
              </a:rPr>
              <a:t>Use progressive disclosure to guide narrative through data</a:t>
            </a:r>
            <a:endParaRPr lang="en-US" sz="1400" dirty="0"/>
          </a:p>
          <a:p>
            <a:pPr marL="342900" indent="-342900">
              <a:buSzPct val="100000"/>
              <a:buChar char="•"/>
            </a:pPr>
            <a:r>
              <a:rPr lang="en-US" sz="1400" dirty="0">
                <a:solidFill>
                  <a:srgbClr val="052E16"/>
                </a:solidFill>
              </a:rPr>
              <a:t>Highlight key datapoints with callouts and color emphasis</a:t>
            </a:r>
            <a:endParaRPr lang="en-US" sz="1400" dirty="0"/>
          </a:p>
          <a:p>
            <a:pPr marL="342900" indent="-342900">
              <a:buSzPct val="100000"/>
              <a:buChar char="•"/>
            </a:pPr>
            <a:r>
              <a:rPr lang="en-US" sz="1400" dirty="0">
                <a:solidFill>
                  <a:srgbClr val="052E16"/>
                </a:solidFill>
              </a:rPr>
              <a:t>Maintain axis labeling, contrast, and descriptive chart text</a:t>
            </a:r>
            <a:endParaRPr lang="en-US" sz="14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6FEF9"/>
        </a:solidFill>
      </p:bgPr>
    </p:bg>
    <p:spTree>
      <p:nvGrpSpPr>
        <p:cNvPr id="1" name=""/>
        <p:cNvGrpSpPr/>
        <p:nvPr/>
      </p:nvGrpSpPr>
      <p:grpSpPr>
        <a:xfrm>
          <a:off x="0" y="0"/>
          <a:ext cx="0" cy="0"/>
          <a:chOff x="0" y="0"/>
          <a:chExt cx="0" cy="0"/>
        </a:xfrm>
      </p:grpSpPr>
      <p:sp>
        <p:nvSpPr>
          <p:cNvPr id="2" name="Text 0"/>
          <p:cNvSpPr/>
          <p:nvPr/>
        </p:nvSpPr>
        <p:spPr>
          <a:xfrm>
            <a:off x="548640" y="640080"/>
            <a:ext cx="8046720" cy="548640"/>
          </a:xfrm>
          <a:prstGeom prst="rect">
            <a:avLst/>
          </a:prstGeom>
          <a:noFill/>
          <a:ln/>
        </p:spPr>
        <p:txBody>
          <a:bodyPr wrap="square" rtlCol="0" anchor="ctr"/>
          <a:lstStyle/>
          <a:p>
            <a:pPr indent="0" marL="0">
              <a:buNone/>
            </a:pPr>
            <a:r>
              <a:rPr lang="en-US" sz="2400" b="1" dirty="0">
                <a:solidFill>
                  <a:srgbClr val="052E16"/>
                </a:solidFill>
              </a:rPr>
              <a:t>Templates, Tools &amp; Production Workflow for 2025</a:t>
            </a:r>
            <a:endParaRPr lang="en-US" sz="2400" dirty="0"/>
          </a:p>
        </p:txBody>
      </p:sp>
      <p:sp>
        <p:nvSpPr>
          <p:cNvPr id="3" name="Shape 1"/>
          <p:cNvSpPr/>
          <p:nvPr/>
        </p:nvSpPr>
        <p:spPr>
          <a:xfrm>
            <a:off x="548640" y="1280160"/>
            <a:ext cx="2011680" cy="82296"/>
          </a:xfrm>
          <a:prstGeom prst="rect">
            <a:avLst/>
          </a:prstGeom>
          <a:solidFill>
            <a:srgbClr val="D1FAE5"/>
          </a:solidFill>
          <a:ln w="12700">
            <a:solidFill>
              <a:srgbClr val="D1FAE5"/>
            </a:solidFill>
            <a:prstDash val="solid"/>
          </a:ln>
        </p:spPr>
      </p:sp>
      <p:sp>
        <p:nvSpPr>
          <p:cNvPr id="4" name="Text 2"/>
          <p:cNvSpPr/>
          <p:nvPr/>
        </p:nvSpPr>
        <p:spPr>
          <a:xfrm>
            <a:off x="548640" y="1554480"/>
            <a:ext cx="8046720" cy="0"/>
          </a:xfrm>
          <a:prstGeom prst="rect">
            <a:avLst/>
          </a:prstGeom>
          <a:noFill/>
          <a:ln/>
        </p:spPr>
        <p:txBody>
          <a:bodyPr wrap="square" rtlCol="0" anchor="ctr">
            <a:spAutoFit/>
          </a:bodyPr>
          <a:lstStyle/>
          <a:p>
            <a:pPr algn="l" indent="0" marL="0">
              <a:buNone/>
            </a:pPr>
            <a:r>
              <a:rPr lang="en-US" sz="1600" dirty="0">
                <a:solidFill>
                  <a:srgbClr val="14532D"/>
                </a:solidFill>
              </a:rPr>
              <a:t>build modular master templates aligned with the visual system and adaptive layout rules; standardize a short palette and typography set in the template; config…</a:t>
            </a:r>
            <a:endParaRPr lang="en-US" sz="1600" dirty="0"/>
          </a:p>
        </p:txBody>
      </p:sp>
      <p:sp>
        <p:nvSpPr>
          <p:cNvPr id="5" name="Text 3"/>
          <p:cNvSpPr/>
          <p:nvPr/>
        </p:nvSpPr>
        <p:spPr>
          <a:xfrm>
            <a:off x="548640" y="2926080"/>
            <a:ext cx="8046720" cy="0"/>
          </a:xfrm>
          <a:prstGeom prst="rect">
            <a:avLst/>
          </a:prstGeom>
          <a:noFill/>
          <a:ln/>
        </p:spPr>
        <p:txBody>
          <a:bodyPr wrap="square" rtlCol="0" anchor="ctr">
            <a:spAutoFit/>
          </a:bodyPr>
          <a:lstStyle/>
          <a:p>
            <a:pPr marL="342900" indent="-342900">
              <a:buSzPct val="100000"/>
              <a:buChar char="•"/>
            </a:pPr>
            <a:r>
              <a:rPr lang="en-US" sz="1400" dirty="0">
                <a:solidFill>
                  <a:srgbClr val="052E16"/>
                </a:solidFill>
              </a:rPr>
              <a:t>Create modular templates with integrated typography, color, and layout</a:t>
            </a:r>
            <a:endParaRPr lang="en-US" sz="1400" dirty="0"/>
          </a:p>
          <a:p>
            <a:pPr marL="342900" indent="-342900">
              <a:buSzPct val="100000"/>
              <a:buChar char="•"/>
            </a:pPr>
            <a:r>
              <a:rPr lang="en-US" sz="1400" dirty="0">
                <a:solidFill>
                  <a:srgbClr val="052E16"/>
                </a:solidFill>
              </a:rPr>
              <a:t>Build reusable chart styles, icon libraries, and motion presets</a:t>
            </a:r>
            <a:endParaRPr lang="en-US" sz="1400" dirty="0"/>
          </a:p>
          <a:p>
            <a:pPr marL="342900" indent="-342900">
              <a:buSzPct val="100000"/>
              <a:buChar char="•"/>
            </a:pPr>
            <a:r>
              <a:rPr lang="en-US" sz="1400" dirty="0">
                <a:solidFill>
                  <a:srgbClr val="052E16"/>
                </a:solidFill>
              </a:rPr>
              <a:t>Integrate accessibility and data checks into slide QA</a:t>
            </a:r>
            <a:endParaRPr lang="en-US" sz="1400" dirty="0"/>
          </a:p>
          <a:p>
            <a:pPr marL="342900" indent="-342900">
              <a:buSzPct val="100000"/>
              <a:buChar char="•"/>
            </a:pPr>
            <a:r>
              <a:rPr lang="en-US" sz="1400" dirty="0">
                <a:solidFill>
                  <a:srgbClr val="052E16"/>
                </a:solidFill>
              </a:rPr>
              <a:t>Assign a design steward and schedule quarterly template reviews</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13</Slides>
  <Notes>13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13</vt:i4>
      </vt:variant>
    </vt:vector>
  </HeadingPairs>
  <TitlesOfParts>
    <vt:vector size="1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vector>
  </TitlesOfParts>
  <Company>AI Generated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test presentation</dc:title>
  <dc:subject>test presentation</dc:subject>
  <dc:creator>Agent Diaz</dc:creator>
  <cp:lastModifiedBy>Agent Diaz</cp:lastModifiedBy>
  <cp:revision>1</cp:revision>
  <dcterms:created xsi:type="dcterms:W3CDTF">2025-09-30T17:36:50Z</dcterms:created>
  <dcterms:modified xsi:type="dcterms:W3CDTF">2025-09-30T17:36:50Z</dcterms:modified>
</cp:coreProperties>
</file>