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sedimentation and temperature stress affect eggs and alevin; habitat simplification and predation influence fry and parr; flow alteration, water quality, and harvest affect smolts and ocean-phase juveniles; and barriers, low flows, and hatchery interactions complicate adult returns. The ODFW volunteer guide and PowerShow presentation both foreground habitat quality and flow regimes as recurrent limiting factors, while SlideServe materials remind audiences that human modifications and climate variability can exacerbate these pressures. The slide also addresses cumulative impacts and interactive effects—multiple stressors often act simultaneously to depress survival—offering a systems view for informed conservation discussion.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riparian restoration and sediment control for eggs and alevin; in-stream structure and flow management for fry and parr; flow timing, dam operations, and estuary protections for smolt migration; fisheries management and ocean monitoring for ocean-phase survival; and barrier removal, fish passage, and habitat reconnection for adult returns. The ODFW PPT and PowerShow materials provide practical restoration and volunteer-monitoring guidance, and SlideShare case examples illustrate adaptive management loops. The slide outlines monitoring tools (rote count methods, PIT-tag arrays, snorkel surveys), policy levers (ESA listings, harvest regulations), and community engagement tactics that have measurable outcomes when paired with monitoring.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technical slide presents monitoring approaches and visual resources appropriate for a classroom or stakeholder presentation: time-series of redd counts, smolt trap numbers, size-at-age data, and return abundances are commonly used metrics. The classroom-friendly sources in Google Slides and the ODFW guide suggest combining photos, simple charts, and annotated maps. Because the research materials provided (SlideServe, SlideShare, ODFW, PowerShow) present descriptive stage information but do not provide standardized numeric datasets, the slide recommends sourcing local monitoring datasets (state fish agencies, NOAA, or regional hatchery records) before building charts. If validated datasets are obtained, recommended charts include a line chart of annual return counts and a bar chart of stage-specific survival rate summaries; only include numeric charts when grounded in cited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operational slide explains export options, distribution formats, and provides suggested download links and licensing notes. For quick access to starter slide decks that align with this outline, the ODFW Salmon Life Cycle PPT (hosted on the Oregon Department of Fish and Wildlife site) is a practical downloadable resource appropriate for modification and classroom use; likewise, public SlideShare and SlideServe presentations can be used for reference or adapted under the terms shown on their pages. Below are recommended source links where full PPT/PPTX or viewable decks are available; use those as templates or to assemble your customized PPTX. Ensure you follow any reuse or attribution guidance on the source pages before redistribution.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pedagogical slide offers active-learning exercises and formative assessment ideas: (1) build a life-cycle wheel with labeled stages and hazards, (2) analyze a case study of a local stream restoration project with before/after metrics, (3) interpret a provided redd-count time series and propose management actions, and (4) design a citizen-science monitoring protocol for smolts or redd surveys. The research-context slides (Google Slides, SlideServe, SlideShare) informed the recommended activities by emphasizing simple visuals, age-appropriate facts, and stepwise explanations effective for K–12 and general public audiences. Assessment suggestions include rubrics for projects, short quizzes on stage identification, and poster presentations that synthesize threats and conservation measures.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closing slide lists references and recommended further reading and data sources, including state agency guides and publicly shared slide decks used to build this outline. The SlideServe PowerPoint, SlideShare PPTX, the Oregon Department of Fish and Wildlife volunteer guide PPT, the Google Slides public deck, the PowerShow presentation, and a Scribd classroom PDF were reviewed and informed the stage descriptions and teaching recommendations. Users are encouraged to consult regional fishery agency data portals (e.g., ODFW, state fish commissions, NOAA Fisheries) for authoritative numeric datasets used to create charts or to support local management case studies. Below are direct URLs to the referenced slide decks and presentations for download or viewing.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opening slide establishes the presentation title, intended audience, and three clear learning objectives: (1) describe the sequential life stages of salmon from egg to spawning adult, (2) explain key physiological and behavioral changes at each stage including smoltification and natal homing, and (3) identify major threats and conservation actions that influence survival. The slide also includes presenter name, affiliation, estimated duration, and suggested delivery notes for educators. The structure follows common public-education slide templates found in widely shared resources to ensure accessibility and classroom suitability; the SlideShare PPTX summary and the Google Slides public presentation both emphasize clear objectives and audience framing, which guided this slide's composition.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overview slide defines anadromy and lists the principal Pacific salmon species, explaining essential distinctions such as size and life-history variability. The term anadromous refers to fish that hatch in freshwater, migrate to the ocean to grow, then return to freshwater to spawn. According to the SlideServe presentation, there are six species of salmon commonly discussed in the Pacific Northwest, with Chinook highlighted as the largest, sometimes exceeding 6 feet and 100 pounds; this contextual detail helps learners connect biological stages to species-specific traits. The slide also briefly contrasts life-history strategies (e.g., semelparity in most Pacific salmon vs iteroparity in related trout), preparing the audience for stage-specific sections that follow.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timing of spawning in gravel redds, microhabitat needs, and incubation dynamics. Female salmon excavate gravel nests called redds where eggs are deposited with male sperm; oxygenated, cool, flowing water and clean gravel are essential for embryo survival. The PowerShow and ODFW volunteer guide emphasize cool, clear, flowing water and clean substrate as critical requirements for successful egg development, reinforcing messages about habitat quality. The slide outlines temperature and flow effects on incubation duration and mortality risks such as sedimentation, dewatering, or predation. Visual suggestions include an annotated diagram of a redd cross-section and a close-up photo of eyed eggs to show developmental milestones.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alevin stage follows egg hatching and is characterized by newly hatched fish that retain a yolk sac providing nutrition while remaining partly sheltered in the gravel. During this period salmon are vulnerable but do not yet feed externally; they focus energy on growth and organ development while still protected from many surface predators. The SlideShare PPTX summary describes alevin as hatchlings with a large yolk sac that later gets absorbed, consistent with classroom materials from Google Slides and Scribd. This slide presents the biological role of the yolk sac, approximate time frames reported in source materials for yolk absorption under typical cool-stream conditions, and behavioral notes on when fry will emerge from the gravel to begin feeding.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yolk absorption, juvenile salmon emerge as fry and begin active foraging on plankton and benthic invertebrates; as they grow into parr they develop vertical markings (parr marks) that provide camouflage in stream habitats. This stage involves rapid growth and habitat selection among pools, riffles, and complex cover. The Google Slides presentation and SlideShare outline describe fry feeding on microscopic and insect prey and note the parr stage where banding appears. The slide covers typical feeding ecology, growth rates under variable food availability, and the importance of in-stream structure for shelter against predators. Classroom activities may include stomach-content illustrations and simple sampling demonstrations.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Smoltification is the physiological and behavioral transition enabling freshwater juveniles to tolerate saltwater and commence ocean migration. The process includes hormonal shifts, silvering of coloration, changes in osmoregulatory organs, and schooling behavior conducive to downstream movement. Several educational sources, including the SlideShare summary and PowerShow slides, describe the change from river-dwelling parr to silvery smolts that migrate downstream to estuaries and the ocean. This slide explains triggers (seasonal photoperiod and growth), the role of estuaries as acclimation zones, and factors affecting survival during river transit, such as flow regulation, temperature anomalies, and predation pressure. Suggested visuals include a timeline graphic of smoltification and photos of parr vs smolt.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ocean, salmon experience their primary growth phase, feeding on abundant marine prey to reach maturity. Duration and oceanic migration routes vary by species and population, with salmon utilizing coastal and open-ocean feeding grounds. The SlideServe and SlideShare materials both summarize the broad pattern of ocean growth and eventual maturation followed by natal homing. This slide describes diet shifts to fish and larger invertebrates, the role of ocean productivity and marine conditions on growth rates and survival, and how ocean fisheries and bycatch can influence population dynamics. Included are suggested data visualization options (e.g., species-specific size-at-age curves) but only if paired with validated local monitoring data; the presentation links to public resources for obtaining such datasets for later charting.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Mature adults navigate back to natal streams using olfactory cues, magnetic orientation hypotheses, and learned migratory routes; this homing culminates in upstream spawning migration and nest construction. The adult return includes dramatic physiological changes—cessation of feeding, morphological changes, and in many Pacific species, terminal death after spawning. The SlideShare and SlideServe summaries emphasize the return to natal streams and spawning nests; classroom materials note nest-digging (redd construction), egg deposition, and subsequent mortality patterns. This slide outlines the timing of migration, the energetics of upriver travel, anthropogenic barriers (dams and culverts), and the evolutionary logic of semelparity. Visual ideas: migration maps and life-cycle circular diagram showing final return and egg deposition.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jpe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jpe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jpe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jpe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111827"/>
                </a:solidFill>
              </a:rPr>
              <a:t>The Life Cycle of Salmon — Complete PPTX Presentation Outline</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74151"/>
                </a:solidFill>
              </a:rPr>
              <a:t>Generated by Agent Diaz AI</a:t>
            </a:r>
            <a:endParaRPr lang="en-US" sz="1600" dirty="0"/>
          </a:p>
        </p:txBody>
      </p:sp>
      <p:sp>
        <p:nvSpPr>
          <p:cNvPr id="4" name="Shape 2"/>
          <p:cNvSpPr/>
          <p:nvPr/>
        </p:nvSpPr>
        <p:spPr>
          <a:xfrm>
            <a:off x="2743200" y="3931920"/>
            <a:ext cx="3657600" cy="137160"/>
          </a:xfrm>
          <a:prstGeom prst="rect">
            <a:avLst/>
          </a:prstGeom>
          <a:solidFill>
            <a:srgbClr val="3B82F6"/>
          </a:solidFill>
          <a:ln w="12700">
            <a:solidFill>
              <a:srgbClr val="3B82F6"/>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Threats Across the Life Cycle</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sedimentation and temperature stress affect eggs and alevin; habitat simplification and predation influence fry and parr; flow alteration, water quality, and 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Egg/alevin risks: sedimentation, warming, dewatering</a:t>
            </a:r>
            <a:endParaRPr lang="en-US" sz="1400" dirty="0"/>
          </a:p>
          <a:p>
            <a:pPr marL="342900" indent="-342900">
              <a:buSzPct val="100000"/>
              <a:buChar char="•"/>
            </a:pPr>
            <a:r>
              <a:rPr lang="en-US" sz="1400" dirty="0">
                <a:solidFill>
                  <a:srgbClr val="111827"/>
                </a:solidFill>
              </a:rPr>
              <a:t>Juvenile risks: habitat loss, predation, competition</a:t>
            </a:r>
            <a:endParaRPr lang="en-US" sz="1400" dirty="0"/>
          </a:p>
          <a:p>
            <a:pPr marL="342900" indent="-342900">
              <a:buSzPct val="100000"/>
              <a:buChar char="•"/>
            </a:pPr>
            <a:r>
              <a:rPr lang="en-US" sz="1400" dirty="0">
                <a:solidFill>
                  <a:srgbClr val="111827"/>
                </a:solidFill>
              </a:rPr>
              <a:t>Smolt/ocean risks: altered flow regimes, fisheries</a:t>
            </a:r>
            <a:endParaRPr lang="en-US" sz="1400" dirty="0"/>
          </a:p>
          <a:p>
            <a:pPr marL="342900" indent="-342900">
              <a:buSzPct val="100000"/>
              <a:buChar char="•"/>
            </a:pPr>
            <a:r>
              <a:rPr lang="en-US" sz="1400" dirty="0">
                <a:solidFill>
                  <a:srgbClr val="111827"/>
                </a:solidFill>
              </a:rPr>
              <a:t>Adult risks: barriers, low flows, hatchery-wild interactions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Conservation &amp; Management Strategies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riparian restoration and sediment control for eggs and alevin; in-stream structure and flow management for fry and parr; flow timing, dam operations, and estua…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Habitat restoration: riparian planting and sediment control</a:t>
            </a:r>
            <a:endParaRPr lang="en-US" sz="1400" dirty="0"/>
          </a:p>
          <a:p>
            <a:pPr marL="342900" indent="-342900">
              <a:buSzPct val="100000"/>
              <a:buChar char="•"/>
            </a:pPr>
            <a:r>
              <a:rPr lang="en-US" sz="1400" dirty="0">
                <a:solidFill>
                  <a:srgbClr val="111827"/>
                </a:solidFill>
              </a:rPr>
              <a:t>Flow and dam operation adjustments for migration windows</a:t>
            </a:r>
            <a:endParaRPr lang="en-US" sz="1400" dirty="0"/>
          </a:p>
          <a:p>
            <a:pPr marL="342900" indent="-342900">
              <a:buSzPct val="100000"/>
              <a:buChar char="•"/>
            </a:pPr>
            <a:r>
              <a:rPr lang="en-US" sz="1400" dirty="0">
                <a:solidFill>
                  <a:srgbClr val="111827"/>
                </a:solidFill>
              </a:rPr>
              <a:t>Estuary protection and fisheries regulation</a:t>
            </a:r>
            <a:endParaRPr lang="en-US" sz="1400" dirty="0"/>
          </a:p>
          <a:p>
            <a:pPr marL="342900" indent="-342900">
              <a:buSzPct val="100000"/>
              <a:buChar char="•"/>
            </a:pPr>
            <a:r>
              <a:rPr lang="en-US" sz="1400" dirty="0">
                <a:solidFill>
                  <a:srgbClr val="111827"/>
                </a:solidFill>
              </a:rPr>
              <a:t>Monitoring, adaptive management, and community science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Monitoring, Data Needs &amp; Suggested Visuals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This technical slide presents monitoring approaches and visual resources appropriate for a classroom or stakeholder presentation: time-series of redd counts, 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Recommended metrics: redd counts, smolt traps, return abundance</a:t>
            </a:r>
            <a:endParaRPr lang="en-US" sz="1400" dirty="0"/>
          </a:p>
          <a:p>
            <a:pPr marL="342900" indent="-342900">
              <a:buSzPct val="100000"/>
              <a:buChar char="•"/>
            </a:pPr>
            <a:r>
              <a:rPr lang="en-US" sz="1400" dirty="0">
                <a:solidFill>
                  <a:srgbClr val="111827"/>
                </a:solidFill>
              </a:rPr>
              <a:t>Use photos, annotated maps, and simple time-series charts</a:t>
            </a:r>
            <a:endParaRPr lang="en-US" sz="1400" dirty="0"/>
          </a:p>
          <a:p>
            <a:pPr marL="342900" indent="-342900">
              <a:buSzPct val="100000"/>
              <a:buChar char="•"/>
            </a:pPr>
            <a:r>
              <a:rPr lang="en-US" sz="1400" dirty="0">
                <a:solidFill>
                  <a:srgbClr val="111827"/>
                </a:solidFill>
              </a:rPr>
              <a:t>Acquire validated local datasets before charting</a:t>
            </a:r>
            <a:endParaRPr lang="en-US" sz="1400" dirty="0"/>
          </a:p>
          <a:p>
            <a:pPr marL="342900" indent="-342900">
              <a:buSzPct val="100000"/>
              <a:buChar char="•"/>
            </a:pPr>
            <a:r>
              <a:rPr lang="en-US" sz="1400" dirty="0">
                <a:solidFill>
                  <a:srgbClr val="111827"/>
                </a:solidFill>
              </a:rPr>
              <a:t>Suggested chart types: line for returns, bar for stage survival</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Slide Deck Export, Distribution &amp; PPTX Link</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This operational slide explains export options, distribution formats, and provides suggested download links and licensing notes. For quick access to starter sl…</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Export options: PPTX, PDF, Google Slides conversion</a:t>
            </a:r>
            <a:endParaRPr lang="en-US" sz="1400" dirty="0"/>
          </a:p>
          <a:p>
            <a:pPr marL="342900" indent="-342900">
              <a:buSzPct val="100000"/>
              <a:buChar char="•"/>
            </a:pPr>
            <a:r>
              <a:rPr lang="en-US" sz="1400" dirty="0">
                <a:solidFill>
                  <a:srgbClr val="111827"/>
                </a:solidFill>
              </a:rPr>
              <a:t>Use ODFW PPT as a template for classroom adaptation</a:t>
            </a:r>
            <a:endParaRPr lang="en-US" sz="1400" dirty="0"/>
          </a:p>
          <a:p>
            <a:pPr marL="342900" indent="-342900">
              <a:buSzPct val="100000"/>
              <a:buChar char="•"/>
            </a:pPr>
            <a:r>
              <a:rPr lang="en-US" sz="1400" dirty="0">
                <a:solidFill>
                  <a:srgbClr val="111827"/>
                </a:solidFill>
              </a:rPr>
              <a:t>Check source licensing and attribution requirements</a:t>
            </a:r>
            <a:endParaRPr lang="en-US" sz="1400" dirty="0"/>
          </a:p>
          <a:p>
            <a:pPr marL="342900" indent="-342900">
              <a:buSzPct val="100000"/>
              <a:buChar char="•"/>
            </a:pPr>
            <a:r>
              <a:rPr lang="en-US" sz="1400" dirty="0">
                <a:solidFill>
                  <a:srgbClr val="111827"/>
                </a:solidFill>
              </a:rPr>
              <a:t>Links below provide downloadable/viewable starter decks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Classroom Activities &amp; Assessment</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This pedagogical slide offers active-learning exercises and formative assessment ideas: (1) build a life-cycle wheel with labeled stages and hazards, (2) analy…</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Hands-on: life-cycle wheel and habitat model</a:t>
            </a:r>
            <a:endParaRPr lang="en-US" sz="1400" dirty="0"/>
          </a:p>
          <a:p>
            <a:pPr marL="342900" indent="-342900">
              <a:buSzPct val="100000"/>
              <a:buChar char="•"/>
            </a:pPr>
            <a:r>
              <a:rPr lang="en-US" sz="1400" dirty="0">
                <a:solidFill>
                  <a:srgbClr val="111827"/>
                </a:solidFill>
              </a:rPr>
              <a:t>Data literacy: interpret redd counts or smolt trends</a:t>
            </a:r>
            <a:endParaRPr lang="en-US" sz="1400" dirty="0"/>
          </a:p>
          <a:p>
            <a:pPr marL="342900" indent="-342900">
              <a:buSzPct val="100000"/>
              <a:buChar char="•"/>
            </a:pPr>
            <a:r>
              <a:rPr lang="en-US" sz="1400" dirty="0">
                <a:solidFill>
                  <a:srgbClr val="111827"/>
                </a:solidFill>
              </a:rPr>
              <a:t>Citizen science: protocol design and volunteer roles</a:t>
            </a:r>
            <a:endParaRPr lang="en-US" sz="1400" dirty="0"/>
          </a:p>
          <a:p>
            <a:pPr marL="342900" indent="-342900">
              <a:buSzPct val="100000"/>
              <a:buChar char="•"/>
            </a:pPr>
            <a:r>
              <a:rPr lang="en-US" sz="1400" dirty="0">
                <a:solidFill>
                  <a:srgbClr val="111827"/>
                </a:solidFill>
              </a:rPr>
              <a:t>Assessment: rubrics, quizzes, and project posters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References &amp; Further Resources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This closing slide lists references and recommended further reading and data sources, including state agency guides and publicly shared slide decks used to bui…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Primary slide decks and PDFs used to build the outline</a:t>
            </a:r>
            <a:endParaRPr lang="en-US" sz="1400" dirty="0"/>
          </a:p>
          <a:p>
            <a:pPr marL="342900" indent="-342900">
              <a:buSzPct val="100000"/>
              <a:buChar char="•"/>
            </a:pPr>
            <a:r>
              <a:rPr lang="en-US" sz="1400" dirty="0">
                <a:solidFill>
                  <a:srgbClr val="111827"/>
                </a:solidFill>
              </a:rPr>
              <a:t>State and federal monitoring data portals for numeric datasets</a:t>
            </a:r>
            <a:endParaRPr lang="en-US" sz="1400" dirty="0"/>
          </a:p>
          <a:p>
            <a:pPr marL="342900" indent="-342900">
              <a:buSzPct val="100000"/>
              <a:buChar char="•"/>
            </a:pPr>
            <a:r>
              <a:rPr lang="en-US" sz="1400" dirty="0">
                <a:solidFill>
                  <a:srgbClr val="111827"/>
                </a:solidFill>
              </a:rPr>
              <a:t>Licensing notes: check each source before reuse</a:t>
            </a:r>
            <a:endParaRPr lang="en-US" sz="1400" dirty="0"/>
          </a:p>
          <a:p>
            <a:pPr marL="342900" indent="-342900">
              <a:buSzPct val="100000"/>
              <a:buChar char="•"/>
            </a:pPr>
            <a:r>
              <a:rPr lang="en-US" sz="1400" dirty="0">
                <a:solidFill>
                  <a:srgbClr val="111827"/>
                </a:solidFill>
              </a:rPr>
              <a:t>Contact info for further customization or data requests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Top Topics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pic>
        <p:nvPicPr>
          <p:cNvPr id="4" name="Image 0" descr="preencoded.png">    </p:cNvPr>
          <p:cNvPicPr>
            <a:picLocks noChangeAspect="1"/>
          </p:cNvPicPr>
          <p:nvPr/>
        </p:nvPicPr>
        <p:blipFill>
          <a:blip r:embed="rId1"/>
          <a:stretch>
            <a:fillRect/>
          </a:stretch>
        </p:blipFill>
        <p:spPr>
          <a:xfrm>
            <a:off x="548640" y="1645920"/>
            <a:ext cx="8046720" cy="40233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111827"/>
                </a:solidFill>
              </a:rPr>
              <a:t>References</a:t>
            </a:r>
            <a:endParaRPr lang="en-US" sz="2600" dirty="0"/>
          </a:p>
        </p:txBody>
      </p:sp>
      <p:sp>
        <p:nvSpPr>
          <p:cNvPr id="3" name="Shape 1"/>
          <p:cNvSpPr/>
          <p:nvPr/>
        </p:nvSpPr>
        <p:spPr>
          <a:xfrm>
            <a:off x="548640" y="1097280"/>
            <a:ext cx="2011680" cy="82296"/>
          </a:xfrm>
          <a:prstGeom prst="rect">
            <a:avLst/>
          </a:prstGeom>
          <a:solidFill>
            <a:srgbClr val="DBEAFE"/>
          </a:solidFill>
          <a:ln w="12700">
            <a:solidFill>
              <a:srgbClr val="DBEAFE"/>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74151"/>
                </a:solidFill>
              </a:rPr>
              <a:t>https://www.slideserve.com/oleg-barnett/the-life-cycle-of-salmon</a:t>
            </a:r>
            <a:endParaRPr lang="en-US" sz="1200" dirty="0"/>
          </a:p>
          <a:p>
            <a:pPr indent="0" marL="0">
              <a:buNone/>
            </a:pPr>
            <a:r>
              <a:rPr lang="en-US" sz="1200" dirty="0">
                <a:solidFill>
                  <a:srgbClr val="374151"/>
                </a:solidFill>
              </a:rPr>
              <a:t>https://www.slideshare.net/slideshow/the-salmon-life-cycle/24955928</a:t>
            </a:r>
            <a:endParaRPr lang="en-US" sz="1200" dirty="0"/>
          </a:p>
          <a:p>
            <a:pPr indent="0" marL="0">
              <a:buNone/>
            </a:pPr>
            <a:r>
              <a:rPr lang="en-US" sz="1200" dirty="0">
                <a:solidFill>
                  <a:srgbClr val="374151"/>
                </a:solidFill>
              </a:rPr>
              <a:t>https://www.dfw.state.or.us/fish/STEP/docs/E2F_Volunteer_Guide_PP1_Salmonid_Life_Cycle.ppt</a:t>
            </a:r>
            <a:endParaRPr lang="en-US" sz="1200" dirty="0"/>
          </a:p>
          <a:p>
            <a:pPr indent="0" marL="0">
              <a:buNone/>
            </a:pPr>
            <a:r>
              <a:rPr lang="en-US" sz="1200" dirty="0">
                <a:solidFill>
                  <a:srgbClr val="374151"/>
                </a:solidFill>
              </a:rPr>
              <a:t>https://docs.google.com/presentation/d/16jl5JwAd-V4WbJINrBBsB9oqp5SM-Fq9yjjCA8W7jC4/htmlpresent</a:t>
            </a:r>
            <a:endParaRPr lang="en-US" sz="1200" dirty="0"/>
          </a:p>
          <a:p>
            <a:pPr indent="0" marL="0">
              <a:buNone/>
            </a:pPr>
            <a:r>
              <a:rPr lang="en-US" sz="1200" dirty="0">
                <a:solidFill>
                  <a:srgbClr val="374151"/>
                </a:solidFill>
              </a:rPr>
              <a:t>https://www.powershow.com/view/6d9eb-NDk5O/Salmonid_Life_Cycle_powerpoint_ppt_presentation</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74151"/>
                </a:solidFill>
              </a:rPr>
              <a:t>https://www.scribd.com/presentation/714397908/Life-Cycle-of-A-Salmon</a:t>
            </a:r>
            <a:endParaRPr lang="en-US" sz="1200" dirty="0"/>
          </a:p>
          <a:p>
            <a:pPr indent="0" marL="0">
              <a:buNone/>
            </a:pPr>
            <a:r>
              <a:rPr lang="en-US" sz="1200" dirty="0">
                <a:solidFill>
                  <a:srgbClr val="374151"/>
                </a:solidFill>
              </a:rPr>
              <a:t>https://www.scribd.com/presentation/714397908/Life-Cycle-of-a-Salmon</a:t>
            </a:r>
            <a:endParaRPr lang="en-US" sz="1200" dirty="0"/>
          </a:p>
          <a:p>
            <a:pPr indent="0" marL="0">
              <a:buNone/>
            </a:pPr>
            <a:r>
              <a:rPr lang="en-US" sz="1200" dirty="0">
                <a:solidFill>
                  <a:srgbClr val="374151"/>
                </a:solidFill>
              </a:rPr>
              <a:t>https://bhsaicemarine.weebly.com/uploads/2/2/8/2/22821354/the_life_cycle_of_salmon_2015_aleeta_wellman.ppt</a:t>
            </a:r>
            <a:endParaRPr lang="en-US" sz="1200" dirty="0"/>
          </a:p>
          <a:p>
            <a:pPr indent="0" marL="0">
              <a:buNone/>
            </a:pPr>
            <a:r>
              <a:rPr lang="en-US" sz="1200" dirty="0">
                <a:solidFill>
                  <a:srgbClr val="374151"/>
                </a:solidFill>
              </a:rPr>
              <a:t>https://www.teacherspayteachers.com/Product/Salmon-Lifecycle-Powerpoint-Activity-9284828</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Title &amp; Learning Objectives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This opening slide establishes the presentation title, intended audience, and three clear learning objectives: (1) describe the sequential life stages of salmo…</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Presentation title, audience, and duration</a:t>
            </a:r>
            <a:endParaRPr lang="en-US" sz="1400" dirty="0"/>
          </a:p>
          <a:p>
            <a:pPr marL="342900" indent="-342900">
              <a:buSzPct val="100000"/>
              <a:buChar char="•"/>
            </a:pPr>
            <a:r>
              <a:rPr lang="en-US" sz="1400" dirty="0">
                <a:solidFill>
                  <a:srgbClr val="111827"/>
                </a:solidFill>
              </a:rPr>
              <a:t>Three specific learning objectives</a:t>
            </a:r>
            <a:endParaRPr lang="en-US" sz="1400" dirty="0"/>
          </a:p>
          <a:p>
            <a:pPr marL="342900" indent="-342900">
              <a:buSzPct val="100000"/>
              <a:buChar char="•"/>
            </a:pPr>
            <a:r>
              <a:rPr lang="en-US" sz="1400" dirty="0">
                <a:solidFill>
                  <a:srgbClr val="111827"/>
                </a:solidFill>
              </a:rPr>
              <a:t>Presenter and affiliation details</a:t>
            </a:r>
            <a:endParaRPr lang="en-US" sz="1400" dirty="0"/>
          </a:p>
          <a:p>
            <a:pPr marL="342900" indent="-342900">
              <a:buSzPct val="100000"/>
              <a:buChar char="•"/>
            </a:pPr>
            <a:r>
              <a:rPr lang="en-US" sz="1400" dirty="0">
                <a:solidFill>
                  <a:srgbClr val="111827"/>
                </a:solidFill>
              </a:rPr>
              <a:t>Suggested delivery notes and slide pace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Overview: Anadromy and Salmon Species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This overview slide defines anadromy and lists the principal Pacific salmon species, explaining essential distinctions such as size and life-history variabilit…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Definition: anadromy and significance</a:t>
            </a:r>
            <a:endParaRPr lang="en-US" sz="1400" dirty="0"/>
          </a:p>
          <a:p>
            <a:pPr marL="342900" indent="-342900">
              <a:buSzPct val="100000"/>
              <a:buChar char="•"/>
            </a:pPr>
            <a:r>
              <a:rPr lang="en-US" sz="1400" dirty="0">
                <a:solidFill>
                  <a:srgbClr val="111827"/>
                </a:solidFill>
              </a:rPr>
              <a:t>Principal Pacific salmon species (e.g., Chinook)</a:t>
            </a:r>
            <a:endParaRPr lang="en-US" sz="1400" dirty="0"/>
          </a:p>
          <a:p>
            <a:pPr marL="342900" indent="-342900">
              <a:buSzPct val="100000"/>
              <a:buChar char="•"/>
            </a:pPr>
            <a:r>
              <a:rPr lang="en-US" sz="1400" dirty="0">
                <a:solidFill>
                  <a:srgbClr val="111827"/>
                </a:solidFill>
              </a:rPr>
              <a:t>Species differences relevant to life-stage timing</a:t>
            </a:r>
            <a:endParaRPr lang="en-US" sz="1400" dirty="0"/>
          </a:p>
          <a:p>
            <a:pPr marL="342900" indent="-342900">
              <a:buSzPct val="100000"/>
              <a:buChar char="•"/>
            </a:pPr>
            <a:r>
              <a:rPr lang="en-US" sz="1400" dirty="0">
                <a:solidFill>
                  <a:srgbClr val="111827"/>
                </a:solidFill>
              </a:rPr>
              <a:t>Contextual note from SlideServe on Chinook size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Stage 1 — Eggs: Spawning, Nesting, and Incubation</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timing of spawning in gravel redds, microhabitat needs, and incubation dynamics. Female salmon excavate gravel nests called redds where eggs are deposited with…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Egg deposition in gravel redds and spawning behavior</a:t>
            </a:r>
            <a:endParaRPr lang="en-US" sz="1400" dirty="0"/>
          </a:p>
          <a:p>
            <a:pPr marL="342900" indent="-342900">
              <a:buSzPct val="100000"/>
              <a:buChar char="•"/>
            </a:pPr>
            <a:r>
              <a:rPr lang="en-US" sz="1400" dirty="0">
                <a:solidFill>
                  <a:srgbClr val="111827"/>
                </a:solidFill>
              </a:rPr>
              <a:t>Habitat needs: cool, oxygenated, flowing water and clean gravel</a:t>
            </a:r>
            <a:endParaRPr lang="en-US" sz="1400" dirty="0"/>
          </a:p>
          <a:p>
            <a:pPr marL="342900" indent="-342900">
              <a:buSzPct val="100000"/>
              <a:buChar char="•"/>
            </a:pPr>
            <a:r>
              <a:rPr lang="en-US" sz="1400" dirty="0">
                <a:solidFill>
                  <a:srgbClr val="111827"/>
                </a:solidFill>
              </a:rPr>
              <a:t>Incubation timing and environmental sensitivity</a:t>
            </a:r>
            <a:endParaRPr lang="en-US" sz="1400" dirty="0"/>
          </a:p>
          <a:p>
            <a:pPr marL="342900" indent="-342900">
              <a:buSzPct val="100000"/>
              <a:buChar char="•"/>
            </a:pPr>
            <a:r>
              <a:rPr lang="en-US" sz="1400" dirty="0">
                <a:solidFill>
                  <a:srgbClr val="111827"/>
                </a:solidFill>
              </a:rPr>
              <a:t>Common egg-stage risks: sedimentation, dewatering, predation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Stage 2 — Alevin: Yolk-Dependent Development</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The alevin stage follows egg hatching and is characterized by newly hatched fish that retain a yolk sac providing nutrition while remaining partly sheltered in…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Hatch stage: alevin with large yolk sac</a:t>
            </a:r>
            <a:endParaRPr lang="en-US" sz="1400" dirty="0"/>
          </a:p>
          <a:p>
            <a:pPr marL="342900" indent="-342900">
              <a:buSzPct val="100000"/>
              <a:buChar char="•"/>
            </a:pPr>
            <a:r>
              <a:rPr lang="en-US" sz="1400" dirty="0">
                <a:solidFill>
                  <a:srgbClr val="111827"/>
                </a:solidFill>
              </a:rPr>
              <a:t>Yolk sac supports early growth; no external feeding</a:t>
            </a:r>
            <a:endParaRPr lang="en-US" sz="1400" dirty="0"/>
          </a:p>
          <a:p>
            <a:pPr marL="342900" indent="-342900">
              <a:buSzPct val="100000"/>
              <a:buChar char="•"/>
            </a:pPr>
            <a:r>
              <a:rPr lang="en-US" sz="1400" dirty="0">
                <a:solidFill>
                  <a:srgbClr val="111827"/>
                </a:solidFill>
              </a:rPr>
              <a:t>Behavior: remain in gravel until yolk absorption</a:t>
            </a:r>
            <a:endParaRPr lang="en-US" sz="1400" dirty="0"/>
          </a:p>
          <a:p>
            <a:pPr marL="342900" indent="-342900">
              <a:buSzPct val="100000"/>
              <a:buChar char="•"/>
            </a:pPr>
            <a:r>
              <a:rPr lang="en-US" sz="1400" dirty="0">
                <a:solidFill>
                  <a:srgbClr val="111827"/>
                </a:solidFill>
              </a:rPr>
              <a:t>Visual: side-by-side image of egg, eyed egg, alevin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Stage 3 — Fry &amp; Parr: First Feeding and Stream Rearing</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After yolk absorption, juvenile salmon emerge as fry and begin active foraging on plankton and benthic invertebrates; as they grow into parr they develop verti…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Emergence as fry and onset of external feeding</a:t>
            </a:r>
            <a:endParaRPr lang="en-US" sz="1400" dirty="0"/>
          </a:p>
          <a:p>
            <a:pPr marL="342900" indent="-342900">
              <a:buSzPct val="100000"/>
              <a:buChar char="•"/>
            </a:pPr>
            <a:r>
              <a:rPr lang="en-US" sz="1400" dirty="0">
                <a:solidFill>
                  <a:srgbClr val="111827"/>
                </a:solidFill>
              </a:rPr>
              <a:t>Parr marks develop for camouflage</a:t>
            </a:r>
            <a:endParaRPr lang="en-US" sz="1400" dirty="0"/>
          </a:p>
          <a:p>
            <a:pPr marL="342900" indent="-342900">
              <a:buSzPct val="100000"/>
              <a:buChar char="•"/>
            </a:pPr>
            <a:r>
              <a:rPr lang="en-US" sz="1400" dirty="0">
                <a:solidFill>
                  <a:srgbClr val="111827"/>
                </a:solidFill>
              </a:rPr>
              <a:t>Habitat use: pools, cover, and feeding microhabitats</a:t>
            </a:r>
            <a:endParaRPr lang="en-US" sz="1400" dirty="0"/>
          </a:p>
          <a:p>
            <a:pPr marL="342900" indent="-342900">
              <a:buSzPct val="100000"/>
              <a:buChar char="•"/>
            </a:pPr>
            <a:r>
              <a:rPr lang="en-US" sz="1400" dirty="0">
                <a:solidFill>
                  <a:srgbClr val="111827"/>
                </a:solidFill>
              </a:rPr>
              <a:t>Ecological role and predator-prey interactions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Stage 4 — Smoltification &amp; Seaward Migration</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Smoltification is the physiological and behavioral transition enabling freshwater juveniles to tolerate saltwater and commence ocean migration. The process inc…</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Physiological shift: osmoregulation and hormonal changes</a:t>
            </a:r>
            <a:endParaRPr lang="en-US" sz="1400" dirty="0"/>
          </a:p>
          <a:p>
            <a:pPr marL="342900" indent="-342900">
              <a:buSzPct val="100000"/>
              <a:buChar char="•"/>
            </a:pPr>
            <a:r>
              <a:rPr lang="en-US" sz="1400" dirty="0">
                <a:solidFill>
                  <a:srgbClr val="111827"/>
                </a:solidFill>
              </a:rPr>
              <a:t>Behavioral shift: schooling and downstream migration</a:t>
            </a:r>
            <a:endParaRPr lang="en-US" sz="1400" dirty="0"/>
          </a:p>
          <a:p>
            <a:pPr marL="342900" indent="-342900">
              <a:buSzPct val="100000"/>
              <a:buChar char="•"/>
            </a:pPr>
            <a:r>
              <a:rPr lang="en-US" sz="1400" dirty="0">
                <a:solidFill>
                  <a:srgbClr val="111827"/>
                </a:solidFill>
              </a:rPr>
              <a:t>Estuary transition as acclimation zone</a:t>
            </a:r>
            <a:endParaRPr lang="en-US" sz="1400" dirty="0"/>
          </a:p>
          <a:p>
            <a:pPr marL="342900" indent="-342900">
              <a:buSzPct val="100000"/>
              <a:buChar char="•"/>
            </a:pPr>
            <a:r>
              <a:rPr lang="en-US" sz="1400" dirty="0">
                <a:solidFill>
                  <a:srgbClr val="111827"/>
                </a:solidFill>
              </a:rPr>
              <a:t>Survival influences: flow, temperature, predators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Stage 5 — Ocean Phase: Growth and Maturation</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In the ocean, salmon experience their primary growth phase, feeding on abundant marine prey to reach maturity. Duration and oceanic migration routes vary by sp…</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Primary growth occurs in marine feeding grounds</a:t>
            </a:r>
            <a:endParaRPr lang="en-US" sz="1400" dirty="0"/>
          </a:p>
          <a:p>
            <a:pPr marL="342900" indent="-342900">
              <a:buSzPct val="100000"/>
              <a:buChar char="•"/>
            </a:pPr>
            <a:r>
              <a:rPr lang="en-US" sz="1400" dirty="0">
                <a:solidFill>
                  <a:srgbClr val="111827"/>
                </a:solidFill>
              </a:rPr>
              <a:t>Diet shifts to larger prey; rapid somatic growth</a:t>
            </a:r>
            <a:endParaRPr lang="en-US" sz="1400" dirty="0"/>
          </a:p>
          <a:p>
            <a:pPr marL="342900" indent="-342900">
              <a:buSzPct val="100000"/>
              <a:buChar char="•"/>
            </a:pPr>
            <a:r>
              <a:rPr lang="en-US" sz="1400" dirty="0">
                <a:solidFill>
                  <a:srgbClr val="111827"/>
                </a:solidFill>
              </a:rPr>
              <a:t>Species-specific ocean migration patterns</a:t>
            </a:r>
            <a:endParaRPr lang="en-US" sz="1400" dirty="0"/>
          </a:p>
          <a:p>
            <a:pPr marL="342900" indent="-342900">
              <a:buSzPct val="100000"/>
              <a:buChar char="•"/>
            </a:pPr>
            <a:r>
              <a:rPr lang="en-US" sz="1400" dirty="0">
                <a:solidFill>
                  <a:srgbClr val="111827"/>
                </a:solidFill>
              </a:rPr>
              <a:t>Ocean conditions and fisheries impact survival</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Stage 6 — Homing, Spawning Migration, and Death</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Mature adults navigate back to natal streams using olfactory cues, magnetic orientation hypotheses, and learned migratory routes; this homing culminates in ups…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Natal homing mechanisms and migratory navigation</a:t>
            </a:r>
            <a:endParaRPr lang="en-US" sz="1400" dirty="0"/>
          </a:p>
          <a:p>
            <a:pPr marL="342900" indent="-342900">
              <a:buSzPct val="100000"/>
              <a:buChar char="•"/>
            </a:pPr>
            <a:r>
              <a:rPr lang="en-US" sz="1400" dirty="0">
                <a:solidFill>
                  <a:srgbClr val="111827"/>
                </a:solidFill>
              </a:rPr>
              <a:t>Spawning behavior: redd digging and egg deposition</a:t>
            </a:r>
            <a:endParaRPr lang="en-US" sz="1400" dirty="0"/>
          </a:p>
          <a:p>
            <a:pPr marL="342900" indent="-342900">
              <a:buSzPct val="100000"/>
              <a:buChar char="•"/>
            </a:pPr>
            <a:r>
              <a:rPr lang="en-US" sz="1400" dirty="0">
                <a:solidFill>
                  <a:srgbClr val="111827"/>
                </a:solidFill>
              </a:rPr>
              <a:t>Terminal reproductive strategy in many Pacific species</a:t>
            </a:r>
            <a:endParaRPr lang="en-US" sz="1400" dirty="0"/>
          </a:p>
          <a:p>
            <a:pPr marL="342900" indent="-342900">
              <a:buSzPct val="100000"/>
              <a:buChar char="•"/>
            </a:pPr>
            <a:r>
              <a:rPr lang="en-US" sz="1400" dirty="0">
                <a:solidFill>
                  <a:srgbClr val="111827"/>
                </a:solidFill>
              </a:rPr>
              <a:t>Barriers and energetics of upstream migration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Life Cycle of Salmon — Complete PPTX Presentation Outline</dc:title>
  <dc:subject>The Life Cycle of Salmon — Complete PPTX Presentation Outline</dc:subject>
  <dc:creator>Agent Diaz</dc:creator>
  <cp:lastModifiedBy>Agent Diaz</cp:lastModifiedBy>
  <cp:revision>1</cp:revision>
  <dcterms:created xsi:type="dcterms:W3CDTF">2025-09-30T23:30:46Z</dcterms:created>
  <dcterms:modified xsi:type="dcterms:W3CDTF">2025-09-30T23:30:46Z</dcterms:modified>
</cp:coreProperties>
</file>