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notesMasterIdLst>
    <p:notesMasterId r:id="rId19"/>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Regulatory shifts—scope-of-practice changes, e-prescribing rules, and payer policy updates—will materially affect practice in 2025. ASHP Forecast guidance emphasizes active policy engagement and readiness planning. Pharmacies should maintain regulatory surveillance, participate in professional advocacy, and ensure compliance frameworks are adaptable. Anticipate state-level scope expansions and prepare credentialing, documentation, and malpractice coverage accordingly. Reform processes related to 340B, specialty drug access, and prior authorization are highlighted in sector analyses as potential disruptors to revenue and operational flow. Policy readiness involves legal review of collaborative practice agreements, updates to pharmacy policies, and scenario planning to model impacts of key regulatory changes.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Patient-centered care and health equity have risen to strategic importance. ASHP Forecast materials and contemporary trend summaries underscore the need to design services that improve access, cultural competence, and measurable equity outcomes. Best practices include targeted outreach to underserved populations, multilingual patient education, adherence-support programs, and social-determinants-of-health screening with referral pathways. Technology can facilitate engagement through mobile adherence tools and telepharmacy, as highlighted by Pharmacy Trends to Look Out For in 2025. Performance metrics should include disparities-sensitive measures—medication adherence by demographic, access to vaccinations, and successful transitions for high-risk patients. Aligning equity efforts with payer incentives can reinforce sustainability.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Operational excellence requires a focused KPI framework and continuous improvement governance. Drawing on ASHP Forecast recommendations, establish a balanced scorecard of financial, clinical, operational, and patient-experience metrics. Core KPIs may include medication error rate, readmission reduction attributable to pharmacy intervention, revenue per pharmacist clinical hour, technician productivity, turnaround times, and inventory carrying costs. Integrate dashboarding and regular huddles to review performance; align incentives and professional development to KPI outcomes. Use Plan-Do-Study-Act cycles for rapid testing of process changes. Ensure data sources are validated and that analytics can attribute outcomes to pharmacy activities for internal accountability and external contracting.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Selecting the right technology is critical; the PioneerRx trends and ASHP Forecast guidance both stress fit-to-workflow and interoperability. Practical selection criteria include proven EHR integration, demonstrated reduction in dispensing errors, analytics capability, user-training support, and total cost of ownership. Case examples from 2024–2025 indicate successful pilots when vendors provided APIs, role-based interfaces, and implementation playbooks. Consider phased rollouts with pilot sites, predefined success metrics, and clinician champions. Procurement should require data portability clauses and vendor cooperation for post-implementation optimization. Document lessons learned and scale incrementally while tracking clinical and financial outcomes tied to the technology.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practical roadmap translates strategic priorities into actionable timelines. Informed by ASHP Pharmacy Forecast 2025 recommendations, the roadmap phases actions across 90-day, 12-month, and 3-year horizons. First 90 days: establish governance, prioritize top three interventions (e.g., workforce plan, one clinical service pilot, and interoperability scoping), and begin regulatory scanning. 12 months: operationalize pilots, implement core technology integrations, credential staff, and secure initial payer engagements. 3 years: scale clinical services, diversify revenue, and institutionalize supply-chain resilience. Each phase must include change management, measurement plans tied to balanced KPIs, and contingency scenarios drawn from Forecast scenario-planning guidance. Regular executive reviews and stakeholder communications ensure alignment and adaptability as external trends evolve.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Measuring impact is essential to sustain investment and demonstrate value to payers and health-system leaders. Use the ASHP Forecast’s emphasis on analytics to define outcomes that matter: reductions in adverse drug events, avoided hospital readmissions, improved adherence rates, and net financial contribution of clinical programs. Financial models should include direct revenue, cost avoidance, and long-term value tied to payer contracts. Reporting packages must be tailored for different stakeholders: operational dashboards for managers, ROI and quality impact for executives, and compliance-ready documentation for regulators. Establish periodic audits of data quality and a feedback loop to refine interventions based on measured outcomes.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pharmacy practices in 2025 require integrated strategy, operational discipline, and a clear focus on measurable patient and financial outcomes. The ASHP and ASHP Foundation Pharmacy Forecast 2025: Strategic Planning and associated ASHP workshop materials provide a strategic template—scenario planning, technology prioritization, workforce redesign, and policy readiness—that pharmacy leaders should adopt. Complementary sector analyses and vendor trend reports further underscore the need for interoperability, expanded clinical services, and supply-chain resilience. Immediate actions for leaders: finalize a three-year strategic plan informed by Forecast scenarios, prioritize two pilot clinical services with defined KPIs, invest in interoperability, and launch workforce retention initiatives. These steps will position pharmacy to deliver high-quality, cost-effective medication management in 2025 and beyond.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executive summary synthesizes the major drivers shaping pharmacy practice in 2025 and frames the recommendations that follow. Key systemic factors include workforce shortages, technology integration, value-based care expectations, regulatory complexity, and evolving drug supply dynamics. The ASHP and ASHP Foundation Pharmacy Forecast 2025: Strategic Planning is a primary lens for these drivers, highlighting organizational priorities and forecasting strategic threats and opportunities. Industry commentaries such as The Future of Pharmacy: Trends, Threats, Transformations add market-level context about spending pressures and programmatic risks. Practical implications: pharmacies must align leadership, operations, and clinical services to respond to forecasted changes, prioritize staff resiliency, and adopt interoperable technologies that support both population health and point-of-care services. This slide sets the stage for actionable themes across clinical services, technology, workforce, supply chain, and business model adaptation.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ASHP and ASHP Foundation Pharmacy Forecast 2025: Strategic Planning explicitly recommends that pharmacy leaders adopt multi-year planning that ties clinical services to financial sustainability. The Forecast emphasizes scenario planning, investment in analytics, and cross-disciplinary collaboration to advance medication safety and access. Slide content synthesizes Forecast guidance into five strategic priorities: (1) workforce optimization, (2) technology adoption with interoperability, (3) expanded ambulatory and transitional-care services, (4) revenue diversification and value-based contracting preparedness, and (5) supply-chain risk mitigation. These priorities are grounded in the Forecast’s assessments of regulatory trends, anticipated financing models, and technology maturation. Pharmacy leaders should use these priorities to inform capital allocation, hiring plans, and partnership strategies with health systems and payers.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Workforce stability remains a central challenge for 2025. The ASHP Forecast workshop materials and the ASHP Student Pharmacy Forecast Workshop slides call attention to staffing pressures, burnout, and the need for new role definitions. Pharmacy organizations must combine targeted recruitment, competitive compensation, and career-ladder frameworks with redesigned scopes of practice that maximize pharmacist clinical time. Practical measures include technician role expansion, credentialed specialty technicians, optimized scheduling, and competency-based training programs supported by technology. Leaders should adopt a retention toolkit informed by Forecast recommendations: mentorship programs, workload analytics to prevent burnout, and clear metrics linking clinical activities to outcomes and revenue. Investing in workforce flexibility is essential to sustain expanded ambulatory services and complex medication management.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Technology adoption is not an end in itself; the ASHP Pharmacy Forecast emphasizes interoperability, analytics, and decision support that directly enable clinical goals. The Forecast and related ASHP materials recommend investments in EHR integration, medication history reconciliation tools, clinical decision support tuned to local formularies, and secure telehealth platforms. Market discussions such as Pharmacy Trends to Look Out For in 2025 highlight point-of-dispensing automation, cloud-based dispensing systems, and patient-engagement portals as practical enablers for community and outpatient pharmacies. Technology roadmaps should prioritize APIs, standards-based data exchange, and measurement frameworks that demonstrate reduced errors, improved adherence, and cost avoidance. Ensure vendor selection includes data portability and compliance with evolving privacy and e-prescribing standards.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Expanding pharmacist-delivered clinical services is central to best practices in 2025. ASHP Forecast guidance underscores the opportunity for pharmacy to lead in chronic disease management, transitions-of-care, pharmacogenomics-informed therapy, and vaccination programs. Practical models include collaborative practice agreements, embedded pharmacists in primary care and specialty clinics, and billing-enabled chronic care management workflows. The future-of-pharmacy analyses note payer interest in outcomes-based care and adherence metrics, creating pathways for pharmacists to capture value. Operationalizing expansion requires standardized clinical protocols, documentation for billing, and outcome measurement aligned to payer contracts. Training and credentialing must support pharmacists taking on medication optimization, polypharmacy management, and patient education at scale.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Medication safety remains a core metric of pharmacy value. The ASHP Forecast underscores that quality improvement systems—root-cause analysis, near-miss reporting, and data-driven process changes—must be integral to pharmacy operations. Best practices include closed-loop medication management, barcode-assisted verification, unit-dose optimization, and structured medication reconciliation during care transitions. Data gleaned from safety systems should feed continuous improvement cycles tied to measurable outcomes: error reduction, readmission avoidance, and adherence improvement. Educational programs for staff on human factors and safety culture are necessary complements to technological safeguards. Align safety initiatives with organizational quality goals and use Forecast-recommended scenario planning to stress-test systems against supply or staffing disruptions.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Supply chain fragility and drug shortages were highlighted across ASHP Forecast materials and sector analyses as persistent risks that require strategic response. Best practices in 2025 call for diversified sourcing, inventory optimization using predictive analytics, contract clauses for shortage mitigation, and active participation in manufacturer and distributor transparency initiatives. The ASHP Foundation Pharmacy Forecast urges hospitals and pharmacies to coordinate regionally to manage scarce therapeutics and to maintain policies for therapeutic interchange and conservation. Operational steps include SKU rationalization, safety stock level reassessment, and cross-training staff to manage procurement disruptions. Governance should include a supply continuity plan tied to clinical prioritization frameworks for scarce medications.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payment models evolve, pharmacies must adapt business models to capture revenue for clinical services and value-based outcomes. The ASHP Pharmacy Forecast 2025 and market commentaries discuss growth in value-based contracting and alternative payment models that reward outcomes and medication-related cost avoidance. Pharmacies should pursue billing readiness (e.g., incident-to, CPT codes where applicable), partnerships with payers for performance-based contracts, and development of service lines that can be reimbursed or contracted (medication therapy management, transitions-of-care programs, adherence services). Strategic partnerships with health systems, ACOs, and digital health companies can create new revenue streams. Financial analyses should model service-level margins and quantify expected ROI from clinical services before scale-up.</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jpe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jpe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jpe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jpe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jpe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jpe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jpe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jpe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457200" y="1828800"/>
            <a:ext cx="8229600" cy="914400"/>
          </a:xfrm>
          <a:prstGeom prst="rect">
            <a:avLst/>
          </a:prstGeom>
          <a:noFill/>
          <a:ln/>
        </p:spPr>
        <p:txBody>
          <a:bodyPr wrap="square" rtlCol="0" anchor="ctr"/>
          <a:lstStyle/>
          <a:p>
            <a:pPr algn="ctr" indent="0" marL="0">
              <a:buNone/>
            </a:pPr>
            <a:r>
              <a:rPr lang="en-US" sz="3600" b="1" dirty="0">
                <a:solidFill>
                  <a:srgbClr val="111827"/>
                </a:solidFill>
              </a:rPr>
              <a:t>Best Pharmacy Practices 2025 — Strategic, Operational, and Clinical Guidance</a:t>
            </a:r>
            <a:endParaRPr lang="en-US" sz="3600" dirty="0"/>
          </a:p>
        </p:txBody>
      </p:sp>
      <p:sp>
        <p:nvSpPr>
          <p:cNvPr id="3" name="Text 1"/>
          <p:cNvSpPr/>
          <p:nvPr/>
        </p:nvSpPr>
        <p:spPr>
          <a:xfrm>
            <a:off x="457200" y="2926080"/>
            <a:ext cx="8229600" cy="548640"/>
          </a:xfrm>
          <a:prstGeom prst="rect">
            <a:avLst/>
          </a:prstGeom>
          <a:noFill/>
          <a:ln/>
        </p:spPr>
        <p:txBody>
          <a:bodyPr wrap="square" rtlCol="0" anchor="ctr"/>
          <a:lstStyle/>
          <a:p>
            <a:pPr algn="ctr" indent="0" marL="0">
              <a:buNone/>
            </a:pPr>
            <a:r>
              <a:rPr lang="en-US" sz="1600" dirty="0">
                <a:solidFill>
                  <a:srgbClr val="374151"/>
                </a:solidFill>
              </a:rPr>
              <a:t>Generated by AgentFire AI</a:t>
            </a:r>
            <a:endParaRPr lang="en-US" sz="1600" dirty="0"/>
          </a:p>
        </p:txBody>
      </p:sp>
      <p:sp>
        <p:nvSpPr>
          <p:cNvPr id="4" name="Shape 2"/>
          <p:cNvSpPr/>
          <p:nvPr/>
        </p:nvSpPr>
        <p:spPr>
          <a:xfrm>
            <a:off x="2743200" y="3931920"/>
            <a:ext cx="3657600" cy="137160"/>
          </a:xfrm>
          <a:prstGeom prst="rect">
            <a:avLst/>
          </a:prstGeom>
          <a:solidFill>
            <a:srgbClr val="3B82F6"/>
          </a:solidFill>
          <a:ln w="12700">
            <a:solidFill>
              <a:srgbClr val="3B82F6"/>
            </a:solidFill>
            <a:prstDash val="solid"/>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Regulatory and Policy Readiness</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Regulatory shifts—scope-of-practice changes, e-prescribing rules, and payer policy updates—will materially affect practice in 2025. ASHP Forecast guidance emph…</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Maintain regulatory surveillance and scenario planning</a:t>
            </a:r>
            <a:endParaRPr lang="en-US" sz="1400" dirty="0"/>
          </a:p>
          <a:p>
            <a:pPr marL="342900" indent="-342900">
              <a:buSzPct val="100000"/>
              <a:buChar char="•"/>
            </a:pPr>
            <a:r>
              <a:rPr lang="en-US" sz="1400" dirty="0">
                <a:solidFill>
                  <a:srgbClr val="111827"/>
                </a:solidFill>
              </a:rPr>
              <a:t>Prepare documentation and credentialing for scope changes</a:t>
            </a:r>
            <a:endParaRPr lang="en-US" sz="1400" dirty="0"/>
          </a:p>
          <a:p>
            <a:pPr marL="342900" indent="-342900">
              <a:buSzPct val="100000"/>
              <a:buChar char="•"/>
            </a:pPr>
            <a:r>
              <a:rPr lang="en-US" sz="1400" dirty="0">
                <a:solidFill>
                  <a:srgbClr val="111827"/>
                </a:solidFill>
              </a:rPr>
              <a:t>Engage in advocacy on payment and supply policy</a:t>
            </a:r>
            <a:endParaRPr lang="en-US" sz="1400" dirty="0"/>
          </a:p>
          <a:p>
            <a:pPr marL="342900" indent="-342900">
              <a:buSzPct val="100000"/>
              <a:buChar char="•"/>
            </a:pPr>
            <a:r>
              <a:rPr lang="en-US" sz="1400" dirty="0">
                <a:solidFill>
                  <a:srgbClr val="111827"/>
                </a:solidFill>
              </a:rPr>
              <a:t>Model operational impact of likely regulatory shifts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Patient Engagement &amp; Equity-Focused Care</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Patient-centered care and health equity have risen to strategic importance. ASHP Forecast materials and contemporary trend summaries underscore the need to des…</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Design outreach for underserved groups with measurable metrics</a:t>
            </a:r>
            <a:endParaRPr lang="en-US" sz="1400" dirty="0"/>
          </a:p>
          <a:p>
            <a:pPr marL="342900" indent="-342900">
              <a:buSzPct val="100000"/>
              <a:buChar char="•"/>
            </a:pPr>
            <a:r>
              <a:rPr lang="en-US" sz="1400" dirty="0">
                <a:solidFill>
                  <a:srgbClr val="111827"/>
                </a:solidFill>
              </a:rPr>
              <a:t>Use telepharmacy and mobile tools to improve access</a:t>
            </a:r>
            <a:endParaRPr lang="en-US" sz="1400" dirty="0"/>
          </a:p>
          <a:p>
            <a:pPr marL="342900" indent="-342900">
              <a:buSzPct val="100000"/>
              <a:buChar char="•"/>
            </a:pPr>
            <a:r>
              <a:rPr lang="en-US" sz="1400" dirty="0">
                <a:solidFill>
                  <a:srgbClr val="111827"/>
                </a:solidFill>
              </a:rPr>
              <a:t>Screen for social needs and connect to community resources</a:t>
            </a:r>
            <a:endParaRPr lang="en-US" sz="1400" dirty="0"/>
          </a:p>
          <a:p>
            <a:pPr marL="342900" indent="-342900">
              <a:buSzPct val="100000"/>
              <a:buChar char="•"/>
            </a:pPr>
            <a:r>
              <a:rPr lang="en-US" sz="1400" dirty="0">
                <a:solidFill>
                  <a:srgbClr val="111827"/>
                </a:solidFill>
              </a:rPr>
              <a:t>Track disparity-sensitive medication outcomes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Operational Excellence: KPIs and Continuous Improvement</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Operational excellence requires a focused KPI framework and continuous improvement governance. Drawing on ASHP Forecast recommendations, establish a balanced s…</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Implement a balanced scorecard aligned to strategy</a:t>
            </a:r>
            <a:endParaRPr lang="en-US" sz="1400" dirty="0"/>
          </a:p>
          <a:p>
            <a:pPr marL="342900" indent="-342900">
              <a:buSzPct val="100000"/>
              <a:buChar char="•"/>
            </a:pPr>
            <a:r>
              <a:rPr lang="en-US" sz="1400" dirty="0">
                <a:solidFill>
                  <a:srgbClr val="111827"/>
                </a:solidFill>
              </a:rPr>
              <a:t>Measure clinical outcomes and financial contribution</a:t>
            </a:r>
            <a:endParaRPr lang="en-US" sz="1400" dirty="0"/>
          </a:p>
          <a:p>
            <a:pPr marL="342900" indent="-342900">
              <a:buSzPct val="100000"/>
              <a:buChar char="•"/>
            </a:pPr>
            <a:r>
              <a:rPr lang="en-US" sz="1400" dirty="0">
                <a:solidFill>
                  <a:srgbClr val="111827"/>
                </a:solidFill>
              </a:rPr>
              <a:t>Use dashboards and PDSA cycles for rapid improvement</a:t>
            </a:r>
            <a:endParaRPr lang="en-US" sz="1400" dirty="0"/>
          </a:p>
          <a:p>
            <a:pPr marL="342900" indent="-342900">
              <a:buSzPct val="100000"/>
              <a:buChar char="•"/>
            </a:pPr>
            <a:r>
              <a:rPr lang="en-US" sz="1400" dirty="0">
                <a:solidFill>
                  <a:srgbClr val="111827"/>
                </a:solidFill>
              </a:rPr>
              <a:t>Validate data attribution for internal and payer reporting</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Technology Adoption Case Examples &amp; Vendor Selection</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Selecting the right technology is critical; the PioneerRx trends and ASHP Forecast guidance both stress fit-to-workflow and interoperability. Practical selecti…</a:t>
            </a:r>
            <a:endParaRPr lang="en-US" sz="1600" dirty="0"/>
          </a:p>
        </p:txBody>
      </p:sp>
      <p:sp>
        <p:nvSpPr>
          <p:cNvPr id="5" name="Text 3"/>
          <p:cNvSpPr/>
          <p:nvPr/>
        </p:nvSpPr>
        <p:spPr>
          <a:xfrm>
            <a:off x="548640" y="2926080"/>
            <a:ext cx="804672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Prioritize fit-to-workflow and EHR interoperability</a:t>
            </a:r>
            <a:endParaRPr lang="en-US" sz="1400" dirty="0"/>
          </a:p>
          <a:p>
            <a:pPr marL="342900" indent="-342900">
              <a:buSzPct val="100000"/>
              <a:buChar char="•"/>
            </a:pPr>
            <a:r>
              <a:rPr lang="en-US" sz="1400" dirty="0">
                <a:solidFill>
                  <a:srgbClr val="111827"/>
                </a:solidFill>
              </a:rPr>
              <a:t>Require APIs, data portability, and implementation playbooks</a:t>
            </a:r>
            <a:endParaRPr lang="en-US" sz="1400" dirty="0"/>
          </a:p>
          <a:p>
            <a:pPr marL="342900" indent="-342900">
              <a:buSzPct val="100000"/>
              <a:buChar char="•"/>
            </a:pPr>
            <a:r>
              <a:rPr lang="en-US" sz="1400" dirty="0">
                <a:solidFill>
                  <a:srgbClr val="111827"/>
                </a:solidFill>
              </a:rPr>
              <a:t>Pilot with measurable success criteria and clinician champions</a:t>
            </a:r>
            <a:endParaRPr lang="en-US" sz="1400" dirty="0"/>
          </a:p>
          <a:p>
            <a:pPr marL="342900" indent="-342900">
              <a:buSzPct val="100000"/>
              <a:buChar char="•"/>
            </a:pPr>
            <a:r>
              <a:rPr lang="en-US" sz="1400" dirty="0">
                <a:solidFill>
                  <a:srgbClr val="111827"/>
                </a:solidFill>
              </a:rPr>
              <a:t>Evaluate total cost of ownership and vendor support</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Implementation Roadmap: 90-Day to 3-Year Plan</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A practical roadmap translates strategic priorities into actionable timelines. Informed by ASHP Pharmacy Forecast 2025 recommendations, the roadmap phases acti…</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90 days: governance, priority setting, regulatory scan</a:t>
            </a:r>
            <a:endParaRPr lang="en-US" sz="1400" dirty="0"/>
          </a:p>
          <a:p>
            <a:pPr marL="342900" indent="-342900">
              <a:buSzPct val="100000"/>
              <a:buChar char="•"/>
            </a:pPr>
            <a:r>
              <a:rPr lang="en-US" sz="1400" dirty="0">
                <a:solidFill>
                  <a:srgbClr val="111827"/>
                </a:solidFill>
              </a:rPr>
              <a:t>12 months: pilot execution, tech integration, credentialing</a:t>
            </a:r>
            <a:endParaRPr lang="en-US" sz="1400" dirty="0"/>
          </a:p>
          <a:p>
            <a:pPr marL="342900" indent="-342900">
              <a:buSzPct val="100000"/>
              <a:buChar char="•"/>
            </a:pPr>
            <a:r>
              <a:rPr lang="en-US" sz="1400" dirty="0">
                <a:solidFill>
                  <a:srgbClr val="111827"/>
                </a:solidFill>
              </a:rPr>
              <a:t>3 years: scale services, revenue diversification, resilience</a:t>
            </a:r>
            <a:endParaRPr lang="en-US" sz="1400" dirty="0"/>
          </a:p>
          <a:p>
            <a:pPr marL="342900" indent="-342900">
              <a:buSzPct val="100000"/>
              <a:buChar char="•"/>
            </a:pPr>
            <a:r>
              <a:rPr lang="en-US" sz="1400" dirty="0">
                <a:solidFill>
                  <a:srgbClr val="111827"/>
                </a:solidFill>
              </a:rPr>
              <a:t>Embed measurement, change management, and reviews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Measuring Impact: Outcomes, ROI, and Reporting</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Measuring impact is essential to sustain investment and demonstrate value to payers and health-system leaders. Use the ASHP Forecast’s emphasis on analytics to…</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Define clinical and financial outcome metrics aligned to strategy</a:t>
            </a:r>
            <a:endParaRPr lang="en-US" sz="1400" dirty="0"/>
          </a:p>
          <a:p>
            <a:pPr marL="342900" indent="-342900">
              <a:buSzPct val="100000"/>
              <a:buChar char="•"/>
            </a:pPr>
            <a:r>
              <a:rPr lang="en-US" sz="1400" dirty="0">
                <a:solidFill>
                  <a:srgbClr val="111827"/>
                </a:solidFill>
              </a:rPr>
              <a:t>Build ROI models including cost avoidance and revenue</a:t>
            </a:r>
            <a:endParaRPr lang="en-US" sz="1400" dirty="0"/>
          </a:p>
          <a:p>
            <a:pPr marL="342900" indent="-342900">
              <a:buSzPct val="100000"/>
              <a:buChar char="•"/>
            </a:pPr>
            <a:r>
              <a:rPr lang="en-US" sz="1400" dirty="0">
                <a:solidFill>
                  <a:srgbClr val="111827"/>
                </a:solidFill>
              </a:rPr>
              <a:t>Tailor reporting to managers, executives, and payers</a:t>
            </a:r>
            <a:endParaRPr lang="en-US" sz="1400" dirty="0"/>
          </a:p>
          <a:p>
            <a:pPr marL="342900" indent="-342900">
              <a:buSzPct val="100000"/>
              <a:buChar char="•"/>
            </a:pPr>
            <a:r>
              <a:rPr lang="en-US" sz="1400" dirty="0">
                <a:solidFill>
                  <a:srgbClr val="111827"/>
                </a:solidFill>
              </a:rPr>
              <a:t>Audit data quality and refine programs iteratively</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Conclusion &amp; Call to Action</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Best pharmacy practices in 2025 require integrated strategy, operational discipline, and a clear focus on measurable patient and financial outcomes. The ASHP a…</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Adopt Forecast-driven multi-year strategic planning</a:t>
            </a:r>
            <a:endParaRPr lang="en-US" sz="1400" dirty="0"/>
          </a:p>
          <a:p>
            <a:pPr marL="342900" indent="-342900">
              <a:buSzPct val="100000"/>
              <a:buChar char="•"/>
            </a:pPr>
            <a:r>
              <a:rPr lang="en-US" sz="1400" dirty="0">
                <a:solidFill>
                  <a:srgbClr val="111827"/>
                </a:solidFill>
              </a:rPr>
              <a:t>Launch pilots with measurable KPIs and scaling plans</a:t>
            </a:r>
            <a:endParaRPr lang="en-US" sz="1400" dirty="0"/>
          </a:p>
          <a:p>
            <a:pPr marL="342900" indent="-342900">
              <a:buSzPct val="100000"/>
              <a:buChar char="•"/>
            </a:pPr>
            <a:r>
              <a:rPr lang="en-US" sz="1400" dirty="0">
                <a:solidFill>
                  <a:srgbClr val="111827"/>
                </a:solidFill>
              </a:rPr>
              <a:t>Invest in interoperable technology and workforce stability</a:t>
            </a:r>
            <a:endParaRPr lang="en-US" sz="1400" dirty="0"/>
          </a:p>
          <a:p>
            <a:pPr marL="342900" indent="-342900">
              <a:buSzPct val="100000"/>
              <a:buChar char="•"/>
            </a:pPr>
            <a:r>
              <a:rPr lang="en-US" sz="1400" dirty="0">
                <a:solidFill>
                  <a:srgbClr val="111827"/>
                </a:solidFill>
              </a:rPr>
              <a:t>Engage payers and partners to capture value</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548640"/>
            <a:ext cx="6858000" cy="0"/>
          </a:xfrm>
          <a:prstGeom prst="rect">
            <a:avLst/>
          </a:prstGeom>
          <a:noFill/>
          <a:ln/>
        </p:spPr>
        <p:txBody>
          <a:bodyPr wrap="square" rtlCol="0" anchor="ctr"/>
          <a:lstStyle/>
          <a:p>
            <a:pPr indent="0" marL="0">
              <a:buNone/>
            </a:pPr>
            <a:r>
              <a:rPr lang="en-US" sz="2600" b="1" dirty="0">
                <a:solidFill>
                  <a:srgbClr val="111827"/>
                </a:solidFill>
              </a:rPr>
              <a:t>References</a:t>
            </a:r>
            <a:endParaRPr lang="en-US" sz="2600" dirty="0"/>
          </a:p>
        </p:txBody>
      </p:sp>
      <p:sp>
        <p:nvSpPr>
          <p:cNvPr id="3" name="Shape 1"/>
          <p:cNvSpPr/>
          <p:nvPr/>
        </p:nvSpPr>
        <p:spPr>
          <a:xfrm>
            <a:off x="548640" y="1097280"/>
            <a:ext cx="2011680" cy="82296"/>
          </a:xfrm>
          <a:prstGeom prst="rect">
            <a:avLst/>
          </a:prstGeom>
          <a:solidFill>
            <a:srgbClr val="DBEAFE"/>
          </a:solidFill>
          <a:ln w="12700">
            <a:solidFill>
              <a:srgbClr val="DBEAFE"/>
            </a:solidFill>
            <a:prstDash val="solid"/>
          </a:ln>
        </p:spPr>
      </p:sp>
      <p:sp>
        <p:nvSpPr>
          <p:cNvPr id="4" name="Text 2"/>
          <p:cNvSpPr/>
          <p:nvPr/>
        </p:nvSpPr>
        <p:spPr>
          <a:xfrm>
            <a:off x="548640" y="1371600"/>
            <a:ext cx="4023360" cy="4114800"/>
          </a:xfrm>
          <a:prstGeom prst="rect">
            <a:avLst/>
          </a:prstGeom>
          <a:noFill/>
          <a:ln/>
        </p:spPr>
        <p:txBody>
          <a:bodyPr wrap="square" rtlCol="0" anchor="ctr"/>
          <a:lstStyle/>
          <a:p>
            <a:pPr indent="0" marL="0">
              <a:buNone/>
            </a:pPr>
            <a:r>
              <a:rPr lang="en-US" sz="1200" dirty="0">
                <a:solidFill>
                  <a:srgbClr val="374151"/>
                </a:solidFill>
              </a:rPr>
              <a:t>https://academic.oup.com/ajhp/article/82/2/17/7917650</a:t>
            </a:r>
            <a:endParaRPr lang="en-US" sz="1200" dirty="0"/>
          </a:p>
          <a:p>
            <a:pPr indent="0" marL="0">
              <a:buNone/>
            </a:pPr>
            <a:r>
              <a:rPr lang="en-US" sz="1200" dirty="0">
                <a:solidFill>
                  <a:srgbClr val="374151"/>
                </a:solidFill>
              </a:rPr>
              <a:t>https://www.slideteam.net/top-10-pharmacies-powerpoint-presentation-templates</a:t>
            </a:r>
            <a:endParaRPr lang="en-US" sz="1200" dirty="0"/>
          </a:p>
          <a:p>
            <a:pPr indent="0" marL="0">
              <a:buNone/>
            </a:pPr>
            <a:r>
              <a:rPr lang="en-US" sz="1200" dirty="0">
                <a:solidFill>
                  <a:srgbClr val="374151"/>
                </a:solidFill>
              </a:rPr>
              <a:t>https://www.pioneerrx.com/blog/pharmacy-trends-to-look-out-for-in-2025-and-pioneerrx-features-that-can-help</a:t>
            </a:r>
            <a:endParaRPr lang="en-US" sz="1200" dirty="0"/>
          </a:p>
          <a:p>
            <a:pPr indent="0" marL="0">
              <a:buNone/>
            </a:pPr>
            <a:r>
              <a:rPr lang="en-US" sz="1200" dirty="0">
                <a:solidFill>
                  <a:srgbClr val="374151"/>
                </a:solidFill>
              </a:rPr>
              <a:t>https://www.ajmc.com/view/the-future-of-pharmacy-trends-threats-transformations</a:t>
            </a:r>
            <a:endParaRPr lang="en-US" sz="1200" dirty="0"/>
          </a:p>
          <a:p>
            <a:pPr indent="0" marL="0">
              <a:buNone/>
            </a:pPr>
            <a:r>
              <a:rPr lang="en-US" sz="1200" dirty="0">
                <a:solidFill>
                  <a:srgbClr val="374151"/>
                </a:solidFill>
              </a:rPr>
              <a:t>https://www.ashp.org/-/media/assets/about-ashp/docs/Leadership-Center/Forecast-Workshop/ASHP-Student-Pharmacy-Forecast-Workshop-Slides-2025-PDF.pdf</a:t>
            </a:r>
            <a:endParaRPr lang="en-US" sz="1200" dirty="0"/>
          </a:p>
        </p:txBody>
      </p:sp>
      <p:sp>
        <p:nvSpPr>
          <p:cNvPr id="5" name="Text 3"/>
          <p:cNvSpPr/>
          <p:nvPr/>
        </p:nvSpPr>
        <p:spPr>
          <a:xfrm>
            <a:off x="4572000" y="1371600"/>
            <a:ext cx="4023360" cy="4114800"/>
          </a:xfrm>
          <a:prstGeom prst="rect">
            <a:avLst/>
          </a:prstGeom>
          <a:noFill/>
          <a:ln/>
        </p:spPr>
        <p:txBody>
          <a:bodyPr wrap="square" rtlCol="0" anchor="ctr"/>
          <a:lstStyle/>
          <a:p>
            <a:pPr indent="0" marL="0">
              <a:buNone/>
            </a:pPr>
            <a:r>
              <a:rPr lang="en-US" sz="1200" dirty="0">
                <a:solidFill>
                  <a:srgbClr val="374151"/>
                </a:solidFill>
              </a:rPr>
              <a:t>https://www.ashpfoundation.org/pharmacyforecast</a:t>
            </a:r>
            <a:endParaRPr lang="en-US" sz="1200" dirty="0"/>
          </a:p>
          <a:p>
            <a:pPr indent="0" marL="0">
              <a:buNone/>
            </a:pPr>
            <a:r>
              <a:rPr lang="en-US" sz="1200" dirty="0">
                <a:solidFill>
                  <a:srgbClr val="374151"/>
                </a:solidFill>
              </a:rPr>
              <a:t>https://getvpl.com/key-takeaways-from-the-ashp-2025-pharmacy-forecast-part-i/</a:t>
            </a:r>
            <a:endParaRPr lang="en-US" sz="1200" dirty="0"/>
          </a:p>
          <a:p>
            <a:pPr indent="0" marL="0">
              <a:buNone/>
            </a:pPr>
            <a:r>
              <a:rPr lang="en-US" sz="1200" dirty="0">
                <a:solidFill>
                  <a:srgbClr val="374151"/>
                </a:solidFill>
              </a:rPr>
              <a:t>https://goodshephealthinstitute.org/pharmacy-trends-to-watch-in-2025/</a:t>
            </a:r>
            <a:endParaRPr lang="en-US" sz="1200" dirty="0"/>
          </a:p>
          <a:p>
            <a:pPr indent="0" marL="0">
              <a:buNone/>
            </a:pPr>
            <a:r>
              <a:rPr lang="en-US" sz="1200" dirty="0">
                <a:solidFill>
                  <a:srgbClr val="374151"/>
                </a:solidFill>
              </a:rPr>
              <a:t>https://www.ptmreview.com/p/the-best-ideas-transforming-pharmacy-2025</a:t>
            </a:r>
            <a:endParaRPr lang="en-US" sz="1200" dirty="0"/>
          </a:p>
          <a:p>
            <a:pPr indent="0" marL="0">
              <a:buNone/>
            </a:pPr>
            <a:r>
              <a:rPr lang="en-US" sz="1200" dirty="0">
                <a:solidFill>
                  <a:srgbClr val="374151"/>
                </a:solidFill>
              </a:rPr>
              <a:t>https://careset.com/9-key-pharma-industry-trends-shaping-2025-strategies/</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Executive Summary: Pharmacy Landscape in 2025</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This executive summary synthesizes the major drivers shaping pharmacy practice in 2025 and frames the recommendations that follow. Key systemic factors include…</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ASHP Forecast frames strategic priorities and risk areas</a:t>
            </a:r>
            <a:endParaRPr lang="en-US" sz="1400" dirty="0"/>
          </a:p>
          <a:p>
            <a:pPr marL="342900" indent="-342900">
              <a:buSzPct val="100000"/>
              <a:buChar char="•"/>
            </a:pPr>
            <a:r>
              <a:rPr lang="en-US" sz="1400" dirty="0">
                <a:solidFill>
                  <a:srgbClr val="111827"/>
                </a:solidFill>
              </a:rPr>
              <a:t>Converging pressures: workforce, technology, pricing</a:t>
            </a:r>
            <a:endParaRPr lang="en-US" sz="1400" dirty="0"/>
          </a:p>
          <a:p>
            <a:pPr marL="342900" indent="-342900">
              <a:buSzPct val="100000"/>
              <a:buChar char="•"/>
            </a:pPr>
            <a:r>
              <a:rPr lang="en-US" sz="1400" dirty="0">
                <a:solidFill>
                  <a:srgbClr val="111827"/>
                </a:solidFill>
              </a:rPr>
              <a:t>Focus: resilience, interoperability, and value</a:t>
            </a:r>
            <a:endParaRPr lang="en-US" sz="1400" dirty="0"/>
          </a:p>
          <a:p>
            <a:pPr marL="342900" indent="-342900">
              <a:buSzPct val="100000"/>
              <a:buChar char="•"/>
            </a:pPr>
            <a:r>
              <a:rPr lang="en-US" sz="1400" dirty="0">
                <a:solidFill>
                  <a:srgbClr val="111827"/>
                </a:solidFill>
              </a:rPr>
              <a:t>Roadmap: leadership, operations, clinical alignment</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Strategic Priorities From ASHP Forecast 2025</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ASHP and ASHP Foundation Pharmacy Forecast 2025: Strategic Planning explicitly recommends that pharmacy leaders adopt multi-year planning that ties clinical se…</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Translate ASHP Forecast scenarios into 3–5 year plans</a:t>
            </a:r>
            <a:endParaRPr lang="en-US" sz="1400" dirty="0"/>
          </a:p>
          <a:p>
            <a:pPr marL="342900" indent="-342900">
              <a:buSzPct val="100000"/>
              <a:buChar char="•"/>
            </a:pPr>
            <a:r>
              <a:rPr lang="en-US" sz="1400" dirty="0">
                <a:solidFill>
                  <a:srgbClr val="111827"/>
                </a:solidFill>
              </a:rPr>
              <a:t>Prioritize analytics and interoperability investments</a:t>
            </a:r>
            <a:endParaRPr lang="en-US" sz="1400" dirty="0"/>
          </a:p>
          <a:p>
            <a:pPr marL="342900" indent="-342900">
              <a:buSzPct val="100000"/>
              <a:buChar char="•"/>
            </a:pPr>
            <a:r>
              <a:rPr lang="en-US" sz="1400" dirty="0">
                <a:solidFill>
                  <a:srgbClr val="111827"/>
                </a:solidFill>
              </a:rPr>
              <a:t>Expand ambulatory care &amp; transitions-of-care programs</a:t>
            </a:r>
            <a:endParaRPr lang="en-US" sz="1400" dirty="0"/>
          </a:p>
          <a:p>
            <a:pPr marL="342900" indent="-342900">
              <a:buSzPct val="100000"/>
              <a:buChar char="•"/>
            </a:pPr>
            <a:r>
              <a:rPr lang="en-US" sz="1400" dirty="0">
                <a:solidFill>
                  <a:srgbClr val="111827"/>
                </a:solidFill>
              </a:rPr>
              <a:t>Prepare for value-based contracts and alternative revenue</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Workforce: Recruitment, Retention, and Role Redesign</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Workforce stability remains a central challenge for 2025. The ASHP Forecast workshop materials and the ASHP Student Pharmacy Forecast Workshop slides call atte…</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Expand technician scopes and credentialing pathways</a:t>
            </a:r>
            <a:endParaRPr lang="en-US" sz="1400" dirty="0"/>
          </a:p>
          <a:p>
            <a:pPr marL="342900" indent="-342900">
              <a:buSzPct val="100000"/>
              <a:buChar char="•"/>
            </a:pPr>
            <a:r>
              <a:rPr lang="en-US" sz="1400" dirty="0">
                <a:solidFill>
                  <a:srgbClr val="111827"/>
                </a:solidFill>
              </a:rPr>
              <a:t>Implement competency-based continuous training</a:t>
            </a:r>
            <a:endParaRPr lang="en-US" sz="1400" dirty="0"/>
          </a:p>
          <a:p>
            <a:pPr marL="342900" indent="-342900">
              <a:buSzPct val="100000"/>
              <a:buChar char="•"/>
            </a:pPr>
            <a:r>
              <a:rPr lang="en-US" sz="1400" dirty="0">
                <a:solidFill>
                  <a:srgbClr val="111827"/>
                </a:solidFill>
              </a:rPr>
              <a:t>Use workload analytics to manage burnout risk</a:t>
            </a:r>
            <a:endParaRPr lang="en-US" sz="1400" dirty="0"/>
          </a:p>
          <a:p>
            <a:pPr marL="342900" indent="-342900">
              <a:buSzPct val="100000"/>
              <a:buChar char="•"/>
            </a:pPr>
            <a:r>
              <a:rPr lang="en-US" sz="1400" dirty="0">
                <a:solidFill>
                  <a:srgbClr val="111827"/>
                </a:solidFill>
              </a:rPr>
              <a:t>Create clear career ladders and retention incentives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Technology &amp; Interoperability: Enabling Safer Care</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Technology adoption is not an end in itself; the ASHP Pharmacy Forecast emphasizes interoperability, analytics, and decision support that directly enable clini…</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Prioritize interoperable EHR and dispensing integrations</a:t>
            </a:r>
            <a:endParaRPr lang="en-US" sz="1400" dirty="0"/>
          </a:p>
          <a:p>
            <a:pPr marL="342900" indent="-342900">
              <a:buSzPct val="100000"/>
              <a:buChar char="•"/>
            </a:pPr>
            <a:r>
              <a:rPr lang="en-US" sz="1400" dirty="0">
                <a:solidFill>
                  <a:srgbClr val="111827"/>
                </a:solidFill>
              </a:rPr>
              <a:t>Adopt analytics to measure safety and financial impact</a:t>
            </a:r>
            <a:endParaRPr lang="en-US" sz="1400" dirty="0"/>
          </a:p>
          <a:p>
            <a:pPr marL="342900" indent="-342900">
              <a:buSzPct val="100000"/>
              <a:buChar char="•"/>
            </a:pPr>
            <a:r>
              <a:rPr lang="en-US" sz="1400" dirty="0">
                <a:solidFill>
                  <a:srgbClr val="111827"/>
                </a:solidFill>
              </a:rPr>
              <a:t>Deploy telehealth and remote monitoring for adherence</a:t>
            </a:r>
            <a:endParaRPr lang="en-US" sz="1400" dirty="0"/>
          </a:p>
          <a:p>
            <a:pPr marL="342900" indent="-342900">
              <a:buSzPct val="100000"/>
              <a:buChar char="•"/>
            </a:pPr>
            <a:r>
              <a:rPr lang="en-US" sz="1400" dirty="0">
                <a:solidFill>
                  <a:srgbClr val="111827"/>
                </a:solidFill>
              </a:rPr>
              <a:t>Choose vendors with open APIs and strong security</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Clinical Services Expansion: Ambulatory Care &amp; Chronic Disease</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Expanding pharmacist-delivered clinical services is central to best practices in 2025. ASHP Forecast guidance underscores the opportunity for pharmacy to lead …</a:t>
            </a:r>
            <a:endParaRPr lang="en-US" sz="1600" dirty="0"/>
          </a:p>
        </p:txBody>
      </p:sp>
      <p:sp>
        <p:nvSpPr>
          <p:cNvPr id="5" name="Text 3"/>
          <p:cNvSpPr/>
          <p:nvPr/>
        </p:nvSpPr>
        <p:spPr>
          <a:xfrm>
            <a:off x="548640" y="2926080"/>
            <a:ext cx="804672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Implement collaborative practice agreements for chronic care</a:t>
            </a:r>
            <a:endParaRPr lang="en-US" sz="1400" dirty="0"/>
          </a:p>
          <a:p>
            <a:pPr marL="342900" indent="-342900">
              <a:buSzPct val="100000"/>
              <a:buChar char="•"/>
            </a:pPr>
            <a:r>
              <a:rPr lang="en-US" sz="1400" dirty="0">
                <a:solidFill>
                  <a:srgbClr val="111827"/>
                </a:solidFill>
              </a:rPr>
              <a:t>Embed pharmacists in primary care/specialty teams</a:t>
            </a:r>
            <a:endParaRPr lang="en-US" sz="1400" dirty="0"/>
          </a:p>
          <a:p>
            <a:pPr marL="342900" indent="-342900">
              <a:buSzPct val="100000"/>
              <a:buChar char="•"/>
            </a:pPr>
            <a:r>
              <a:rPr lang="en-US" sz="1400" dirty="0">
                <a:solidFill>
                  <a:srgbClr val="111827"/>
                </a:solidFill>
              </a:rPr>
              <a:t>Standardize documentation to enable billing and outcomes</a:t>
            </a:r>
            <a:endParaRPr lang="en-US" sz="1400" dirty="0"/>
          </a:p>
          <a:p>
            <a:pPr marL="342900" indent="-342900">
              <a:buSzPct val="100000"/>
              <a:buChar char="•"/>
            </a:pPr>
            <a:r>
              <a:rPr lang="en-US" sz="1400" dirty="0">
                <a:solidFill>
                  <a:srgbClr val="111827"/>
                </a:solidFill>
              </a:rPr>
              <a:t>Leverage pharmacogenomics for personalized therapy</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Medication Safety and Quality Improvement</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Medication safety remains a core metric of pharmacy value. The ASHP Forecast underscores that quality improvement systems—root-cause analysis, near-miss report…</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Adopt closed-loop medication administration processes</a:t>
            </a:r>
            <a:endParaRPr lang="en-US" sz="1400" dirty="0"/>
          </a:p>
          <a:p>
            <a:pPr marL="342900" indent="-342900">
              <a:buSzPct val="100000"/>
              <a:buChar char="•"/>
            </a:pPr>
            <a:r>
              <a:rPr lang="en-US" sz="1400" dirty="0">
                <a:solidFill>
                  <a:srgbClr val="111827"/>
                </a:solidFill>
              </a:rPr>
              <a:t>Use barcode and barcode-plus systems for verification</a:t>
            </a:r>
            <a:endParaRPr lang="en-US" sz="1400" dirty="0"/>
          </a:p>
          <a:p>
            <a:pPr marL="342900" indent="-342900">
              <a:buSzPct val="100000"/>
              <a:buChar char="•"/>
            </a:pPr>
            <a:r>
              <a:rPr lang="en-US" sz="1400" dirty="0">
                <a:solidFill>
                  <a:srgbClr val="111827"/>
                </a:solidFill>
              </a:rPr>
              <a:t>Implement robust medication reconciliation at transitions</a:t>
            </a:r>
            <a:endParaRPr lang="en-US" sz="1400" dirty="0"/>
          </a:p>
          <a:p>
            <a:pPr marL="342900" indent="-342900">
              <a:buSzPct val="100000"/>
              <a:buChar char="•"/>
            </a:pPr>
            <a:r>
              <a:rPr lang="en-US" sz="1400" dirty="0">
                <a:solidFill>
                  <a:srgbClr val="111827"/>
                </a:solidFill>
              </a:rPr>
              <a:t>Link safety data to continuous improvement cycles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Supply Chain Resilience and Procurement Strategy</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Supply chain fragility and drug shortages were highlighted across ASHP Forecast materials and sector analyses as persistent risks that require strategic respon…</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Diversify vendors and negotiate shortage-mitigation clauses</a:t>
            </a:r>
            <a:endParaRPr lang="en-US" sz="1400" dirty="0"/>
          </a:p>
          <a:p>
            <a:pPr marL="342900" indent="-342900">
              <a:buSzPct val="100000"/>
              <a:buChar char="•"/>
            </a:pPr>
            <a:r>
              <a:rPr lang="en-US" sz="1400" dirty="0">
                <a:solidFill>
                  <a:srgbClr val="111827"/>
                </a:solidFill>
              </a:rPr>
              <a:t>Use predictive analytics for inventory and safety stock</a:t>
            </a:r>
            <a:endParaRPr lang="en-US" sz="1400" dirty="0"/>
          </a:p>
          <a:p>
            <a:pPr marL="342900" indent="-342900">
              <a:buSzPct val="100000"/>
              <a:buChar char="•"/>
            </a:pPr>
            <a:r>
              <a:rPr lang="en-US" sz="1400" dirty="0">
                <a:solidFill>
                  <a:srgbClr val="111827"/>
                </a:solidFill>
              </a:rPr>
              <a:t>Coordinate regionally for scarce therapeutic allocation</a:t>
            </a:r>
            <a:endParaRPr lang="en-US" sz="1400" dirty="0"/>
          </a:p>
          <a:p>
            <a:pPr marL="342900" indent="-342900">
              <a:buSzPct val="100000"/>
              <a:buChar char="•"/>
            </a:pPr>
            <a:r>
              <a:rPr lang="en-US" sz="1400" dirty="0">
                <a:solidFill>
                  <a:srgbClr val="111827"/>
                </a:solidFill>
              </a:rPr>
              <a:t>Maintain therapeutic interchange policies and governance</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Business Model Adaptation: Revenue &amp; Value Capture</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As payment models evolve, pharmacies must adapt business models to capture revenue for clinical services and value-based outcomes. The ASHP Pharmacy Forecast 2…</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Prepare billing infrastructure and documentation workflows</a:t>
            </a:r>
            <a:endParaRPr lang="en-US" sz="1400" dirty="0"/>
          </a:p>
          <a:p>
            <a:pPr marL="342900" indent="-342900">
              <a:buSzPct val="100000"/>
              <a:buChar char="•"/>
            </a:pPr>
            <a:r>
              <a:rPr lang="en-US" sz="1400" dirty="0">
                <a:solidFill>
                  <a:srgbClr val="111827"/>
                </a:solidFill>
              </a:rPr>
              <a:t>Negotiate performance-based contracts with payers</a:t>
            </a:r>
            <a:endParaRPr lang="en-US" sz="1400" dirty="0"/>
          </a:p>
          <a:p>
            <a:pPr marL="342900" indent="-342900">
              <a:buSzPct val="100000"/>
              <a:buChar char="•"/>
            </a:pPr>
            <a:r>
              <a:rPr lang="en-US" sz="1400" dirty="0">
                <a:solidFill>
                  <a:srgbClr val="111827"/>
                </a:solidFill>
              </a:rPr>
              <a:t>Model ROI for clinical service lines before scaling</a:t>
            </a:r>
            <a:endParaRPr lang="en-US" sz="1400" dirty="0"/>
          </a:p>
          <a:p>
            <a:pPr marL="342900" indent="-342900">
              <a:buSzPct val="100000"/>
              <a:buChar char="•"/>
            </a:pPr>
            <a:r>
              <a:rPr lang="en-US" sz="1400" dirty="0">
                <a:solidFill>
                  <a:srgbClr val="111827"/>
                </a:solidFill>
              </a:rPr>
              <a:t>Pursue partnerships with health systems and digital firms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Company>AI Generated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Pharmacy Practices 2025 — Strategic, Operational, and Clinical Guidance</dc:title>
  <dc:subject>Best Pharmacy Practices 2025 — Strategic, Operational, and Clinical Guidance</dc:subject>
  <dc:creator>AgentFire</dc:creator>
  <cp:lastModifiedBy>AgentFire</cp:lastModifiedBy>
  <cp:revision>1</cp:revision>
  <dcterms:created xsi:type="dcterms:W3CDTF">2025-08-13T23:01:03Z</dcterms:created>
  <dcterms:modified xsi:type="dcterms:W3CDTF">2025-08-13T23:01:03Z</dcterms:modified>
</cp:coreProperties>
</file>