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Research context materials (GoodData, DataTeams AI, AI-for-Excel) emphasize explicit definitions to avoid ambiguity. Operational KPIs include: average time-to-dispense (median time from order receipt to verified dispense), fill-rate (fulfilled prescriptions divided by orders placed), inventory days-of-supply (on-hand units / average daily usage) and stockout frequency per SKU per month. Clinical KPIs include: ADE rate (ADEs per 1,000 doses administered), reconciliation compliance (% of targeted medication reconciliations completed within 24 hours), and medication adherence signals for monitored therapies. For each KPI this slide lists numerator, denominator, calculation cadence, preferred visualization, and suggested alert thresholds. Clear KPI definitions reduce disputes between pharmacy, nursing and procurement teams and create a single source of truth for performance conversations.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GoodData and DataTeams AI in the Research context emphasize governance as essential for trustworthy dashboards. Governance pillars: define stewards for each data domain (inventory, dispensing, clinical events), enforce a visualization style guide derived from Research context best practices (colors, labels, refresh rules), and maintain an approval workflow for dashboard publication. Compliance actions: role-based access controls with audit logs for PHI access, automated de-identification for shared analytics, and retention policies aligned with legal/regulatory requirements. The slide also prescribes periodic visualization audits to ensure accuracy after system or schema changes and a change-control board for KPI updates. Finally, it recommends a lightweight SLA with business owners for dashboard availability and data latency guarantees to manage expectations and operational risk.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discovery and data readiness — inventory data sources, define KPIs, and build a data dictionary. Phase 1: rapid pilot — build an operational dashboard (ops) and clinical safety dashboard for two wards, gather user feedback, and run A/B style comparisons on alert thresholds. Phase 2: expand data sources and integrate procurement feeds, implement governance and role-based access, and harden data pipelines for SLAs. Phase 3: enterprise roll-out — standardize dashboards across sites, automate KPI generation, embed into daily workflows, and integrate with incident management tools. Research context: literature in the Research context (AI-for-Excel, DataTeams AI) advises iterative prototyping, user testing, and keeping visuals minimal during pilots to accelerate feedback cycles. The slide includes recommended timelines (0–2 months discovery, 2–4 months pilot, 4–9 months scaling) and resource requirements: cross-functional product owner, data engineer, BI developer, clinical lead and change manager.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GoodData and Chart Smarter guidance in the Research context emphasize training for both interpretation skills and tool mechanics. Training program components: role-based workshops (supervisors: interpretation/decision rules; frontline pharmacists: drill-through use and incident reporting; analysts: data model &amp; KPI ownership), quick reference cards summarizing visualization rules from the Research context (label-first, color semantics, denominators), and periodic review sessions where teams critique dashboards in light of real incidents. Adoption levers: embed dashboards into shift-handover processes, attach short decision playbooks to KPIs, and monitor usage metrics to identify low-adoption areas for targeted coaching. Finally, incentivize accuracy by tying a subset of operational bonuses or recognition to team-level KPI improvements, ensuring the organization values consistent measurement and visualization hygiene.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final content slide defines how to monitor dashboard health and iterate. Key practices: instrument usage telemetry (view counts, drill-throughs, filter usage), maintain an issues backlog for visualization errors or user confusion, and schedule quarterly visualization audits which compare KPI calculations to source-of-truth systems. Research context: several Research context sources recommend A/B testing and incremental changes rather than wholesale redesigns; adopt that approach for pharmacy dashboards by running controlled changes for layout, color or alert thresholds and measuring effect on decision latency and error rates. Continuous improvement also requires a cadence for stakeholder reviews where business owners sign off on KPI changes and new visualization needs. The slide closes with governance KPIs for the analytics program itself: dashboard uptime, mean time to fix (visualization defects), and user satisfaction NPS for dashboard utility.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appendix slide lists practical resources, checklists and immediate next steps for the leadership team. Resources include the Research context materials used to shape recommendations: GeeksforGeeks '5 Best Practices for Effective and Good Data Visualizations', DataTeams AI 'Data Visualization Best Practices: Top Tips for 2025', GoodData's 'Top 10 Proven Data Visualization Best Practices', AI-for-Excel guidance on impactful charts, the Medium piece 'Chart Smarter', and Coefficient's '8 Tips to Create Stunning Charts'. Checklists: dashboard readiness checklist (data quality, refresh cadence, access control), visual design checklist (labels, color semantics, accessibility), and governance checklist (stewards, SLA, audits). Immediate next steps recommended: approve pilot charter, allocate pilot resources, and schedule stakeholder kickoff. The slide also offers contact points for follow-up: analytics lead for pilot scope, pharmacy clinical lead for KPI sign-off, and IT lead for data access and pipeline setup.</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opening slide establishes scope, objectives and the role of visualization in modern pharmacy operations. It frames the presentation around improving clinical outcomes, operational efficiency, and regulatory compliance through clear, evidence-based data visualizations. Research context: Source: 5 Best Practices for Effective and Good Data Visualizations URL: https://www.geeksforgeeks.org/data-visualization/5-best-practices-for-effective-and-good-data-visualizations/ Summary notes in the Research context emphasize clarity, audience focus and removing visual clutter. I will apply those principles to pharmacy use cases such as medication dispensing throughput, adverse event rates, inventory turnover, and patient adherence. The audience is multidisciplinary: pharmacy managers, informatics leads, clinical pharmacists, IT/dashboards teams, and compliance officers. Slide goals: orient stakeholders to the presentation structure, desired decisions (dashboard adoption, KPI standardization, training investment), and the link between visualization best practices and measurable pharmacy outcomes. This slide also outlines expected deliverables: recommended KPI sets, dashboard wireframes, governance checklist, and a phased implementation roadmap designed for 2025 technology stacks (EHR integrations, real-time inventory telemetry, and BI platforms).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executive summary synthesizes the rationale for investing in better visualizations within pharmacy practice. Visuals accelerate insight and decision-making—critical when preventing adverse drug events, optimizing order fulfillment, and managing constrained inventory. Research context: several sources in the Research context (GeeksforGeeks, DataTeams AI, GoodData, AI-for-Excel, Medium, Coefficient) converge on core best practices: choose the right chart, remove distractions, use color intentionally, add context with labels, and tailor visuals to the audience. Narrative evidence from the Research context supports that well-designed charts reduce error rates in interpretation and increase stakeholder buy-in for interventions. For pharmacy leaders, the bottom-line benefits include reduced medication errors, lower stockouts, faster dispensing times, and clearer audit trails for regulators. This slide presents a concise cost-benefit framing and recommended next steps: pilot one operational and one clinical dashboard, adopt visualization standards per Research context guidance, and schedule role-based training. It concludes with measurable success criteria for pilot evaluation: decision latency, error rate change, inventory days of supply and user satisfaction scores.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Research context content from DataTeams AI and GoodData highlights how modern visualization efforts must integrate heterogeneous data and prioritize data hygiene and schema alignment before visualization. The slide enumerates common data quality issues—timestamp misalignment, duplicate prescriptions, SKU mismatches, and incomplete adherence telemetry—and translates each into visualization risk (misleading trend charts, incorrect KPI denominators). It also outlines infrastructure considerations: real-time versus batch ingestion, data latency tolerances for operational dashboards, and privacy-preserving architectures for PHI. The slide concludes with recommended preconditions for successful visualization projects: canonical KPI definitions, a data dictionary mapped to source systems, and a lightweight governance structure that enforces consistent aggregations and refresh cadences.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GeeksforGeeks '5 Best Practices for Effective and Good Data Visualizations' in the Research context emphasizes clarity, elimination of clutter, appropriate chart selection, effective use of color, and audience tailoring—principles echoed by GoodData and DataTeams AI. Applied examples: use simple line charts for trends in medication error rate over time instead of 3D surfaces that obscure values; choose stacked bars sparingly when breakdowns lead to hard-to-read small segments; favor small multiples to compare per-ward dispensing rates rather than color-saturated single charts. This slide provides action rules: annotate anomalies (supply disruptions, recalls), always show denominators (doses dispensed vs orders placed), and design with accessibility in mind (color-blind palettes and label-first design). It also highlights the importance of contextual captions and short takeaways on each dashboard so frontline pharmacists can act immediately, aligning with Research context recommendations to add context and tailor visuals to user goals.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GoodData and AI-for-Excel in the Research context stress selecting charts that match data relationships and user intent. Examples: use line charts for time-series (dispensing throughput, average time-to-dispense), bar charts for categorical comparisons (errors by shift or unit), heatmaps for matrix-like problems (ward vs medication class shortages), and scatter plots to explore correlations (prescription volume vs error rate). Avoid decorative or complex charts unless they add analytic value; Research context sources warn against 3D and excessive embellishments that impair cognition. The slide provides specific pairing guidance: KPI - recommended visualization - key annotation practices. It also calls out when to supplement charts with table snapshots (for audit trails) and when to enable drill-through for root cause analysis. Together this guidance reduces misinterpretation risk and improves operational decision throughput.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DataTeams AI, GoodData and the Coefficient guidance in the Research context emphasize purposeful color use, accessible palettes, and direct labeling. Practical rules for pharmacy dashboards: use semantic color consistently (e.g., red for critical stockouts or high error severity, amber for near-threshold inventory levels, green for within-target), avoid relying solely on color to convey meaning, and design with contrast ratios suitable for users with low vision. Always include direct labels or hover text for precise values and ensure legends are short and ordered by significance. The slide also prescribes typography and layout rules to improve scanability: prioritize the primary KPI in the top-left, group related charts, and maintain consistent refresh cadence indicators. Lastly, it notes compliance considerations—no PHI exposed in shared summary dashboards and role-based access for detailed screens—aligning with privacy expectations outlined in the Research context materials.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Master visualization practices from the Research context (GeeksforGeeks, GoodData, AI-for-Excel) inform a minimal, action-oriented layout. Top row: three high-level KPIs (average time-to-dispense, orders pending over threshold, inventory days-of-supply). Middle area: time-series trend (line chart) of throughput with annotations for high-impact events, and a bar chart broken down by shift/location showing error counts. Lower panel: a sortable table of critical SKUs with days of supply and supplier lead-time, and a heatmap showing ward-level shortages. Interaction recommendations: filters for date range, ward, and medication class; drill-through rows to prescription-level audit. Operational rules: refresh cadence for this dashboard should be near real-time or every 5–15 minutes depending on system capability, with visible last-refresh timestamp to match expectations raised in the Research context guidance about latency and accuracy.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Chart Smarter and Coefficient guidance in the Research context stress the need to highlight anomalies, show denominators, and provide context. Core widgets: time-series of adverse drug event (ADE) rate with confidence intervals, bar chart of ADEs by severity and medication class, table of open safety incidents with status and assigned owner, and a timeline of recent recalls or safety alerts with direct links. Annotation best practices: flag periods with increased prescription volume or formulary changes and always display denominators such as doses administered or prescriptions filled. Access control: restrict detailed patient-level records to authorized clinicians, provide aggregated views for executives, and include an exportable audit trail for regulatory review. This slide also recommends integrating clinical decision support triggers and one-click actions (e.g., deplete/halt dispensing) when thresholds breach safety criteria.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jpe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jpe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F172A"/>
                </a:solidFill>
              </a:rPr>
              <a:t>Best Pharmacy Practices in 2025 — Data-Driven Visualizations &amp; Dashboards</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34155"/>
                </a:solidFill>
              </a:rPr>
              <a:t>Generated by AgentFire AI</a:t>
            </a:r>
            <a:endParaRPr lang="en-US" sz="1600" dirty="0"/>
          </a:p>
        </p:txBody>
      </p:sp>
      <p:sp>
        <p:nvSpPr>
          <p:cNvPr id="4" name="Shape 2"/>
          <p:cNvSpPr/>
          <p:nvPr/>
        </p:nvSpPr>
        <p:spPr>
          <a:xfrm>
            <a:off x="2743200" y="3931920"/>
            <a:ext cx="3657600" cy="137160"/>
          </a:xfrm>
          <a:prstGeom prst="rect">
            <a:avLst/>
          </a:prstGeom>
          <a:solidFill>
            <a:srgbClr val="6366F1"/>
          </a:solidFill>
          <a:ln w="12700">
            <a:solidFill>
              <a:srgbClr val="6366F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Defining KPIs: Operational and Clinical Metrics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The Research context materials (GoodData, DataTeams AI, AI-for-Excel) emphasize explicit definitions to avoid ambiguity. Operational KPIs include: average time…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Operational KPIs: avg time-to-dispense, fill-rate, days-of-supply, stockout frequency</a:t>
            </a:r>
            <a:endParaRPr lang="en-US" sz="1400" dirty="0"/>
          </a:p>
          <a:p>
            <a:pPr marL="342900" indent="-342900">
              <a:buSzPct val="100000"/>
              <a:buChar char="•"/>
            </a:pPr>
            <a:r>
              <a:rPr lang="en-US" sz="1400" dirty="0">
                <a:solidFill>
                  <a:srgbClr val="0F172A"/>
                </a:solidFill>
              </a:rPr>
              <a:t>Clinical KPIs: ADE rate per 1,000 doses, reconciliation compliance, adherence signals</a:t>
            </a:r>
            <a:endParaRPr lang="en-US" sz="1400" dirty="0"/>
          </a:p>
          <a:p>
            <a:pPr marL="342900" indent="-342900">
              <a:buSzPct val="100000"/>
              <a:buChar char="•"/>
            </a:pPr>
            <a:r>
              <a:rPr lang="en-US" sz="1400" dirty="0">
                <a:solidFill>
                  <a:srgbClr val="0F172A"/>
                </a:solidFill>
              </a:rPr>
              <a:t>Each KPI: numerator, denominator, cadence, visualization, alert threshold</a:t>
            </a:r>
            <a:endParaRPr lang="en-US" sz="1400" dirty="0"/>
          </a:p>
          <a:p>
            <a:pPr marL="342900" indent="-342900">
              <a:buSzPct val="100000"/>
              <a:buChar char="•"/>
            </a:pPr>
            <a:r>
              <a:rPr lang="en-US" sz="1400" dirty="0">
                <a:solidFill>
                  <a:srgbClr val="0F172A"/>
                </a:solidFill>
              </a:rPr>
              <a:t>Explicit definitions reduce cross-team disputes and improve trust</a:t>
            </a:r>
            <a:endParaRPr lang="en-US" sz="1400" dirty="0"/>
          </a:p>
          <a:p>
            <a:pPr marL="342900" indent="-342900">
              <a:buSzPct val="100000"/>
              <a:buChar char="•"/>
            </a:pPr>
            <a:r>
              <a:rPr lang="en-US" sz="1400" dirty="0">
                <a:solidFill>
                  <a:srgbClr val="0F172A"/>
                </a:solidFill>
              </a:rPr>
              <a:t>Recommend governance to lock canonical KPI calculations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Governance, Compliance and Data Privacy</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GoodData and DataTeams AI in the Research context emphasize governance as essential for trustworthy dashboards. Governance pillars: define stewards for each da…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Domain stewards for inventory, dispensing and clinical data</a:t>
            </a:r>
            <a:endParaRPr lang="en-US" sz="1400" dirty="0"/>
          </a:p>
          <a:p>
            <a:pPr marL="342900" indent="-342900">
              <a:buSzPct val="100000"/>
              <a:buChar char="•"/>
            </a:pPr>
            <a:r>
              <a:rPr lang="en-US" sz="1400" dirty="0">
                <a:solidFill>
                  <a:srgbClr val="0F172A"/>
                </a:solidFill>
              </a:rPr>
              <a:t>Style guide based on Research context best practices for visuals</a:t>
            </a:r>
            <a:endParaRPr lang="en-US" sz="1400" dirty="0"/>
          </a:p>
          <a:p>
            <a:pPr marL="342900" indent="-342900">
              <a:buSzPct val="100000"/>
              <a:buChar char="•"/>
            </a:pPr>
            <a:r>
              <a:rPr lang="en-US" sz="1400" dirty="0">
                <a:solidFill>
                  <a:srgbClr val="0F172A"/>
                </a:solidFill>
              </a:rPr>
              <a:t>Role-based access, audit logs, and automated de-identification</a:t>
            </a:r>
            <a:endParaRPr lang="en-US" sz="1400" dirty="0"/>
          </a:p>
          <a:p>
            <a:pPr marL="342900" indent="-342900">
              <a:buSzPct val="100000"/>
              <a:buChar char="•"/>
            </a:pPr>
            <a:r>
              <a:rPr lang="en-US" sz="1400" dirty="0">
                <a:solidFill>
                  <a:srgbClr val="0F172A"/>
                </a:solidFill>
              </a:rPr>
              <a:t>Visualization audits and change-control board for KPI changes</a:t>
            </a:r>
            <a:endParaRPr lang="en-US" sz="1400" dirty="0"/>
          </a:p>
          <a:p>
            <a:pPr marL="342900" indent="-342900">
              <a:buSzPct val="100000"/>
              <a:buChar char="•"/>
            </a:pPr>
            <a:r>
              <a:rPr lang="en-US" sz="1400" dirty="0">
                <a:solidFill>
                  <a:srgbClr val="0F172A"/>
                </a:solidFill>
              </a:rPr>
              <a:t>SLA with business owners for availability and data latency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Implementation Roadmap: Phased Pilot to Enterprise Rollout</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discovery and data readiness — inventory data sources, define KPIs, and build a data dictionary. Phase 1: rapid pilot — build an operational dashboard (ops) an…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Phase 0: discovery, KPI definitions, data dictionary (0–2 months)</a:t>
            </a:r>
            <a:endParaRPr lang="en-US" sz="1400" dirty="0"/>
          </a:p>
          <a:p>
            <a:pPr marL="342900" indent="-342900">
              <a:buSzPct val="100000"/>
              <a:buChar char="•"/>
            </a:pPr>
            <a:r>
              <a:rPr lang="en-US" sz="1400" dirty="0">
                <a:solidFill>
                  <a:srgbClr val="0F172A"/>
                </a:solidFill>
              </a:rPr>
              <a:t>Phase 1: pilot ops and safety dashboards for 2 wards (2–4 months)</a:t>
            </a:r>
            <a:endParaRPr lang="en-US" sz="1400" dirty="0"/>
          </a:p>
          <a:p>
            <a:pPr marL="342900" indent="-342900">
              <a:buSzPct val="100000"/>
              <a:buChar char="•"/>
            </a:pPr>
            <a:r>
              <a:rPr lang="en-US" sz="1400" dirty="0">
                <a:solidFill>
                  <a:srgbClr val="0F172A"/>
                </a:solidFill>
              </a:rPr>
              <a:t>Phase 2: expand sources, governance, SLAs (4–6 months)</a:t>
            </a:r>
            <a:endParaRPr lang="en-US" sz="1400" dirty="0"/>
          </a:p>
          <a:p>
            <a:pPr marL="342900" indent="-342900">
              <a:buSzPct val="100000"/>
              <a:buChar char="•"/>
            </a:pPr>
            <a:r>
              <a:rPr lang="en-US" sz="1400" dirty="0">
                <a:solidFill>
                  <a:srgbClr val="0F172A"/>
                </a:solidFill>
              </a:rPr>
              <a:t>Phase 3: enterprise rollout, automation and integration (6–9 months)</a:t>
            </a:r>
            <a:endParaRPr lang="en-US" sz="1400" dirty="0"/>
          </a:p>
          <a:p>
            <a:pPr marL="342900" indent="-342900">
              <a:buSzPct val="100000"/>
              <a:buChar char="•"/>
            </a:pPr>
            <a:r>
              <a:rPr lang="en-US" sz="1400" dirty="0">
                <a:solidFill>
                  <a:srgbClr val="0F172A"/>
                </a:solidFill>
              </a:rPr>
              <a:t>Team: product owner, data engineer, BI dev, clinical lead, change manager</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Training &amp; Change Management to Ensure Adoption</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GoodData and Chart Smarter guidance in the Research context emphasize training for both interpretation skills and tool mechanics. Training program components: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Role-based workshops: supervisors, frontline pharmacists, analysts</a:t>
            </a:r>
            <a:endParaRPr lang="en-US" sz="1400" dirty="0"/>
          </a:p>
          <a:p>
            <a:pPr marL="342900" indent="-342900">
              <a:buSzPct val="100000"/>
              <a:buChar char="•"/>
            </a:pPr>
            <a:r>
              <a:rPr lang="en-US" sz="1400" dirty="0">
                <a:solidFill>
                  <a:srgbClr val="0F172A"/>
                </a:solidFill>
              </a:rPr>
              <a:t>Quick reference cards capturing Research context visualization rules</a:t>
            </a:r>
            <a:endParaRPr lang="en-US" sz="1400" dirty="0"/>
          </a:p>
          <a:p>
            <a:pPr marL="342900" indent="-342900">
              <a:buSzPct val="100000"/>
              <a:buChar char="•"/>
            </a:pPr>
            <a:r>
              <a:rPr lang="en-US" sz="1400" dirty="0">
                <a:solidFill>
                  <a:srgbClr val="0F172A"/>
                </a:solidFill>
              </a:rPr>
              <a:t>Embed dashboards into shift handovers and decision playbooks</a:t>
            </a:r>
            <a:endParaRPr lang="en-US" sz="1400" dirty="0"/>
          </a:p>
          <a:p>
            <a:pPr marL="342900" indent="-342900">
              <a:buSzPct val="100000"/>
              <a:buChar char="•"/>
            </a:pPr>
            <a:r>
              <a:rPr lang="en-US" sz="1400" dirty="0">
                <a:solidFill>
                  <a:srgbClr val="0F172A"/>
                </a:solidFill>
              </a:rPr>
              <a:t>Monitor usage metrics and run targeted coaching for low adoption</a:t>
            </a:r>
            <a:endParaRPr lang="en-US" sz="1400" dirty="0"/>
          </a:p>
          <a:p>
            <a:pPr marL="342900" indent="-342900">
              <a:buSzPct val="100000"/>
              <a:buChar char="•"/>
            </a:pPr>
            <a:r>
              <a:rPr lang="en-US" sz="1400" dirty="0">
                <a:solidFill>
                  <a:srgbClr val="0F172A"/>
                </a:solidFill>
              </a:rPr>
              <a:t>Incentivize team improvements tied to validated KPI gains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Monitoring, Iteration and Continuous Improvement</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This final content slide defines how to monitor dashboard health and iterate. Key practices: instrument usage telemetry (view counts, drill-throughs, filter us…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Instrument telemetry: views, drill-throughs, filter usage to measure adoption</a:t>
            </a:r>
            <a:endParaRPr lang="en-US" sz="1400" dirty="0"/>
          </a:p>
          <a:p>
            <a:pPr marL="342900" indent="-342900">
              <a:buSzPct val="100000"/>
              <a:buChar char="•"/>
            </a:pPr>
            <a:r>
              <a:rPr lang="en-US" sz="1400" dirty="0">
                <a:solidFill>
                  <a:srgbClr val="0F172A"/>
                </a:solidFill>
              </a:rPr>
              <a:t>Maintain backlog and schedule quarterly visualization audits</a:t>
            </a:r>
            <a:endParaRPr lang="en-US" sz="1400" dirty="0"/>
          </a:p>
          <a:p>
            <a:pPr marL="342900" indent="-342900">
              <a:buSzPct val="100000"/>
              <a:buChar char="•"/>
            </a:pPr>
            <a:r>
              <a:rPr lang="en-US" sz="1400" dirty="0">
                <a:solidFill>
                  <a:srgbClr val="0F172A"/>
                </a:solidFill>
              </a:rPr>
              <a:t>Use A/B testing for layout or threshold changes; measure decision impact</a:t>
            </a:r>
            <a:endParaRPr lang="en-US" sz="1400" dirty="0"/>
          </a:p>
          <a:p>
            <a:pPr marL="342900" indent="-342900">
              <a:buSzPct val="100000"/>
              <a:buChar char="•"/>
            </a:pPr>
            <a:r>
              <a:rPr lang="en-US" sz="1400" dirty="0">
                <a:solidFill>
                  <a:srgbClr val="0F172A"/>
                </a:solidFill>
              </a:rPr>
              <a:t>Quarterly stakeholder reviews for KPI or visualization changes</a:t>
            </a:r>
            <a:endParaRPr lang="en-US" sz="1400" dirty="0"/>
          </a:p>
          <a:p>
            <a:pPr marL="342900" indent="-342900">
              <a:buSzPct val="100000"/>
              <a:buChar char="•"/>
            </a:pPr>
            <a:r>
              <a:rPr lang="en-US" sz="1400" dirty="0">
                <a:solidFill>
                  <a:srgbClr val="0F172A"/>
                </a:solidFill>
              </a:rPr>
              <a:t>Governance KPIs: uptime, mean time-to-fix, user satisfaction NPS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Appendix: Resources, Checklists and Next Steps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This appendix slide lists practical resources, checklists and immediate next steps for the leadership team. Resources include the Research context materials us…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Research context sources consolidated for visualization best-practice guidance</a:t>
            </a:r>
            <a:endParaRPr lang="en-US" sz="1400" dirty="0"/>
          </a:p>
          <a:p>
            <a:pPr marL="342900" indent="-342900">
              <a:buSzPct val="100000"/>
              <a:buChar char="•"/>
            </a:pPr>
            <a:r>
              <a:rPr lang="en-US" sz="1400" dirty="0">
                <a:solidFill>
                  <a:srgbClr val="0F172A"/>
                </a:solidFill>
              </a:rPr>
              <a:t>Checklists: dashboard readiness, visual design, governance</a:t>
            </a:r>
            <a:endParaRPr lang="en-US" sz="1400" dirty="0"/>
          </a:p>
          <a:p>
            <a:pPr marL="342900" indent="-342900">
              <a:buSzPct val="100000"/>
              <a:buChar char="•"/>
            </a:pPr>
            <a:r>
              <a:rPr lang="en-US" sz="1400" dirty="0">
                <a:solidFill>
                  <a:srgbClr val="0F172A"/>
                </a:solidFill>
              </a:rPr>
              <a:t>Immediate next steps: approve pilot, allocate resources, kickoff</a:t>
            </a:r>
            <a:endParaRPr lang="en-US" sz="1400" dirty="0"/>
          </a:p>
          <a:p>
            <a:pPr marL="342900" indent="-342900">
              <a:buSzPct val="100000"/>
              <a:buChar char="•"/>
            </a:pPr>
            <a:r>
              <a:rPr lang="en-US" sz="1400" dirty="0">
                <a:solidFill>
                  <a:srgbClr val="0F172A"/>
                </a:solidFill>
              </a:rPr>
              <a:t>Contacts: analytics lead, clinical lead, IT/data engineering</a:t>
            </a:r>
            <a:endParaRPr lang="en-US" sz="1400" dirty="0"/>
          </a:p>
          <a:p>
            <a:pPr marL="342900" indent="-342900">
              <a:buSzPct val="100000"/>
              <a:buChar char="•"/>
            </a:pPr>
            <a:r>
              <a:rPr lang="en-US" sz="1400" dirty="0">
                <a:solidFill>
                  <a:srgbClr val="0F172A"/>
                </a:solidFill>
              </a:rPr>
              <a:t>Recommend scheduling first stakeholder review within 30 days of kickoff</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F172A"/>
                </a:solidFill>
              </a:rPr>
              <a:t>References</a:t>
            </a:r>
            <a:endParaRPr lang="en-US" sz="2600" dirty="0"/>
          </a:p>
        </p:txBody>
      </p:sp>
      <p:sp>
        <p:nvSpPr>
          <p:cNvPr id="3" name="Shape 1"/>
          <p:cNvSpPr/>
          <p:nvPr/>
        </p:nvSpPr>
        <p:spPr>
          <a:xfrm>
            <a:off x="548640" y="1097280"/>
            <a:ext cx="2011680" cy="82296"/>
          </a:xfrm>
          <a:prstGeom prst="rect">
            <a:avLst/>
          </a:prstGeom>
          <a:solidFill>
            <a:srgbClr val="E0E7FF"/>
          </a:solidFill>
          <a:ln w="12700">
            <a:solidFill>
              <a:srgbClr val="E0E7FF"/>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34155"/>
                </a:solidFill>
              </a:rPr>
              <a:t>https://www.geeksforgeeks.org/data-visualization/5-best-practices-for-effective-and-good-data-visualizations/</a:t>
            </a:r>
            <a:endParaRPr lang="en-US" sz="1200" dirty="0"/>
          </a:p>
          <a:p>
            <a:pPr indent="0" marL="0">
              <a:buNone/>
            </a:pPr>
            <a:r>
              <a:rPr lang="en-US" sz="1200" dirty="0">
                <a:solidFill>
                  <a:srgbClr val="334155"/>
                </a:solidFill>
              </a:rPr>
              <a:t>https://www.datateams.ai/blog/data-visualization-best-practices</a:t>
            </a:r>
            <a:endParaRPr lang="en-US" sz="1200" dirty="0"/>
          </a:p>
          <a:p>
            <a:pPr indent="0" marL="0">
              <a:buNone/>
            </a:pPr>
            <a:r>
              <a:rPr lang="en-US" sz="1200" dirty="0">
                <a:solidFill>
                  <a:srgbClr val="334155"/>
                </a:solidFill>
              </a:rPr>
              <a:t>https://www.gooddata.com/blog/5-data-visualization-best-practices/</a:t>
            </a:r>
            <a:endParaRPr lang="en-US" sz="1200" dirty="0"/>
          </a:p>
          <a:p>
            <a:pPr indent="0" marL="0">
              <a:buNone/>
            </a:pPr>
            <a:r>
              <a:rPr lang="en-US" sz="1200" dirty="0">
                <a:solidFill>
                  <a:srgbClr val="334155"/>
                </a:solidFill>
              </a:rPr>
              <a:t>https://ai-for-excel.com/blog/data-visualization-best-practices</a:t>
            </a:r>
            <a:endParaRPr lang="en-US" sz="1200" dirty="0"/>
          </a:p>
          <a:p>
            <a:pPr indent="0" marL="0">
              <a:buNone/>
            </a:pPr>
            <a:r>
              <a:rPr lang="en-US" sz="1200" dirty="0">
                <a:solidFill>
                  <a:srgbClr val="334155"/>
                </a:solidFill>
              </a:rPr>
              <a:t>https://medium.com/data-science-collective/chart-smarter-how-to-design-data-visualizations-that-work-c9241b8b3f37</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34155"/>
                </a:solidFill>
              </a:rPr>
              <a:t>https://coefficient.io/data-analytics/data-visualization-best-practices</a:t>
            </a:r>
            <a:endParaRPr lang="en-US" sz="1200" dirty="0"/>
          </a:p>
          <a:p>
            <a:pPr indent="0" marL="0">
              <a:buNone/>
            </a:pPr>
            <a:r>
              <a:rPr lang="en-US" sz="1200" dirty="0">
                <a:solidFill>
                  <a:srgbClr val="334155"/>
                </a:solidFill>
              </a:rPr>
              <a:t>https://hevoacademy.com/data-management/data-visualization-best-practices/</a:t>
            </a:r>
            <a:endParaRPr lang="en-US" sz="1200" dirty="0"/>
          </a:p>
          <a:p>
            <a:pPr indent="0" marL="0">
              <a:buNone/>
            </a:pPr>
            <a:r>
              <a:rPr lang="en-US" sz="1200" dirty="0">
                <a:solidFill>
                  <a:srgbClr val="334155"/>
                </a:solidFill>
              </a:rPr>
              <a:t>https://www.xbyteanalytics.com/best-practices-of-data-visualization/</a:t>
            </a:r>
            <a:endParaRPr lang="en-US" sz="1200" dirty="0"/>
          </a:p>
          <a:p>
            <a:pPr indent="0" marL="0">
              <a:buNone/>
            </a:pPr>
            <a:r>
              <a:rPr lang="en-US" sz="1200" dirty="0">
                <a:solidFill>
                  <a:srgbClr val="334155"/>
                </a:solidFill>
              </a:rPr>
              <a:t>https://chartmakers.io/blog/data-visualization-best-practices-2025</a:t>
            </a:r>
            <a:endParaRPr lang="en-US" sz="1200" dirty="0"/>
          </a:p>
          <a:p>
            <a:pPr indent="0" marL="0">
              <a:buNone/>
            </a:pPr>
            <a:r>
              <a:rPr lang="en-US" sz="1200" dirty="0">
                <a:solidFill>
                  <a:srgbClr val="334155"/>
                </a:solidFill>
              </a:rPr>
              <a:t>https://www.lumeo.me/en/blog/data-visualization-best-practices</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Cover: Data-Driven Pharmacy Practices for 2025</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This opening slide establishes scope, objectives and the role of visualization in modern pharmacy operations. It frames the presentation around improving clini…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Scope: clinical safety, operations, compliance, and procurement</a:t>
            </a:r>
            <a:endParaRPr lang="en-US" sz="1400" dirty="0"/>
          </a:p>
          <a:p>
            <a:pPr marL="342900" indent="-342900">
              <a:buSzPct val="100000"/>
              <a:buChar char="•"/>
            </a:pPr>
            <a:r>
              <a:rPr lang="en-US" sz="1400" dirty="0">
                <a:solidFill>
                  <a:srgbClr val="0F172A"/>
                </a:solidFill>
              </a:rPr>
              <a:t>Audience: pharmacy managers, clinicians, IT, compliance</a:t>
            </a:r>
            <a:endParaRPr lang="en-US" sz="1400" dirty="0"/>
          </a:p>
          <a:p>
            <a:pPr marL="342900" indent="-342900">
              <a:buSzPct val="100000"/>
              <a:buChar char="•"/>
            </a:pPr>
            <a:r>
              <a:rPr lang="en-US" sz="1400" dirty="0">
                <a:solidFill>
                  <a:srgbClr val="0F172A"/>
                </a:solidFill>
              </a:rPr>
              <a:t>Deliverables: KPIs, wireframes, governance checklist, roadmap</a:t>
            </a:r>
            <a:endParaRPr lang="en-US" sz="1400" dirty="0"/>
          </a:p>
          <a:p>
            <a:pPr marL="342900" indent="-342900">
              <a:buSzPct val="100000"/>
              <a:buChar char="•"/>
            </a:pPr>
            <a:r>
              <a:rPr lang="en-US" sz="1400" dirty="0">
                <a:solidFill>
                  <a:srgbClr val="0F172A"/>
                </a:solidFill>
              </a:rPr>
              <a:t>Framing informed by Research context guidance on clarity and audience focus</a:t>
            </a:r>
            <a:endParaRPr lang="en-US" sz="1400" dirty="0"/>
          </a:p>
          <a:p>
            <a:pPr marL="342900" indent="-342900">
              <a:buSzPct val="100000"/>
              <a:buChar char="•"/>
            </a:pPr>
            <a:r>
              <a:rPr lang="en-US" sz="1400" dirty="0">
                <a:solidFill>
                  <a:srgbClr val="0F172A"/>
                </a:solidFill>
              </a:rPr>
              <a:t>Decision intent: adopt standardized dashboards and training</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Executive Summary: Why Visuals Matter for Pharmacies in 2025</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This executive summary synthesizes the rationale for investing in better visualizations within pharmacy practice. Visuals accelerate insight and decision-makin…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Visuals speed clinical and operational decisions, reducing latency</a:t>
            </a:r>
            <a:endParaRPr lang="en-US" sz="1400" dirty="0"/>
          </a:p>
          <a:p>
            <a:pPr marL="342900" indent="-342900">
              <a:buSzPct val="100000"/>
              <a:buChar char="•"/>
            </a:pPr>
            <a:r>
              <a:rPr lang="en-US" sz="1400" dirty="0">
                <a:solidFill>
                  <a:srgbClr val="0F172A"/>
                </a:solidFill>
              </a:rPr>
              <a:t>Research context shows consistent best-practice rules adaptable to pharmacy needs</a:t>
            </a:r>
            <a:endParaRPr lang="en-US" sz="1400" dirty="0"/>
          </a:p>
          <a:p>
            <a:pPr marL="342900" indent="-342900">
              <a:buSzPct val="100000"/>
              <a:buChar char="•"/>
            </a:pPr>
            <a:r>
              <a:rPr lang="en-US" sz="1400" dirty="0">
                <a:solidFill>
                  <a:srgbClr val="0F172A"/>
                </a:solidFill>
              </a:rPr>
              <a:t>Pilot recommendations: operational dashboard and clinical safety dashboard</a:t>
            </a:r>
            <a:endParaRPr lang="en-US" sz="1400" dirty="0"/>
          </a:p>
          <a:p>
            <a:pPr marL="342900" indent="-342900">
              <a:buSzPct val="100000"/>
              <a:buChar char="•"/>
            </a:pPr>
            <a:r>
              <a:rPr lang="en-US" sz="1400" dirty="0">
                <a:solidFill>
                  <a:srgbClr val="0F172A"/>
                </a:solidFill>
              </a:rPr>
              <a:t>Success metrics: decision latency, error rate delta, inventory days of supply</a:t>
            </a:r>
            <a:endParaRPr lang="en-US" sz="1400" dirty="0"/>
          </a:p>
          <a:p>
            <a:pPr marL="342900" indent="-342900">
              <a:buSzPct val="100000"/>
              <a:buChar char="•"/>
            </a:pPr>
            <a:r>
              <a:rPr lang="en-US" sz="1400" dirty="0">
                <a:solidFill>
                  <a:srgbClr val="0F172A"/>
                </a:solidFill>
              </a:rPr>
              <a:t>Immediate next step: form cross-functional pilot team</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Pharmacy Data Landscape — 2025 Reality Check</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the Research context content from DataTeams AI and GoodData highlights how modern visualization efforts must integrate heterogeneous data and prioritize data 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Primary sources: EHR/EMR, PMS, procurement/EDI, pharmacovigilance, adherence apps</a:t>
            </a:r>
            <a:endParaRPr lang="en-US" sz="1400" dirty="0"/>
          </a:p>
          <a:p>
            <a:pPr marL="342900" indent="-342900">
              <a:buSzPct val="100000"/>
              <a:buChar char="•"/>
            </a:pPr>
            <a:r>
              <a:rPr lang="en-US" sz="1400" dirty="0">
                <a:solidFill>
                  <a:srgbClr val="0F172A"/>
                </a:solidFill>
              </a:rPr>
              <a:t>Common data quality risks: timestamps, duplicates, SKU mismatches</a:t>
            </a:r>
            <a:endParaRPr lang="en-US" sz="1400" dirty="0"/>
          </a:p>
          <a:p>
            <a:pPr marL="342900" indent="-342900">
              <a:buSzPct val="100000"/>
              <a:buChar char="•"/>
            </a:pPr>
            <a:r>
              <a:rPr lang="en-US" sz="1400" dirty="0">
                <a:solidFill>
                  <a:srgbClr val="0F172A"/>
                </a:solidFill>
              </a:rPr>
              <a:t>Visualization risk: poor aggregation choices lead to misleading trends</a:t>
            </a:r>
            <a:endParaRPr lang="en-US" sz="1400" dirty="0"/>
          </a:p>
          <a:p>
            <a:pPr marL="342900" indent="-342900">
              <a:buSzPct val="100000"/>
              <a:buChar char="•"/>
            </a:pPr>
            <a:r>
              <a:rPr lang="en-US" sz="1400" dirty="0">
                <a:solidFill>
                  <a:srgbClr val="0F172A"/>
                </a:solidFill>
              </a:rPr>
              <a:t>Infrastructure: define latency requirements (real-time vs batch)</a:t>
            </a:r>
            <a:endParaRPr lang="en-US" sz="1400" dirty="0"/>
          </a:p>
          <a:p>
            <a:pPr marL="342900" indent="-342900">
              <a:buSzPct val="100000"/>
              <a:buChar char="•"/>
            </a:pPr>
            <a:r>
              <a:rPr lang="en-US" sz="1400" dirty="0">
                <a:solidFill>
                  <a:srgbClr val="0F172A"/>
                </a:solidFill>
              </a:rPr>
              <a:t>Preconditions: canonical KPIs, data dictionary, governance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Core Visualization Principles Applied to Pharmacy</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The GeeksforGeeks '5 Best Practices for Effective and Good Data Visualizations' in the Research context emphasizes clarity, elimination of clutter, appropriate…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Follow Research context principles: clarity, minimal clutter, audience focus</a:t>
            </a:r>
            <a:endParaRPr lang="en-US" sz="1400" dirty="0"/>
          </a:p>
          <a:p>
            <a:pPr marL="342900" indent="-342900">
              <a:buSzPct val="100000"/>
              <a:buChar char="•"/>
            </a:pPr>
            <a:r>
              <a:rPr lang="en-US" sz="1400" dirty="0">
                <a:solidFill>
                  <a:srgbClr val="0F172A"/>
                </a:solidFill>
              </a:rPr>
              <a:t>Prefer line charts and small multiples for trend comparisons</a:t>
            </a:r>
            <a:endParaRPr lang="en-US" sz="1400" dirty="0"/>
          </a:p>
          <a:p>
            <a:pPr marL="342900" indent="-342900">
              <a:buSzPct val="100000"/>
              <a:buChar char="•"/>
            </a:pPr>
            <a:r>
              <a:rPr lang="en-US" sz="1400" dirty="0">
                <a:solidFill>
                  <a:srgbClr val="0F172A"/>
                </a:solidFill>
              </a:rPr>
              <a:t>Annotate supply disruptions and regulatory events for context</a:t>
            </a:r>
            <a:endParaRPr lang="en-US" sz="1400" dirty="0"/>
          </a:p>
          <a:p>
            <a:pPr marL="342900" indent="-342900">
              <a:buSzPct val="100000"/>
              <a:buChar char="•"/>
            </a:pPr>
            <a:r>
              <a:rPr lang="en-US" sz="1400" dirty="0">
                <a:solidFill>
                  <a:srgbClr val="0F172A"/>
                </a:solidFill>
              </a:rPr>
              <a:t>Always show denominators and time windows for clinical metrics</a:t>
            </a:r>
            <a:endParaRPr lang="en-US" sz="1400" dirty="0"/>
          </a:p>
          <a:p>
            <a:pPr marL="342900" indent="-342900">
              <a:buSzPct val="100000"/>
              <a:buChar char="•"/>
            </a:pPr>
            <a:r>
              <a:rPr lang="en-US" sz="1400" dirty="0">
                <a:solidFill>
                  <a:srgbClr val="0F172A"/>
                </a:solidFill>
              </a:rPr>
              <a:t>Design for accessibility: color-blind palettes, readable labels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Choosing Chart Types for Pharmacy KPIs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GoodData and AI-for-Excel in the Research context stress selecting charts that match data relationships and user intent. Examples: use line charts for time-ser…</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Line charts for time-series KPIs like dispensing throughput</a:t>
            </a:r>
            <a:endParaRPr lang="en-US" sz="1400" dirty="0"/>
          </a:p>
          <a:p>
            <a:pPr marL="342900" indent="-342900">
              <a:buSzPct val="100000"/>
              <a:buChar char="•"/>
            </a:pPr>
            <a:r>
              <a:rPr lang="en-US" sz="1400" dirty="0">
                <a:solidFill>
                  <a:srgbClr val="0F172A"/>
                </a:solidFill>
              </a:rPr>
              <a:t>Bar charts for categorical comparisons (shifts, units, suppliers)</a:t>
            </a:r>
            <a:endParaRPr lang="en-US" sz="1400" dirty="0"/>
          </a:p>
          <a:p>
            <a:pPr marL="342900" indent="-342900">
              <a:buSzPct val="100000"/>
              <a:buChar char="•"/>
            </a:pPr>
            <a:r>
              <a:rPr lang="en-US" sz="1400" dirty="0">
                <a:solidFill>
                  <a:srgbClr val="0F172A"/>
                </a:solidFill>
              </a:rPr>
              <a:t>Heatmaps for matrix problems (ward x medication class shortages)</a:t>
            </a:r>
            <a:endParaRPr lang="en-US" sz="1400" dirty="0"/>
          </a:p>
          <a:p>
            <a:pPr marL="342900" indent="-342900">
              <a:buSzPct val="100000"/>
              <a:buChar char="•"/>
            </a:pPr>
            <a:r>
              <a:rPr lang="en-US" sz="1400" dirty="0">
                <a:solidFill>
                  <a:srgbClr val="0F172A"/>
                </a:solidFill>
              </a:rPr>
              <a:t>Scatter plots for correlation exploration and root-cause leads</a:t>
            </a:r>
            <a:endParaRPr lang="en-US" sz="1400" dirty="0"/>
          </a:p>
          <a:p>
            <a:pPr marL="342900" indent="-342900">
              <a:buSzPct val="100000"/>
              <a:buChar char="•"/>
            </a:pPr>
            <a:r>
              <a:rPr lang="en-US" sz="1400" dirty="0">
                <a:solidFill>
                  <a:srgbClr val="0F172A"/>
                </a:solidFill>
              </a:rPr>
              <a:t>Avoid 3D/ornamentation—use drill-through and tables for audits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Color, Labels and Accessibility — Design Rules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DataTeams AI, GoodData and the Coefficient guidance in the Research context emphasize purposeful color use, accessible palettes, and direct labeling. Practical…</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Use semantic color and do not rely on color alone to convey meaning</a:t>
            </a:r>
            <a:endParaRPr lang="en-US" sz="1400" dirty="0"/>
          </a:p>
          <a:p>
            <a:pPr marL="342900" indent="-342900">
              <a:buSzPct val="100000"/>
              <a:buChar char="•"/>
            </a:pPr>
            <a:r>
              <a:rPr lang="en-US" sz="1400" dirty="0">
                <a:solidFill>
                  <a:srgbClr val="0F172A"/>
                </a:solidFill>
              </a:rPr>
              <a:t>Direct labels and hover text for precise values; short ordered legends</a:t>
            </a:r>
            <a:endParaRPr lang="en-US" sz="1400" dirty="0"/>
          </a:p>
          <a:p>
            <a:pPr marL="342900" indent="-342900">
              <a:buSzPct val="100000"/>
              <a:buChar char="•"/>
            </a:pPr>
            <a:r>
              <a:rPr lang="en-US" sz="1400" dirty="0">
                <a:solidFill>
                  <a:srgbClr val="0F172A"/>
                </a:solidFill>
              </a:rPr>
              <a:t>Design for contrast and color-blind palettes (WCAG-aware)</a:t>
            </a:r>
            <a:endParaRPr lang="en-US" sz="1400" dirty="0"/>
          </a:p>
          <a:p>
            <a:pPr marL="342900" indent="-342900">
              <a:buSzPct val="100000"/>
              <a:buChar char="•"/>
            </a:pPr>
            <a:r>
              <a:rPr lang="en-US" sz="1400" dirty="0">
                <a:solidFill>
                  <a:srgbClr val="0F172A"/>
                </a:solidFill>
              </a:rPr>
              <a:t>Layout: primary KPI top-left, group related charts, show refresh status</a:t>
            </a:r>
            <a:endParaRPr lang="en-US" sz="1400" dirty="0"/>
          </a:p>
          <a:p>
            <a:pPr marL="342900" indent="-342900">
              <a:buSzPct val="100000"/>
              <a:buChar char="•"/>
            </a:pPr>
            <a:r>
              <a:rPr lang="en-US" sz="1400" dirty="0">
                <a:solidFill>
                  <a:srgbClr val="0F172A"/>
                </a:solidFill>
              </a:rPr>
              <a:t>Privacy: avoid PHI in shared summaries; enforce role-based access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Operational Dashboard: Recommended Layout &amp; Widgets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Master visualization practices from the Research context (GeeksforGeeks, GoodData, AI-for-Excel) inform a minimal, action-oriented layout. Top row: three high-…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Top KPIs: avg time-to-dispense, pending orders threshold, inventory days-of-supply</a:t>
            </a:r>
            <a:endParaRPr lang="en-US" sz="1400" dirty="0"/>
          </a:p>
          <a:p>
            <a:pPr marL="342900" indent="-342900">
              <a:buSzPct val="100000"/>
              <a:buChar char="•"/>
            </a:pPr>
            <a:r>
              <a:rPr lang="en-US" sz="1400" dirty="0">
                <a:solidFill>
                  <a:srgbClr val="0F172A"/>
                </a:solidFill>
              </a:rPr>
              <a:t>Middle: throughput trend line with annotations; bar chart by shift/location</a:t>
            </a:r>
            <a:endParaRPr lang="en-US" sz="1400" dirty="0"/>
          </a:p>
          <a:p>
            <a:pPr marL="342900" indent="-342900">
              <a:buSzPct val="100000"/>
              <a:buChar char="•"/>
            </a:pPr>
            <a:r>
              <a:rPr lang="en-US" sz="1400" dirty="0">
                <a:solidFill>
                  <a:srgbClr val="0F172A"/>
                </a:solidFill>
              </a:rPr>
              <a:t>Lower: sortable critical-SKU table and ward shortage heatmap</a:t>
            </a:r>
            <a:endParaRPr lang="en-US" sz="1400" dirty="0"/>
          </a:p>
          <a:p>
            <a:pPr marL="342900" indent="-342900">
              <a:buSzPct val="100000"/>
              <a:buChar char="•"/>
            </a:pPr>
            <a:r>
              <a:rPr lang="en-US" sz="1400" dirty="0">
                <a:solidFill>
                  <a:srgbClr val="0F172A"/>
                </a:solidFill>
              </a:rPr>
              <a:t>Interactions: filters for date range/ward/class and drill-through rows</a:t>
            </a:r>
            <a:endParaRPr lang="en-US" sz="1400" dirty="0"/>
          </a:p>
          <a:p>
            <a:pPr marL="342900" indent="-342900">
              <a:buSzPct val="100000"/>
              <a:buChar char="•"/>
            </a:pPr>
            <a:r>
              <a:rPr lang="en-US" sz="1400" dirty="0">
                <a:solidFill>
                  <a:srgbClr val="0F172A"/>
                </a:solidFill>
              </a:rPr>
              <a:t>Refresh cadence: near-real-time (5–15 min) with visible last-refresh</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Clinical &amp; Safety Dashboard: Key Features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Chart Smarter and Coefficient guidance in the Research context stress the need to highlight anomalies, show denominators, and provide context. Core widgets: ti…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ADE rate time-series with confidence intervals and denominators</a:t>
            </a:r>
            <a:endParaRPr lang="en-US" sz="1400" dirty="0"/>
          </a:p>
          <a:p>
            <a:pPr marL="342900" indent="-342900">
              <a:buSzPct val="100000"/>
              <a:buChar char="•"/>
            </a:pPr>
            <a:r>
              <a:rPr lang="en-US" sz="1400" dirty="0">
                <a:solidFill>
                  <a:srgbClr val="0F172A"/>
                </a:solidFill>
              </a:rPr>
              <a:t>Bar chart of ADEs by severity and medication class</a:t>
            </a:r>
            <a:endParaRPr lang="en-US" sz="1400" dirty="0"/>
          </a:p>
          <a:p>
            <a:pPr marL="342900" indent="-342900">
              <a:buSzPct val="100000"/>
              <a:buChar char="•"/>
            </a:pPr>
            <a:r>
              <a:rPr lang="en-US" sz="1400" dirty="0">
                <a:solidFill>
                  <a:srgbClr val="0F172A"/>
                </a:solidFill>
              </a:rPr>
              <a:t>Table of open safety incidents with owner and status</a:t>
            </a:r>
            <a:endParaRPr lang="en-US" sz="1400" dirty="0"/>
          </a:p>
          <a:p>
            <a:pPr marL="342900" indent="-342900">
              <a:buSzPct val="100000"/>
              <a:buChar char="•"/>
            </a:pPr>
            <a:r>
              <a:rPr lang="en-US" sz="1400" dirty="0">
                <a:solidFill>
                  <a:srgbClr val="0F172A"/>
                </a:solidFill>
              </a:rPr>
              <a:t>Timeline with recalls and safety alerts linked to actions</a:t>
            </a:r>
            <a:endParaRPr lang="en-US" sz="1400" dirty="0"/>
          </a:p>
          <a:p>
            <a:pPr marL="342900" indent="-342900">
              <a:buSzPct val="100000"/>
              <a:buChar char="•"/>
            </a:pPr>
            <a:r>
              <a:rPr lang="en-US" sz="1400" dirty="0">
                <a:solidFill>
                  <a:srgbClr val="0F172A"/>
                </a:solidFill>
              </a:rPr>
              <a:t>Access control: aggregated exec views vs clinician-level detail</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Pharmacy Practices in 2025 — Data-Driven Visualizations &amp; Dashboards</dc:title>
  <dc:subject>Best Pharmacy Practices in 2025 — Data-Driven Visualizations &amp; Dashboards</dc:subject>
  <dc:creator>AgentFire</dc:creator>
  <cp:lastModifiedBy>AgentFire</cp:lastModifiedBy>
  <cp:revision>1</cp:revision>
  <dcterms:created xsi:type="dcterms:W3CDTF">2025-08-13T23:49:47Z</dcterms:created>
  <dcterms:modified xsi:type="dcterms:W3CDTF">2025-08-13T23:49:47Z</dcterms:modified>
</cp:coreProperties>
</file>