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notesMasterIdLst>
    <p:notesMasterId r:id="rId14"/>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Operational detail determines service quality and throughput. Research context: BC Pharmacy Association articles about clinic strategies highlight the need for physical and process redesign to host pharmacy clinics and increased clinical service delivery. This slide provides a practical checklist for pharmacy layout and flows: dedicated consultation rooms, vaccine administration zones with clear sightlines, streamlined point-of-sale and clinical documentation hand-offs, and inventory forecasting for high-use categories such as contraceptives noted in provincial reporting. It includes steps for inventory safety stock calculations (based on internal service volumes), signage and patient privacy protocols, and routine operational audits to maintain throughput and safety as service mix evolves.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final slide converts prior analysis into a prioritized implementation plan. Research context: BC Pharmacy Association resources, including conference materials and publications, provide educational and advocacy avenues to support implementation; research context: The College of Pharmacists of British Columbia emphasizes regulatory oversight and business pressure supports that should inform governance. Recommended immediate actions include: adopt the KPI list and start a 90-day measurement sprint; update policies to reflect the HPOA transition; invest in staff training for MACS and immunizations; and map patient outreach targeting groups identified in association reports. Establish a governance cadence with a clinical-services steering committee, monthly operational dashboards, and a quarterly review that references provincial association guidance and college directives to ensure alignment and public protection.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provides an operational and policy-focused roadmap for best pharmacy practices in British Columbia as of 2025. It synthesizes themes from provincial organizations and recent association publications to orient pharmacy owners, managers, and clinicians toward evidence-informed actions. Research context: The BC Pharmacy Association highlights expanded scope services such as vaccines and minor ailment assessments and provides continuing professional development through the 2025 Conference. Research context: The College of Pharmacists of British Columbia signals regulatory change with the Health Professions and Occupations Act. This slide summarizes objectives: align clinical services with regulation, reduce business pressures, measure service uptake, and apply continuous quality improvement informed by provincial publications. The aim is to present practice-level actions, measurable indicators, and policy alignment steps that reflect current provincial discourse and operational realities.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Understanding regulatory change is foundational to safe and lawful practice. Research context: The College of Pharmacists of British Columbia emphasizes regulatory modernization with the Health Professions and Occupations Act replacing the Health Professions Act; this creates new compliance priorities for documentation, supervision and scopes of practice. Research context: College channels also communicate operational tools such as the Business Pressures Tipline. Practical compliance priorities include updating delegation protocols, revalidating professional liability coverage under new scopes, and ensuring patient consent processes meet updated expectations. This slide lists required governance actions, recommended audit checks, and staff training cadence to remain compliant with evolving provincial regulation and college guidance, while maintaining public protection and service continuity.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Community pharmacy service scope has expanded significantly since 2023. Research context: BC Pharmacy Association reporting notes the Minor Ailments and Contraception Service (MACS) launched in 2023 and that contraceptives are the top category of prescriptions issued by pharmacists in recent reporting. This slide examines service design considerations, patient segmentation, and workflow redesign to handle MACS demand. It discusses patient demographics reported in association publications (for example, a concentration of young adult women aged 20–34 seeking contraception) and service-access implications for appointment management, private consultation spaces, and inventory forecasting. It also outlines KPIs to track MACS activity, such as consult volumes, prescription categories, patient return rates, and time-to-service metrics to monitor operational impact.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Vaccination delivery remains a core expanded service for community pharmacies in BC. Research context: The BC Pharmacy Association highlights pharmacist roles in flu and COVID-19 vaccinations and lists tools such as a Find-a-Pharmacy MMR vaccine locator. This slide details operational best practices to optimize immunization clinics: scheduled mass clinics vs. drop-in models, cold-chain documentation, adverse event reporting, and public communication. It also discusses service integration with provincial immunization registries and recommends measurable indicators to demonstrate trends: vaccine doses administered by month, no-show rates, and vaccine-type mix. Emphasis is placed on patient access equity, outreach to under-immunized groups, and leveraging association resources and locators to advertise available vaccines.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Pharmacies face operational stressors that require proactive workforce and financial management. Research context: The College of Pharmacists of British Columbia communications reference business pressures and a tipline to report related concerns. Research context: The BC Pharmacy Association's Summer and Winter 2025 publications discuss clinic strategies and service clinic growth affecting staffing models. This slide addresses staffing models, cross-training, resiliency planning and financial controls to absorb service expansion. It proposes monitoring staffing KPIs such as productive hours per pharmacist, ratio of clinical to dispensing activities, overtime incidence, and vacancy rates. It also outlines mitigations including workload redistribution, use of pharmacy technicians in extended roles, and contingency planning for supply disruptions or sudden demand spikes.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Continuous quality improvement (CQI) is essential as scope and volumes increase. Research context: The College of Pharmacists of British Columbia underscores public protection as a regulatory priority; research context: BC Pharmacy Association articles highlight clinical service growth requiring strong documentation. This slide presents practical CQI tactics: medication reconciliation protocols, standardized counselling checklists, error-reporting pathways, and quarterly root cause analysis for near-miss events. It recommends documentation standards for MACS, immunizations and minor ailment assessments to ensure regulatory defensibility and continuity of care. Proposed measurable outputs include rates of documented counselling, acceptance of medication reviews, and incident reporting frequency to drive quality interventions.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Improving equitable access is a strategic priority as pharmacies assume broader primary care functions. Research context: BC Pharmacy Association materials promote services 'From flu and COVID-19 vaccines to minor ailment assessments,' and provide tools like pharmacy locators for vaccine access. This slide covers appointment accessibility, walk-in vs booked service balance, and outreach to vulnerable populations. It emphasizes multilingual communication, barrier-reducing hours (evenings/weekends), and partnerships with community organizations. Measurable indicators include percentage of services provided outside business hours, demographic breakdown of service users (age, gender, postal-code mapping), and proportion of services for underserved groups to monitor equity outcomes.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robust data strategy is required to translate service activity into actionable trends. Research context: BC Pharmacy Association publications and college communications describe rising service scopes that should be paired with measurement. This slide recommends a focused KPI set: consult volumes by service type (MACS, immunizations, minor ailments), prescription categories dispensed by pharmacists (with contraceptives noted as a top category in BC Pharmacy Association reporting), monthly vaccine administrations, appointment lead times, and financial margins per clinical service. It outlines data capture methods (POS integration, clinical service logs), reporting cadence (weekly operational dashboards, monthly trend reviews), and governance (data stewards and privacy safeguards). The slide does not invent numerical values but prescribes the metrics and analytic cadence necessary to produce trustworthy numerical trends locally and provincially.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jpe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jpe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jpe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jpe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jpe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jpe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457200" y="1828800"/>
            <a:ext cx="8229600" cy="914400"/>
          </a:xfrm>
          <a:prstGeom prst="rect">
            <a:avLst/>
          </a:prstGeom>
          <a:noFill/>
          <a:ln/>
        </p:spPr>
        <p:txBody>
          <a:bodyPr wrap="square" rtlCol="0" anchor="ctr"/>
          <a:lstStyle/>
          <a:p>
            <a:pPr algn="ctr" indent="0" marL="0">
              <a:buNone/>
            </a:pPr>
            <a:r>
              <a:rPr lang="en-US" sz="3600" b="1" dirty="0">
                <a:solidFill>
                  <a:srgbClr val="0F172A"/>
                </a:solidFill>
              </a:rPr>
              <a:t>Best Pharmacy Practices in British Columbia (2025): Standards, Services and Data-Driven Trends</a:t>
            </a:r>
            <a:endParaRPr lang="en-US" sz="3600" dirty="0"/>
          </a:p>
        </p:txBody>
      </p:sp>
      <p:sp>
        <p:nvSpPr>
          <p:cNvPr id="3" name="Text 1"/>
          <p:cNvSpPr/>
          <p:nvPr/>
        </p:nvSpPr>
        <p:spPr>
          <a:xfrm>
            <a:off x="457200" y="2926080"/>
            <a:ext cx="8229600" cy="548640"/>
          </a:xfrm>
          <a:prstGeom prst="rect">
            <a:avLst/>
          </a:prstGeom>
          <a:noFill/>
          <a:ln/>
        </p:spPr>
        <p:txBody>
          <a:bodyPr wrap="square" rtlCol="0" anchor="ctr"/>
          <a:lstStyle/>
          <a:p>
            <a:pPr algn="ctr" indent="0" marL="0">
              <a:buNone/>
            </a:pPr>
            <a:r>
              <a:rPr lang="en-US" sz="1600" dirty="0">
                <a:solidFill>
                  <a:srgbClr val="334155"/>
                </a:solidFill>
              </a:rPr>
              <a:t>Generated by AgentFire AI</a:t>
            </a:r>
            <a:endParaRPr lang="en-US" sz="1600" dirty="0"/>
          </a:p>
        </p:txBody>
      </p:sp>
      <p:sp>
        <p:nvSpPr>
          <p:cNvPr id="4" name="Shape 2"/>
          <p:cNvSpPr/>
          <p:nvPr/>
        </p:nvSpPr>
        <p:spPr>
          <a:xfrm>
            <a:off x="2743200" y="3931920"/>
            <a:ext cx="3657600" cy="137160"/>
          </a:xfrm>
          <a:prstGeom prst="rect">
            <a:avLst/>
          </a:prstGeom>
          <a:solidFill>
            <a:srgbClr val="6366F1"/>
          </a:solidFill>
          <a:ln w="12700">
            <a:solidFill>
              <a:srgbClr val="6366F1"/>
            </a:solidFill>
            <a:prstDash val="soli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Operational checklist: layout, inventory and patient flow</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Operational detail determines service quality and throughput. Research context: BC Pharmacy Association articles about clinic strategies highlight the need for…</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Designate private consultation and vaccine zones with clear patient flow</a:t>
            </a:r>
            <a:endParaRPr lang="en-US" sz="1400" dirty="0"/>
          </a:p>
          <a:p>
            <a:pPr marL="342900" indent="-342900">
              <a:buSzPct val="100000"/>
              <a:buChar char="•"/>
            </a:pPr>
            <a:r>
              <a:rPr lang="en-US" sz="1400" dirty="0">
                <a:solidFill>
                  <a:srgbClr val="0F172A"/>
                </a:solidFill>
              </a:rPr>
              <a:t>Forecast inventory for high-demand categories and maintain safety stock</a:t>
            </a:r>
            <a:endParaRPr lang="en-US" sz="1400" dirty="0"/>
          </a:p>
          <a:p>
            <a:pPr marL="342900" indent="-342900">
              <a:buSzPct val="100000"/>
              <a:buChar char="•"/>
            </a:pPr>
            <a:r>
              <a:rPr lang="en-US" sz="1400" dirty="0">
                <a:solidFill>
                  <a:srgbClr val="0F172A"/>
                </a:solidFill>
              </a:rPr>
              <a:t>Streamline POS to clinical documentation hand-offs and reduce double entry</a:t>
            </a:r>
            <a:endParaRPr lang="en-US" sz="1400" dirty="0"/>
          </a:p>
          <a:p>
            <a:pPr marL="342900" indent="-342900">
              <a:buSzPct val="100000"/>
              <a:buChar char="•"/>
            </a:pPr>
            <a:r>
              <a:rPr lang="en-US" sz="1400" dirty="0">
                <a:solidFill>
                  <a:srgbClr val="0F172A"/>
                </a:solidFill>
              </a:rPr>
              <a:t>Conduct monthly operational audits and patient flow time-motion checks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Recommendations, next steps and governance</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This final slide converts prior analysis into a prioritized implementation plan. Research context: BC Pharmacy Association resources, including conference mate…</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Initiate a 90-day KPI sprint and baseline data capture for primary services</a:t>
            </a:r>
            <a:endParaRPr lang="en-US" sz="1400" dirty="0"/>
          </a:p>
          <a:p>
            <a:pPr marL="342900" indent="-342900">
              <a:buSzPct val="100000"/>
              <a:buChar char="•"/>
            </a:pPr>
            <a:r>
              <a:rPr lang="en-US" sz="1400" dirty="0">
                <a:solidFill>
                  <a:srgbClr val="0F172A"/>
                </a:solidFill>
              </a:rPr>
              <a:t>Update policies to reflect regulatory changes and document delegation</a:t>
            </a:r>
            <a:endParaRPr lang="en-US" sz="1400" dirty="0"/>
          </a:p>
          <a:p>
            <a:pPr marL="342900" indent="-342900">
              <a:buSzPct val="100000"/>
              <a:buChar char="•"/>
            </a:pPr>
            <a:r>
              <a:rPr lang="en-US" sz="1400" dirty="0">
                <a:solidFill>
                  <a:srgbClr val="0F172A"/>
                </a:solidFill>
              </a:rPr>
              <a:t>Create a clinical-services steering committee and monthly dashboard reviews</a:t>
            </a:r>
            <a:endParaRPr lang="en-US" sz="1400" dirty="0"/>
          </a:p>
          <a:p>
            <a:pPr marL="342900" indent="-342900">
              <a:buSzPct val="100000"/>
              <a:buChar char="•"/>
            </a:pPr>
            <a:r>
              <a:rPr lang="en-US" sz="1400" dirty="0">
                <a:solidFill>
                  <a:srgbClr val="0F172A"/>
                </a:solidFill>
              </a:rPr>
              <a:t>Leverage BC Pharmacy Association education and College guidance for staff training</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548640"/>
            <a:ext cx="6858000" cy="0"/>
          </a:xfrm>
          <a:prstGeom prst="rect">
            <a:avLst/>
          </a:prstGeom>
          <a:noFill/>
          <a:ln/>
        </p:spPr>
        <p:txBody>
          <a:bodyPr wrap="square" rtlCol="0" anchor="ctr"/>
          <a:lstStyle/>
          <a:p>
            <a:pPr indent="0" marL="0">
              <a:buNone/>
            </a:pPr>
            <a:r>
              <a:rPr lang="en-US" sz="2600" b="1" dirty="0">
                <a:solidFill>
                  <a:srgbClr val="0F172A"/>
                </a:solidFill>
              </a:rPr>
              <a:t>References</a:t>
            </a:r>
            <a:endParaRPr lang="en-US" sz="2600" dirty="0"/>
          </a:p>
        </p:txBody>
      </p:sp>
      <p:sp>
        <p:nvSpPr>
          <p:cNvPr id="3" name="Shape 1"/>
          <p:cNvSpPr/>
          <p:nvPr/>
        </p:nvSpPr>
        <p:spPr>
          <a:xfrm>
            <a:off x="548640" y="1097280"/>
            <a:ext cx="2011680" cy="82296"/>
          </a:xfrm>
          <a:prstGeom prst="rect">
            <a:avLst/>
          </a:prstGeom>
          <a:solidFill>
            <a:srgbClr val="E0E7FF"/>
          </a:solidFill>
          <a:ln w="12700">
            <a:solidFill>
              <a:srgbClr val="E0E7FF"/>
            </a:solidFill>
            <a:prstDash val="solid"/>
          </a:ln>
        </p:spPr>
      </p:sp>
      <p:sp>
        <p:nvSpPr>
          <p:cNvPr id="4" name="Text 2"/>
          <p:cNvSpPr/>
          <p:nvPr/>
        </p:nvSpPr>
        <p:spPr>
          <a:xfrm>
            <a:off x="548640" y="1371600"/>
            <a:ext cx="4023360" cy="4114800"/>
          </a:xfrm>
          <a:prstGeom prst="rect">
            <a:avLst/>
          </a:prstGeom>
          <a:noFill/>
          <a:ln/>
        </p:spPr>
        <p:txBody>
          <a:bodyPr wrap="square" rtlCol="0" anchor="ctr"/>
          <a:lstStyle/>
          <a:p>
            <a:pPr indent="0" marL="0">
              <a:buNone/>
            </a:pPr>
            <a:r>
              <a:rPr lang="en-US" sz="1200" dirty="0">
                <a:solidFill>
                  <a:srgbClr val="334155"/>
                </a:solidFill>
              </a:rPr>
              <a:t>https://www.bcpharmacy.ca/</a:t>
            </a:r>
            <a:endParaRPr lang="en-US" sz="1200" dirty="0"/>
          </a:p>
          <a:p>
            <a:pPr indent="0" marL="0">
              <a:buNone/>
            </a:pPr>
            <a:r>
              <a:rPr lang="en-US" sz="1200" dirty="0">
                <a:solidFill>
                  <a:srgbClr val="334155"/>
                </a:solidFill>
              </a:rPr>
              <a:t>https://www.bcpharmacists.org/</a:t>
            </a:r>
            <a:endParaRPr lang="en-US" sz="1200" dirty="0"/>
          </a:p>
          <a:p>
            <a:pPr indent="0" marL="0">
              <a:buNone/>
            </a:pPr>
            <a:r>
              <a:rPr lang="en-US" sz="1200" dirty="0">
                <a:solidFill>
                  <a:srgbClr val="334155"/>
                </a:solidFill>
              </a:rPr>
              <a:t>https://www.bcpharmacy.ca/publications/summer-2025</a:t>
            </a:r>
            <a:endParaRPr lang="en-US" sz="1200" dirty="0"/>
          </a:p>
          <a:p>
            <a:pPr indent="0" marL="0">
              <a:buNone/>
            </a:pPr>
            <a:r>
              <a:rPr lang="en-US" sz="1200" dirty="0">
                <a:solidFill>
                  <a:srgbClr val="334155"/>
                </a:solidFill>
              </a:rPr>
              <a:t>https://www.bcpharmacy.ca/publications/winter-2025</a:t>
            </a:r>
            <a:endParaRPr lang="en-US" sz="1200" dirty="0"/>
          </a:p>
          <a:p>
            <a:pPr indent="0" marL="0">
              <a:buNone/>
            </a:pPr>
            <a:r>
              <a:rPr lang="en-US" sz="1200" dirty="0">
                <a:solidFill>
                  <a:srgbClr val="334155"/>
                </a:solidFill>
              </a:rPr>
              <a:t>https://static1.1.sqspcdn.com/static/f/920943/28528028/1655160117493/BC+Case+Presentation+Resident+Guide_FINAL+June+2022.pdf</a:t>
            </a:r>
            <a:endParaRPr lang="en-US" sz="1200" dirty="0"/>
          </a:p>
        </p:txBody>
      </p:sp>
      <p:sp>
        <p:nvSpPr>
          <p:cNvPr id="5" name="Text 3"/>
          <p:cNvSpPr/>
          <p:nvPr/>
        </p:nvSpPr>
        <p:spPr>
          <a:xfrm>
            <a:off x="4572000" y="1371600"/>
            <a:ext cx="4023360" cy="4114800"/>
          </a:xfrm>
          <a:prstGeom prst="rect">
            <a:avLst/>
          </a:prstGeom>
          <a:noFill/>
          <a:ln/>
        </p:spPr>
        <p:txBody>
          <a:bodyPr wrap="square" rtlCol="0" anchor="ctr"/>
          <a:lstStyle/>
          <a:p>
            <a:pPr indent="0" marL="0">
              <a:buNone/>
            </a:pPr>
            <a:r>
              <a:rPr lang="en-US" sz="1200" dirty="0">
                <a:solidFill>
                  <a:srgbClr val="334155"/>
                </a:solidFill>
              </a:rPr>
              <a:t>https://www2.gov.bc.ca/gov/content/health/practitioner-professional-resources/professional-regulation/pharmacy</a:t>
            </a:r>
            <a:endParaRPr lang="en-US" sz="1200" dirty="0"/>
          </a:p>
          <a:p>
            <a:pPr indent="0" marL="0">
              <a:buNone/>
            </a:pPr>
            <a:r>
              <a:rPr lang="en-US" sz="1200" dirty="0">
                <a:solidFill>
                  <a:srgbClr val="334155"/>
                </a:solidFill>
              </a:rPr>
              <a:t>https://www2.gov.bc.ca/gov/content/health/practitioner-professional-resources/pharmacare/pharmacare-publications</a:t>
            </a:r>
            <a:endParaRPr lang="en-US" sz="1200" dirty="0"/>
          </a:p>
          <a:p>
            <a:pPr indent="0" marL="0">
              <a:buNone/>
            </a:pPr>
            <a:r>
              <a:rPr lang="en-US" sz="1200" dirty="0">
                <a:solidFill>
                  <a:srgbClr val="334155"/>
                </a:solidFill>
              </a:rPr>
              <a:t>https://resources.telushealth.com/en-ca/the-future-of-technology-innovation-in-pharmacy-trends-for-2025</a:t>
            </a:r>
            <a:endParaRPr lang="en-US" sz="1200" dirty="0"/>
          </a:p>
          <a:p>
            <a:pPr indent="0" marL="0">
              <a:buNone/>
            </a:pPr>
            <a:r>
              <a:rPr lang="en-US" sz="1200" dirty="0">
                <a:solidFill>
                  <a:srgbClr val="334155"/>
                </a:solidFill>
              </a:rPr>
              <a:t>https://www.bcpharmacists.org/professional-practice-policies-and-guides</a:t>
            </a:r>
            <a:endParaRPr lang="en-US" sz="1200" dirty="0"/>
          </a:p>
          <a:p>
            <a:pPr indent="0" marL="0">
              <a:buNone/>
            </a:pPr>
            <a:r>
              <a:rPr lang="en-US" sz="1200" dirty="0">
                <a:solidFill>
                  <a:srgbClr val="334155"/>
                </a:solidFill>
              </a:rPr>
              <a:t>https://www.slideshare.net/bcpharmacists</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Executive summary and purpose</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This presentation provides an operational and policy-focused roadmap for best pharmacy practices in British Columbia as of 2025. It synthesizes themes from pro…</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Goal: align pharmacy operations with 2025 provincial practices and regulatory direction</a:t>
            </a:r>
            <a:endParaRPr lang="en-US" sz="1400" dirty="0"/>
          </a:p>
          <a:p>
            <a:pPr marL="342900" indent="-342900">
              <a:buSzPct val="100000"/>
              <a:buChar char="•"/>
            </a:pPr>
            <a:r>
              <a:rPr lang="en-US" sz="1400" dirty="0">
                <a:solidFill>
                  <a:srgbClr val="0F172A"/>
                </a:solidFill>
              </a:rPr>
              <a:t>Context: expansion of vaccination and minor ailment services across community pharmacies</a:t>
            </a:r>
            <a:endParaRPr lang="en-US" sz="1400" dirty="0"/>
          </a:p>
          <a:p>
            <a:pPr marL="342900" indent="-342900">
              <a:buSzPct val="100000"/>
              <a:buChar char="•"/>
            </a:pPr>
            <a:r>
              <a:rPr lang="en-US" sz="1400" dirty="0">
                <a:solidFill>
                  <a:srgbClr val="0F172A"/>
                </a:solidFill>
              </a:rPr>
              <a:t>Outcomes: practical actions, KPIs to track, and recommended governance steps</a:t>
            </a:r>
            <a:endParaRPr lang="en-US" sz="1400" dirty="0"/>
          </a:p>
          <a:p>
            <a:pPr marL="342900" indent="-342900">
              <a:buSzPct val="100000"/>
              <a:buChar char="•"/>
            </a:pPr>
            <a:r>
              <a:rPr lang="en-US" sz="1400" dirty="0">
                <a:solidFill>
                  <a:srgbClr val="0F172A"/>
                </a:solidFill>
              </a:rPr>
              <a:t>Audience: pharmacy owners, managers, clinical leads, and policy advisors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Regulatory landscape and compliance priorities</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Understanding regulatory change is foundational to safe and lawful practice. Research context: The College of Pharmacists of British Columbia emphasizes regula…</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Update policies for HPOA changes and document delegation pathways</a:t>
            </a:r>
            <a:endParaRPr lang="en-US" sz="1400" dirty="0"/>
          </a:p>
          <a:p>
            <a:pPr marL="342900" indent="-342900">
              <a:buSzPct val="100000"/>
              <a:buChar char="•"/>
            </a:pPr>
            <a:r>
              <a:rPr lang="en-US" sz="1400" dirty="0">
                <a:solidFill>
                  <a:srgbClr val="0F172A"/>
                </a:solidFill>
              </a:rPr>
              <a:t>Perform quarterly compliance audits for controlled drugs, recordkeeping and consent</a:t>
            </a:r>
            <a:endParaRPr lang="en-US" sz="1400" dirty="0"/>
          </a:p>
          <a:p>
            <a:pPr marL="342900" indent="-342900">
              <a:buSzPct val="100000"/>
              <a:buChar char="•"/>
            </a:pPr>
            <a:r>
              <a:rPr lang="en-US" sz="1400" dirty="0">
                <a:solidFill>
                  <a:srgbClr val="0F172A"/>
                </a:solidFill>
              </a:rPr>
              <a:t>Integrate Business Pressures Tipline guidance into HR and risk workflows</a:t>
            </a:r>
            <a:endParaRPr lang="en-US" sz="1400" dirty="0"/>
          </a:p>
          <a:p>
            <a:pPr marL="342900" indent="-342900">
              <a:buSzPct val="100000"/>
              <a:buChar char="•"/>
            </a:pPr>
            <a:r>
              <a:rPr lang="en-US" sz="1400" dirty="0">
                <a:solidFill>
                  <a:srgbClr val="0F172A"/>
                </a:solidFill>
              </a:rPr>
              <a:t>Train staff on scope changes and revise job descriptions accordingly</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Service expansion: minor ailments, contraception and MACS</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Community pharmacy service scope has expanded significantly since 2023. Research context: BC Pharmacy Association reporting notes the Minor Ailments and Contra…</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Design private, efficient consultation workflows for MACS appointments</a:t>
            </a:r>
            <a:endParaRPr lang="en-US" sz="1400" dirty="0"/>
          </a:p>
          <a:p>
            <a:pPr marL="342900" indent="-342900">
              <a:buSzPct val="100000"/>
              <a:buChar char="•"/>
            </a:pPr>
            <a:r>
              <a:rPr lang="en-US" sz="1400" dirty="0">
                <a:solidFill>
                  <a:srgbClr val="0F172A"/>
                </a:solidFill>
              </a:rPr>
              <a:t>Forecast contraceptive inventory based on observed patient age cohorts</a:t>
            </a:r>
            <a:endParaRPr lang="en-US" sz="1400" dirty="0"/>
          </a:p>
          <a:p>
            <a:pPr marL="342900" indent="-342900">
              <a:buSzPct val="100000"/>
              <a:buChar char="•"/>
            </a:pPr>
            <a:r>
              <a:rPr lang="en-US" sz="1400" dirty="0">
                <a:solidFill>
                  <a:srgbClr val="0F172A"/>
                </a:solidFill>
              </a:rPr>
              <a:t>Track KPIs: consult volumes, prescription counts, follow-up rates, and wait times</a:t>
            </a:r>
            <a:endParaRPr lang="en-US" sz="1400" dirty="0"/>
          </a:p>
          <a:p>
            <a:pPr marL="342900" indent="-342900">
              <a:buSzPct val="100000"/>
              <a:buChar char="•"/>
            </a:pPr>
            <a:r>
              <a:rPr lang="en-US" sz="1400" dirty="0">
                <a:solidFill>
                  <a:srgbClr val="0F172A"/>
                </a:solidFill>
              </a:rPr>
              <a:t>Promote targeted outreach to demographic groups using MACS data</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Immunization services: workflow and access</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Vaccination delivery remains a core expanded service for community pharmacies in BC. Research context: The BC Pharmacy Association highlights pharmacist roles …</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Establish scheduled clinic blocks and standby capacity for walk-ins</a:t>
            </a:r>
            <a:endParaRPr lang="en-US" sz="1400" dirty="0"/>
          </a:p>
          <a:p>
            <a:pPr marL="342900" indent="-342900">
              <a:buSzPct val="100000"/>
              <a:buChar char="•"/>
            </a:pPr>
            <a:r>
              <a:rPr lang="en-US" sz="1400" dirty="0">
                <a:solidFill>
                  <a:srgbClr val="0F172A"/>
                </a:solidFill>
              </a:rPr>
              <a:t>Maintain rigorous cold-chain logs and audit trails for each vaccine batch</a:t>
            </a:r>
            <a:endParaRPr lang="en-US" sz="1400" dirty="0"/>
          </a:p>
          <a:p>
            <a:pPr marL="342900" indent="-342900">
              <a:buSzPct val="100000"/>
              <a:buChar char="•"/>
            </a:pPr>
            <a:r>
              <a:rPr lang="en-US" sz="1400" dirty="0">
                <a:solidFill>
                  <a:srgbClr val="0F172A"/>
                </a:solidFill>
              </a:rPr>
              <a:t>Report and monitor vaccine administration trends monthly</a:t>
            </a:r>
            <a:endParaRPr lang="en-US" sz="1400" dirty="0"/>
          </a:p>
          <a:p>
            <a:pPr marL="342900" indent="-342900">
              <a:buSzPct val="100000"/>
              <a:buChar char="•"/>
            </a:pPr>
            <a:r>
              <a:rPr lang="en-US" sz="1400" dirty="0">
                <a:solidFill>
                  <a:srgbClr val="0F172A"/>
                </a:solidFill>
              </a:rPr>
              <a:t>Use provincial locators and association channels to increase patient awareness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Workforce, business pressures and resilience</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Pharmacies face operational stressors that require proactive workforce and financial management. Research context: The College of Pharmacists of British Columb…</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Implement cross-trained teams and technician-led workflows to reduce pharmacist burden</a:t>
            </a:r>
            <a:endParaRPr lang="en-US" sz="1400" dirty="0"/>
          </a:p>
          <a:p>
            <a:pPr marL="342900" indent="-342900">
              <a:buSzPct val="100000"/>
              <a:buChar char="•"/>
            </a:pPr>
            <a:r>
              <a:rPr lang="en-US" sz="1400" dirty="0">
                <a:solidFill>
                  <a:srgbClr val="0F172A"/>
                </a:solidFill>
              </a:rPr>
              <a:t>Monitor KPIs: productive hours, overtime, vacancy rates and service mix</a:t>
            </a:r>
            <a:endParaRPr lang="en-US" sz="1400" dirty="0"/>
          </a:p>
          <a:p>
            <a:pPr marL="342900" indent="-342900">
              <a:buSzPct val="100000"/>
              <a:buChar char="•"/>
            </a:pPr>
            <a:r>
              <a:rPr lang="en-US" sz="1400" dirty="0">
                <a:solidFill>
                  <a:srgbClr val="0F172A"/>
                </a:solidFill>
              </a:rPr>
              <a:t>Adopt flexible scheduling for seasonal vaccination peaks</a:t>
            </a:r>
            <a:endParaRPr lang="en-US" sz="1400" dirty="0"/>
          </a:p>
          <a:p>
            <a:pPr marL="342900" indent="-342900">
              <a:buSzPct val="100000"/>
              <a:buChar char="•"/>
            </a:pPr>
            <a:r>
              <a:rPr lang="en-US" sz="1400" dirty="0">
                <a:solidFill>
                  <a:srgbClr val="0F172A"/>
                </a:solidFill>
              </a:rPr>
              <a:t>Use tipline insights and association guidance to shape resilience planning</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Medication safety, quality improvement and documentation</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Continuous quality improvement (CQI) is essential as scope and volumes increase. Research context: The College of Pharmacists of British Columbia underscores p…</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Standardize documentation templates for MACS, immunizations and medication reviews</a:t>
            </a:r>
            <a:endParaRPr lang="en-US" sz="1400" dirty="0"/>
          </a:p>
          <a:p>
            <a:pPr marL="342900" indent="-342900">
              <a:buSzPct val="100000"/>
              <a:buChar char="•"/>
            </a:pPr>
            <a:r>
              <a:rPr lang="en-US" sz="1400" dirty="0">
                <a:solidFill>
                  <a:srgbClr val="0F172A"/>
                </a:solidFill>
              </a:rPr>
              <a:t>Implement near-miss reporting and quarterly RCA (root cause analysis)</a:t>
            </a:r>
            <a:endParaRPr lang="en-US" sz="1400" dirty="0"/>
          </a:p>
          <a:p>
            <a:pPr marL="342900" indent="-342900">
              <a:buSzPct val="100000"/>
              <a:buChar char="•"/>
            </a:pPr>
            <a:r>
              <a:rPr lang="en-US" sz="1400" dirty="0">
                <a:solidFill>
                  <a:srgbClr val="0F172A"/>
                </a:solidFill>
              </a:rPr>
              <a:t>Track medication reconciliation completion rates and counselling documentation</a:t>
            </a:r>
            <a:endParaRPr lang="en-US" sz="1400" dirty="0"/>
          </a:p>
          <a:p>
            <a:pPr marL="342900" indent="-342900">
              <a:buSzPct val="100000"/>
              <a:buChar char="•"/>
            </a:pPr>
            <a:r>
              <a:rPr lang="en-US" sz="1400" dirty="0">
                <a:solidFill>
                  <a:srgbClr val="0F172A"/>
                </a:solidFill>
              </a:rPr>
              <a:t>Use CQI cycles to reduce recurrence of identified safety issues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Patient access, equity and community engagement</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Improving equitable access is a strategic priority as pharmacies assume broader primary care functions. Research context: BC Pharmacy Association materials pro…</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Use locators and outreach to reduce access gaps for vaccines and MACS</a:t>
            </a:r>
            <a:endParaRPr lang="en-US" sz="1400" dirty="0"/>
          </a:p>
          <a:p>
            <a:pPr marL="342900" indent="-342900">
              <a:buSzPct val="100000"/>
              <a:buChar char="•"/>
            </a:pPr>
            <a:r>
              <a:rPr lang="en-US" sz="1400" dirty="0">
                <a:solidFill>
                  <a:srgbClr val="0F172A"/>
                </a:solidFill>
              </a:rPr>
              <a:t>Offer extended hours and mobile or pop-up clinics in underserved areas</a:t>
            </a:r>
            <a:endParaRPr lang="en-US" sz="1400" dirty="0"/>
          </a:p>
          <a:p>
            <a:pPr marL="342900" indent="-342900">
              <a:buSzPct val="100000"/>
              <a:buChar char="•"/>
            </a:pPr>
            <a:r>
              <a:rPr lang="en-US" sz="1400" dirty="0">
                <a:solidFill>
                  <a:srgbClr val="0F172A"/>
                </a:solidFill>
              </a:rPr>
              <a:t>Collect demographic data to monitor equity and target interventions</a:t>
            </a:r>
            <a:endParaRPr lang="en-US" sz="1400" dirty="0"/>
          </a:p>
          <a:p>
            <a:pPr marL="342900" indent="-342900">
              <a:buSzPct val="100000"/>
              <a:buChar char="•"/>
            </a:pPr>
            <a:r>
              <a:rPr lang="en-US" sz="1400" dirty="0">
                <a:solidFill>
                  <a:srgbClr val="0F172A"/>
                </a:solidFill>
              </a:rPr>
              <a:t>Partner with community organizations for culturally appropriate outreach</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Data strategy: KPIs, reporting and trend monitoring</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A robust data strategy is required to translate service activity into actionable trends. Research context: BC Pharmacy Association publications and college com…</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Define KPIs: volumes by service, prescription categories, wait times and margins</a:t>
            </a:r>
            <a:endParaRPr lang="en-US" sz="1400" dirty="0"/>
          </a:p>
          <a:p>
            <a:pPr marL="342900" indent="-342900">
              <a:buSzPct val="100000"/>
              <a:buChar char="•"/>
            </a:pPr>
            <a:r>
              <a:rPr lang="en-US" sz="1400" dirty="0">
                <a:solidFill>
                  <a:srgbClr val="0F172A"/>
                </a:solidFill>
              </a:rPr>
              <a:t>Integrate POS and clinical logs for automated trend reporting</a:t>
            </a:r>
            <a:endParaRPr lang="en-US" sz="1400" dirty="0"/>
          </a:p>
          <a:p>
            <a:pPr marL="342900" indent="-342900">
              <a:buSzPct val="100000"/>
              <a:buChar char="•"/>
            </a:pPr>
            <a:r>
              <a:rPr lang="en-US" sz="1400" dirty="0">
                <a:solidFill>
                  <a:srgbClr val="0F172A"/>
                </a:solidFill>
              </a:rPr>
              <a:t>Establish weekly operational dashboards and monthly trend reviews</a:t>
            </a:r>
            <a:endParaRPr lang="en-US" sz="1400" dirty="0"/>
          </a:p>
          <a:p>
            <a:pPr marL="342900" indent="-342900">
              <a:buSzPct val="100000"/>
              <a:buChar char="•"/>
            </a:pPr>
            <a:r>
              <a:rPr lang="en-US" sz="1400" dirty="0">
                <a:solidFill>
                  <a:srgbClr val="0F172A"/>
                </a:solidFill>
              </a:rPr>
              <a:t>Assign data stewards and ensure PHIPA/PIPA-compliant handling</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AI Generated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Pharmacy Practices in British Columbia (2025): Standards, Services and Data-Driven Trends</dc:title>
  <dc:subject>Best Pharmacy Practices in British Columbia (2025): Standards, Services and Data-Driven Trends</dc:subject>
  <dc:creator>AgentFire</dc:creator>
  <cp:lastModifiedBy>AgentFire</cp:lastModifiedBy>
  <cp:revision>1</cp:revision>
  <dcterms:created xsi:type="dcterms:W3CDTF">2025-08-13T18:48:32Z</dcterms:created>
  <dcterms:modified xsi:type="dcterms:W3CDTF">2025-08-13T18:48:32Z</dcterms:modified>
</cp:coreProperties>
</file>