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sustainability requires diversifying revenue beyond retail dispensing margins and aligning services with billable clinical activities where permitted. Industry analysis including TELUS Health’s 2025 trends suggests pharmacies should identify billable service opportunities—minor ailment prescribing, immunizations, chronic care management—and bundle services (e.g., medication reviews plus follow-up teleconsults) to create predictable revenue streams. Evaluate cost-to-serve by service type, and invest selectively in technologies that demonstrably reduce labour costs or increase billable clinical time. Consider partnerships with clinics and payers for shared-care models, and pursue patient-facing services (point-of-care testing, preventive clinics) that attract new foot traffic and deepen patient relationships. Maintain robust financial tracking per service to inform pricing and staffing decisions.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Successful implementation depends on workforce engagement and deliberate change management. TELUS Health and trade reporting highlight that labour shortages are a central constraint; therefore focus should be on retention, upskilling, and role redesign. Best practices include structured onboarding for new tech and clinical protocols, protected time for pharmacist clinical practice within schedules, career pathways for technicians, and regular feedback loops to surface workflow bottlenecks. Change management activities—stakeholder mapping, phased pilots, training roadmaps, and frontline champions—reduce disruption. Align incentives where possible to clinical performance and patient experience outcomes, and track workforce KPIs such as staff turnover, role coverage, and clinical hours per pharmacist.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 strategy into action with a prioritized, phased roadmap across technology, operations, and clinical services. Phase 1 (0–6 months): stabilize core operations, select and pilot automation tools for administrative burden, establish KPI definitions, and run targeted staff training. Phase 2 (6–12 months): scale proven pilots, introduce telepharmacy workflows, standardize clinical templates, and implement dashboards for daily monitoring. Phase 3 (12–24 months): expand billable clinical services, optimize staffing models across sites, and negotiate partnerships with payers or primary-care networks. TELUS Health’s trends reporting supports a staged approach where automation is validated in small pilots prior to broad rollout; the PTM Review underscores the need to be data-driven at each stage. Include governance checkpoints, ROI gates, and continuous improvement cycles to ensure momentum and learning.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risk and compliance is essential when expanding clinical services and adopting digital technologies. Provincial regulatory variability requires careful local compliance checks for prescribing, documentation, and privacy. Adopt standardized consent and documentation templates, and maintain audit-ready records for clinical encounters and remote consultations. Cybersecurity and privacy safeguards must meet provincial and federal expectations; implement role-based access controls, encrypted communications for telepharmacy, and vendor assessments for data handling. TELUS Health and industry sources highlight automation’s benefits but caution that technology must integrate with governance frameworks to avoid new operational risks. Regular audits, incident response planning, and ongoing regulatory monitoring are recommended.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pharmacy sector in Canada is at an inflection point in 2025: expanded scope and accelerating digital tools create a pathway to greater clinical impact, but labour constraints and regulatory variability require careful operational and financial planning. The evidence and industry reporting point toward a coherent strategy: reduce administrative burden through targeted automation, redesign workflows to concentrate pharmacist time on clinical care, develop data and governance foundations, and diversify revenue with billable clinical services. Immediate next steps include selecting a limited automation pilot, defining a focused KPI set, running staff training cycles, and drafting a 12–24 month implementation plan with governance checkpoints. Success will be judged by improved patient access, measurable clinical outcomes, staff capacity for clinical work, and sustainable financial performance.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outlines best practices for community and clinic-based pharmacies in Canada in 2025, with a focus on technology adoption, operational efficiency, clinical scope expansion, workforce resilience, and data-driven decision making. It situates practical recommendations within recently observed trends and sector analysis. The material draws on industry reporting and thought leadership that characterize pharmacies as an increasingly central access point in primary care, and addresses how pharmacies can respond to labour shortages, rising administrative burdens, and regulatory changes while enhancing patient outcomes and financial sustainability. The objective is to provide actionable, prioritized strategies that pharmacy leaders can implement in the next 12–24 months to align operations with patient expectations and provincial regulatory evolutions.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2025 the pharmacy sector in Canada faces a unique convergence of opportunity and challenge: expanded clinical scope, growing patient expectations, and accelerating digital innovation come together with persistent workforce shortages and administrative strain. TELUS Health reports that pharmacies are becoming the 'first stop in the primary care journey' for many Canadians, and provincial changes — for example in British Columbia — illustrate rapid scope expansion and a shift toward more prescriptive and preventive services. At the same time, industry analysis highlights labour pressures and time-consuming administrative tasks that limit capacity for clinical care. This slide summarizes the top strategic imperatives: adopt smart automation to reduce administrative burden, reconfigure workflow to prioritize clinical encounters, invest in digital patient engagement, and build a data governance foundation to measure impact and guide continuous improvement.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Canadian regulatory and operational landscape is evolving quickly. Several provinces have expanded pharmacists’ prescribing authorities for minor ailments and increased public remuneration for clinical services; British Columbia has been an early example of scope expansion that reshapes how pharmacies operate in the primary care pathway. Industry reporting emphasizes that scope expansion is not uniform across provinces, creating variability in service models and revenue streams. Alongside regulatory shifts, the sector is contending with labour shortages that affect both capacity and the pace of innovation adoption. Insurance Portal and other coverage-focused analyses note that the expanded scope of practice is changing workflows, documentation requirements, and interprofessional communication. For pharmacy leaders, the implications are clear: standardize clinical protocols where possible, invest in targeted staffing models that reflect service mix, and pursue advocacy for consistent provincial policy to support sustainable service delivery.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automation and artificial intelligence are central enablers for reducing administrative burden and scaling services efficiently. TELUS Health’s 2025 pharmacy trends reporting highlights how AI-driven automation can relieve routine administrative tasks—refill processing, prior authorizations, reconciliation—and free pharmacists for clinical work. The industry report also emphasizes the importance of integrating automation with pharmacy information systems to avoid introduction of new silos. Practical best practices include prioritizing technology that automates repeatable, high-volume tasks; adopting clinical decision support that augments rather than replaces pharmacist judgment; and implementing phased pilots to validate workflow integration before broad rollout. Investment in vendor partnerships, staff training, and change management is critical to derive measurable time savings and improved patient throughput.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redesign is required to translate expanded scope and digital tools into better patient care. Sources recommend moving from task-based staffing to skill-and-role-based models that allocate technicians and assistants to dispensing and administrative workflows while freeing pharmacists for clinical encounters. Optimize physical layout for privacy and triage, establish formal triage protocols for walk-ins and virtual consults, and use scheduling and appointment systems to smooth demand peaks. TELUS Health and industry commentary suggest digital intake forms, automated refill triage, and delegated immunization workflows to reduce interruptions. Investing in cross-training, documented SOPs, and frequent cycle reviews will increase resilience amid labour shortages and support consistent quality across shifts.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Clinical practice in pharmacies must align with expanded prescribing authorities and a stronger emphasis on preventive care. TELUS Health notes increasing pharmacist-led management of minor ailments, and the PTM Review highlights the need to become more patient-centric and data-driven in clinical services. Best practices include standardized assessment templates, evidence-based therapeutic pathways for common conditions, robust documentation to support billing and continuity of care, and clear communication protocols with primary care providers. Pharmacists should also formalize immunization programs, chronic disease check-ins, and medication reviews that leverage bundled care models. Training, clinical oversight, and quality metrics are necessary to ensure safety, demonstrate value, and secure sustainable remuneration.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channels are reshaping patient expectations for access and convenience. TELUS Health reporting and the 2025 pharmacy trends report indicate that patients are turning to pharmacies as a first point of contact, increasingly expecting virtual touchpoints alongside in-person services. Best practices include offering hybrid appointment models (in-person and virtual), deploying secure patient portals for messaging and prescription management, and using automated reminders and digital consent workflows. Telepharmacy services should have clear protocols for identifying cases suitable for virtual management, escalation pathways to in-person assessment, and privacy safeguards that meet provincial regulations. Measurement should include access metrics, patient satisfaction, and conversion rates from digital contact to billable clinical service.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data-driven approach underpins sustainable transformation. The PTM Review and TELUS Health materials emphasize that pharmacies must become more data driven to optimize operations and demonstrate clinical value. Establish a concise KPI set: clinical services delivered per pharmacist-hour, time-to-service for walk-ins, medication adherence rates, revenue per clinical encounter, and technology time-saved metrics. Implement dashboards that combine operational, clinical, and financial data to enable daily management and strategic planning. Equally important is data governance: define ownership, privacy controls aligned with provincial rules, and reporting standards for payers and partners. Start with modest, high-impact metrics and expand measurement capability as workflows stabilize and data quality improves.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Best Practices in Pharmacy — Canada 2025: Technology, Operations, and Trends</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Revenue &amp; Financial Strategies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Financial sustainability requires diversifying revenue beyond retail dispensing margins and aligning services with billable clinical activities where permitted…</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Diversify revenue: billable clinical services, bundled care, point-of-care testing</a:t>
            </a:r>
            <a:endParaRPr lang="en-US" sz="1400" dirty="0"/>
          </a:p>
          <a:p>
            <a:pPr marL="342900" indent="-342900">
              <a:buSzPct val="100000"/>
              <a:buChar char="•"/>
            </a:pPr>
            <a:r>
              <a:rPr lang="en-US" sz="1400" dirty="0">
                <a:solidFill>
                  <a:srgbClr val="0F172A"/>
                </a:solidFill>
              </a:rPr>
              <a:t>Measure cost-to-serve and margin by service line</a:t>
            </a:r>
            <a:endParaRPr lang="en-US" sz="1400" dirty="0"/>
          </a:p>
          <a:p>
            <a:pPr marL="342900" indent="-342900">
              <a:buSzPct val="100000"/>
              <a:buChar char="•"/>
            </a:pPr>
            <a:r>
              <a:rPr lang="en-US" sz="1400" dirty="0">
                <a:solidFill>
                  <a:srgbClr val="0F172A"/>
                </a:solidFill>
              </a:rPr>
              <a:t>Invest in technology with clear ROI on labour or revenue uplift</a:t>
            </a:r>
            <a:endParaRPr lang="en-US" sz="1400" dirty="0"/>
          </a:p>
          <a:p>
            <a:pPr marL="342900" indent="-342900">
              <a:buSzPct val="100000"/>
              <a:buChar char="•"/>
            </a:pPr>
            <a:r>
              <a:rPr lang="en-US" sz="1400" dirty="0">
                <a:solidFill>
                  <a:srgbClr val="0F172A"/>
                </a:solidFill>
              </a:rPr>
              <a:t>Explore partnerships with clinics and payers for shared-care models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Workforce &amp; Change Management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Successful implementation depends on workforce engagement and deliberate change management. TELUS Health and trade reporting highlight that labour shortages ar…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Prioritize retention: career pathways and protected clinical hours</a:t>
            </a:r>
            <a:endParaRPr lang="en-US" sz="1400" dirty="0"/>
          </a:p>
          <a:p>
            <a:pPr marL="342900" indent="-342900">
              <a:buSzPct val="100000"/>
              <a:buChar char="•"/>
            </a:pPr>
            <a:r>
              <a:rPr lang="en-US" sz="1400" dirty="0">
                <a:solidFill>
                  <a:srgbClr val="0F172A"/>
                </a:solidFill>
              </a:rPr>
              <a:t>Upskill staff with role-specific training and competency checks</a:t>
            </a:r>
            <a:endParaRPr lang="en-US" sz="1400" dirty="0"/>
          </a:p>
          <a:p>
            <a:pPr marL="342900" indent="-342900">
              <a:buSzPct val="100000"/>
              <a:buChar char="•"/>
            </a:pPr>
            <a:r>
              <a:rPr lang="en-US" sz="1400" dirty="0">
                <a:solidFill>
                  <a:srgbClr val="0F172A"/>
                </a:solidFill>
              </a:rPr>
              <a:t>Use pilots, champions, and phased rollouts to manage change</a:t>
            </a:r>
            <a:endParaRPr lang="en-US" sz="1400" dirty="0"/>
          </a:p>
          <a:p>
            <a:pPr marL="342900" indent="-342900">
              <a:buSzPct val="100000"/>
              <a:buChar char="•"/>
            </a:pPr>
            <a:r>
              <a:rPr lang="en-US" sz="1400" dirty="0">
                <a:solidFill>
                  <a:srgbClr val="0F172A"/>
                </a:solidFill>
              </a:rPr>
              <a:t>Measure workforce KPIs: turnover, coverage, and clinical hours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Implementation Roadmap: 12–24 Month Plan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Turn strategy into action with a prioritized, phased roadmap across technology, operations, and clinical services. Phase 1 (0–6 months): stabilize core operati…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Phase 1 (0–6m): pilot automation, define KPIs, targeted training</a:t>
            </a:r>
            <a:endParaRPr lang="en-US" sz="1400" dirty="0"/>
          </a:p>
          <a:p>
            <a:pPr marL="342900" indent="-342900">
              <a:buSzPct val="100000"/>
              <a:buChar char="•"/>
            </a:pPr>
            <a:r>
              <a:rPr lang="en-US" sz="1400" dirty="0">
                <a:solidFill>
                  <a:srgbClr val="0F172A"/>
                </a:solidFill>
              </a:rPr>
              <a:t>Phase 2 (6–12m): scale pilots, launch telepharmacy and dashboards</a:t>
            </a:r>
            <a:endParaRPr lang="en-US" sz="1400" dirty="0"/>
          </a:p>
          <a:p>
            <a:pPr marL="342900" indent="-342900">
              <a:buSzPct val="100000"/>
              <a:buChar char="•"/>
            </a:pPr>
            <a:r>
              <a:rPr lang="en-US" sz="1400" dirty="0">
                <a:solidFill>
                  <a:srgbClr val="0F172A"/>
                </a:solidFill>
              </a:rPr>
              <a:t>Phase 3 (12–24m): expand billable services, optimize staffing, partner</a:t>
            </a:r>
            <a:endParaRPr lang="en-US" sz="1400" dirty="0"/>
          </a:p>
          <a:p>
            <a:pPr marL="342900" indent="-342900">
              <a:buSzPct val="100000"/>
              <a:buChar char="•"/>
            </a:pPr>
            <a:r>
              <a:rPr lang="en-US" sz="1400" dirty="0">
                <a:solidFill>
                  <a:srgbClr val="0F172A"/>
                </a:solidFill>
              </a:rPr>
              <a:t>Use governance gates and ROI checks at each phase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Risk Management &amp; Compliance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Managing risk and compliance is essential when expanding clinical services and adopting digital technologies. Provincial regulatory variability requires carefu…</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Ensure local compliance for prescribing, documentation, and privacy</a:t>
            </a:r>
            <a:endParaRPr lang="en-US" sz="1400" dirty="0"/>
          </a:p>
          <a:p>
            <a:pPr marL="342900" indent="-342900">
              <a:buSzPct val="100000"/>
              <a:buChar char="•"/>
            </a:pPr>
            <a:r>
              <a:rPr lang="en-US" sz="1400" dirty="0">
                <a:solidFill>
                  <a:srgbClr val="0F172A"/>
                </a:solidFill>
              </a:rPr>
              <a:t>Adopt audit-ready documentation and standardized consents</a:t>
            </a:r>
            <a:endParaRPr lang="en-US" sz="1400" dirty="0"/>
          </a:p>
          <a:p>
            <a:pPr marL="342900" indent="-342900">
              <a:buSzPct val="100000"/>
              <a:buChar char="•"/>
            </a:pPr>
            <a:r>
              <a:rPr lang="en-US" sz="1400" dirty="0">
                <a:solidFill>
                  <a:srgbClr val="0F172A"/>
                </a:solidFill>
              </a:rPr>
              <a:t>Enforce cybersecurity: RBAC, encryption, and vendor due diligence</a:t>
            </a:r>
            <a:endParaRPr lang="en-US" sz="1400" dirty="0"/>
          </a:p>
          <a:p>
            <a:pPr marL="342900" indent="-342900">
              <a:buSzPct val="100000"/>
              <a:buChar char="•"/>
            </a:pPr>
            <a:r>
              <a:rPr lang="en-US" sz="1400" dirty="0">
                <a:solidFill>
                  <a:srgbClr val="0F172A"/>
                </a:solidFill>
              </a:rPr>
              <a:t>Perform regular audits and maintain incident response plans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Conclusion &amp; Next Steps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pharmacy sector in Canada is at an inflection point in 2025: expanded scope and accelerating digital tools create a pathway to greater clinical impact, but…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Immediate: select pilot automation, define core KPIs, train staff</a:t>
            </a:r>
            <a:endParaRPr lang="en-US" sz="1400" dirty="0"/>
          </a:p>
          <a:p>
            <a:pPr marL="342900" indent="-342900">
              <a:buSzPct val="100000"/>
              <a:buChar char="•"/>
            </a:pPr>
            <a:r>
              <a:rPr lang="en-US" sz="1400" dirty="0">
                <a:solidFill>
                  <a:srgbClr val="0F172A"/>
                </a:solidFill>
              </a:rPr>
              <a:t>12–24 months: scale what works, expand billable services, partner</a:t>
            </a:r>
            <a:endParaRPr lang="en-US" sz="1400" dirty="0"/>
          </a:p>
          <a:p>
            <a:pPr marL="342900" indent="-342900">
              <a:buSzPct val="100000"/>
              <a:buChar char="•"/>
            </a:pPr>
            <a:r>
              <a:rPr lang="en-US" sz="1400" dirty="0">
                <a:solidFill>
                  <a:srgbClr val="0F172A"/>
                </a:solidFill>
              </a:rPr>
              <a:t>Measure success via access, outcomes, workforce capacity, revenue</a:t>
            </a:r>
            <a:endParaRPr lang="en-US" sz="1400" dirty="0"/>
          </a:p>
          <a:p>
            <a:pPr marL="342900" indent="-342900">
              <a:buSzPct val="100000"/>
              <a:buChar char="•"/>
            </a:pPr>
            <a:r>
              <a:rPr lang="en-US" sz="1400" dirty="0">
                <a:solidFill>
                  <a:srgbClr val="0F172A"/>
                </a:solidFill>
              </a:rPr>
              <a:t>Maintain governance and continuous improvement cycles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https://resources.telushealth.com/en-ca/the-future-of-technology-innovation-in-pharmacy-trends-for-2025</a:t>
            </a:r>
            <a:endParaRPr lang="en-US" sz="1200" dirty="0"/>
          </a:p>
          <a:p>
            <a:pPr indent="0" marL="0">
              <a:buNone/>
            </a:pPr>
            <a:r>
              <a:rPr lang="en-US" sz="1200" dirty="0">
                <a:solidFill>
                  <a:srgbClr val="334155"/>
                </a:solidFill>
              </a:rPr>
              <a:t>https://go.telushealth.com/en-ca/2025-pharmacy-trends-report</a:t>
            </a:r>
            <a:endParaRPr lang="en-US" sz="1200" dirty="0"/>
          </a:p>
          <a:p>
            <a:pPr indent="0" marL="0">
              <a:buNone/>
            </a:pPr>
            <a:r>
              <a:rPr lang="en-US" sz="1200" dirty="0">
                <a:solidFill>
                  <a:srgbClr val="334155"/>
                </a:solidFill>
              </a:rPr>
              <a:t>https://www.ptmreview.com/p/the-best-ideas-transforming-pharmacy-2025</a:t>
            </a:r>
            <a:endParaRPr lang="en-US" sz="1200" dirty="0"/>
          </a:p>
          <a:p>
            <a:pPr indent="0" marL="0">
              <a:buNone/>
            </a:pPr>
            <a:r>
              <a:rPr lang="en-US" sz="1200" dirty="0">
                <a:solidFill>
                  <a:srgbClr val="334155"/>
                </a:solidFill>
              </a:rPr>
              <a:t>https://retail-insider.com/retail-insider/2025/05/telus-health-report-reveals-pharmacy-sector-at-centre-of-canadas-healthcare-transformation/</a:t>
            </a:r>
            <a:endParaRPr lang="en-US" sz="1200" dirty="0"/>
          </a:p>
          <a:p>
            <a:pPr indent="0" marL="0">
              <a:buNone/>
            </a:pPr>
            <a:r>
              <a:rPr lang="en-US" sz="1200" dirty="0">
                <a:solidFill>
                  <a:srgbClr val="334155"/>
                </a:solidFill>
              </a:rPr>
              <a:t>https://insurance-portal.ca/article/expanded-scope-of-practice-changing-how-pharmacies-operate-in-canada/</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https://www.telus.com/about/news-and-events/media-releases/new-report-telus-healths-inaugural-pharmacy-trends-market-analysis-unveils-canadian-pharmacies-poised-for-1-9b-tech-driven-transformation</a:t>
            </a:r>
            <a:endParaRPr lang="en-US" sz="1200" dirty="0"/>
          </a:p>
          <a:p>
            <a:pPr indent="0" marL="0">
              <a:buNone/>
            </a:pPr>
            <a:r>
              <a:rPr lang="en-US" sz="1200" dirty="0">
                <a:solidFill>
                  <a:srgbClr val="334155"/>
                </a:solidFill>
              </a:rPr>
              <a:t>https://goodshephealthinstitute.org/pharmacy-trends-to-watch-in-2025/</a:t>
            </a:r>
            <a:endParaRPr lang="en-US" sz="1200" dirty="0"/>
          </a:p>
          <a:p>
            <a:pPr indent="0" marL="0">
              <a:buNone/>
            </a:pPr>
            <a:r>
              <a:rPr lang="en-US" sz="1200" dirty="0">
                <a:solidFill>
                  <a:srgbClr val="334155"/>
                </a:solidFill>
              </a:rPr>
              <a:t>https://www.statista.com/outlook/hmo/pharmacies/canada</a:t>
            </a:r>
            <a:endParaRPr lang="en-US" sz="1200" dirty="0"/>
          </a:p>
          <a:p>
            <a:pPr indent="0" marL="0">
              <a:buNone/>
            </a:pPr>
            <a:r>
              <a:rPr lang="en-US" sz="1200" dirty="0">
                <a:solidFill>
                  <a:srgbClr val="334155"/>
                </a:solidFill>
              </a:rPr>
              <a:t>https://www.ashpfoundation.org/pharmacyforecast</a:t>
            </a:r>
            <a:endParaRPr lang="en-US" sz="1200" dirty="0"/>
          </a:p>
          <a:p>
            <a:pPr indent="0" marL="0">
              <a:buNone/>
            </a:pPr>
            <a:r>
              <a:rPr lang="en-US" sz="1200" dirty="0">
                <a:solidFill>
                  <a:srgbClr val="334155"/>
                </a:solidFill>
              </a:rPr>
              <a:t>https://www.ashp.org/professional-development/ashp-podcasts/hot-topics-in-pharmacy-practice</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Title &amp; Purpose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presentation outlines best practices for community and clinic-based pharmacies in Canada in 2025, with a focus on technology adoption, operational efficie…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Purpose: align operations, technology, and clinical practice with 2025 trends</a:t>
            </a:r>
            <a:endParaRPr lang="en-US" sz="1400" dirty="0"/>
          </a:p>
          <a:p>
            <a:pPr marL="342900" indent="-342900">
              <a:buSzPct val="100000"/>
              <a:buChar char="•"/>
            </a:pPr>
            <a:r>
              <a:rPr lang="en-US" sz="1400" dirty="0">
                <a:solidFill>
                  <a:srgbClr val="0F172A"/>
                </a:solidFill>
              </a:rPr>
              <a:t>Audience: pharmacy owners, managers, clinical leads, health system partners</a:t>
            </a:r>
            <a:endParaRPr lang="en-US" sz="1400" dirty="0"/>
          </a:p>
          <a:p>
            <a:pPr marL="342900" indent="-342900">
              <a:buSzPct val="100000"/>
              <a:buChar char="•"/>
            </a:pPr>
            <a:r>
              <a:rPr lang="en-US" sz="1400" dirty="0">
                <a:solidFill>
                  <a:srgbClr val="0F172A"/>
                </a:solidFill>
              </a:rPr>
              <a:t>Scope: community pharmacies, clinic-integrated pharmacies, digital services</a:t>
            </a:r>
            <a:endParaRPr lang="en-US" sz="1400" dirty="0"/>
          </a:p>
          <a:p>
            <a:pPr marL="342900" indent="-342900">
              <a:buSzPct val="100000"/>
              <a:buChar char="•"/>
            </a:pPr>
            <a:r>
              <a:rPr lang="en-US" sz="1400" dirty="0">
                <a:solidFill>
                  <a:srgbClr val="0F172A"/>
                </a:solidFill>
              </a:rPr>
              <a:t>Outcome: prioritized, actionable best practices and implementation steps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Executive Summary: Opportunities &amp; Challenges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By 2025 the pharmacy sector in Canada faces a unique convergence of opportunity and challenge: expanded clinical scope, growing patient expectations, and accel…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Pharmacies are primary-care access points with expanded clinical roles</a:t>
            </a:r>
            <a:endParaRPr lang="en-US" sz="1400" dirty="0"/>
          </a:p>
          <a:p>
            <a:pPr marL="342900" indent="-342900">
              <a:buSzPct val="100000"/>
              <a:buChar char="•"/>
            </a:pPr>
            <a:r>
              <a:rPr lang="en-US" sz="1400" dirty="0">
                <a:solidFill>
                  <a:srgbClr val="0F172A"/>
                </a:solidFill>
              </a:rPr>
              <a:t>Labour shortages and administrative work limit capacity for care</a:t>
            </a:r>
            <a:endParaRPr lang="en-US" sz="1400" dirty="0"/>
          </a:p>
          <a:p>
            <a:pPr marL="342900" indent="-342900">
              <a:buSzPct val="100000"/>
              <a:buChar char="•"/>
            </a:pPr>
            <a:r>
              <a:rPr lang="en-US" sz="1400" dirty="0">
                <a:solidFill>
                  <a:srgbClr val="0F172A"/>
                </a:solidFill>
              </a:rPr>
              <a:t>Digital tools and automation can restore clinical time</a:t>
            </a:r>
            <a:endParaRPr lang="en-US" sz="1400" dirty="0"/>
          </a:p>
          <a:p>
            <a:pPr marL="342900" indent="-342900">
              <a:buSzPct val="100000"/>
              <a:buChar char="•"/>
            </a:pPr>
            <a:r>
              <a:rPr lang="en-US" sz="1400" dirty="0">
                <a:solidFill>
                  <a:srgbClr val="0F172A"/>
                </a:solidFill>
              </a:rPr>
              <a:t>Measure outcomes: operational KPIs + clinical impact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Current Canadian Landscape: Scope, Regulation, Workforce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Canadian regulatory and operational landscape is evolving quickly. Several provinces have expanded pharmacists’ prescribing authorities for minor ailments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Provincial variability in prescribing authority and remuneration</a:t>
            </a:r>
            <a:endParaRPr lang="en-US" sz="1400" dirty="0"/>
          </a:p>
          <a:p>
            <a:pPr marL="342900" indent="-342900">
              <a:buSzPct val="100000"/>
              <a:buChar char="•"/>
            </a:pPr>
            <a:r>
              <a:rPr lang="en-US" sz="1400" dirty="0">
                <a:solidFill>
                  <a:srgbClr val="0F172A"/>
                </a:solidFill>
              </a:rPr>
              <a:t>Labour shortages impact service capacity and patient access</a:t>
            </a:r>
            <a:endParaRPr lang="en-US" sz="1400" dirty="0"/>
          </a:p>
          <a:p>
            <a:pPr marL="342900" indent="-342900">
              <a:buSzPct val="100000"/>
              <a:buChar char="•"/>
            </a:pPr>
            <a:r>
              <a:rPr lang="en-US" sz="1400" dirty="0">
                <a:solidFill>
                  <a:srgbClr val="0F172A"/>
                </a:solidFill>
              </a:rPr>
              <a:t>Expanded scope increases documentation and communication needs</a:t>
            </a:r>
            <a:endParaRPr lang="en-US" sz="1400" dirty="0"/>
          </a:p>
          <a:p>
            <a:pPr marL="342900" indent="-342900">
              <a:buSzPct val="100000"/>
              <a:buChar char="•"/>
            </a:pPr>
            <a:r>
              <a:rPr lang="en-US" sz="1400" dirty="0">
                <a:solidFill>
                  <a:srgbClr val="0F172A"/>
                </a:solidFill>
              </a:rPr>
              <a:t>Strategic response: protocols, staffing models, policy engagement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Technology Trend: Smart Automation &amp; AI</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Smart automation and artificial intelligence are central enablers for reducing administrative burden and scaling services efficiently. TELUS Health’s 2025 phar…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Prioritize automation for high-volume administrative tasks</a:t>
            </a:r>
            <a:endParaRPr lang="en-US" sz="1400" dirty="0"/>
          </a:p>
          <a:p>
            <a:pPr marL="342900" indent="-342900">
              <a:buSzPct val="100000"/>
              <a:buChar char="•"/>
            </a:pPr>
            <a:r>
              <a:rPr lang="en-US" sz="1400" dirty="0">
                <a:solidFill>
                  <a:srgbClr val="0F172A"/>
                </a:solidFill>
              </a:rPr>
              <a:t>Use AI for decision support, not sole clinical decision-making</a:t>
            </a:r>
            <a:endParaRPr lang="en-US" sz="1400" dirty="0"/>
          </a:p>
          <a:p>
            <a:pPr marL="342900" indent="-342900">
              <a:buSzPct val="100000"/>
              <a:buChar char="•"/>
            </a:pPr>
            <a:r>
              <a:rPr lang="en-US" sz="1400" dirty="0">
                <a:solidFill>
                  <a:srgbClr val="0F172A"/>
                </a:solidFill>
              </a:rPr>
              <a:t>Integrate automation into existing pharmacy information systems</a:t>
            </a:r>
            <a:endParaRPr lang="en-US" sz="1400" dirty="0"/>
          </a:p>
          <a:p>
            <a:pPr marL="342900" indent="-342900">
              <a:buSzPct val="100000"/>
              <a:buChar char="•"/>
            </a:pPr>
            <a:r>
              <a:rPr lang="en-US" sz="1400" dirty="0">
                <a:solidFill>
                  <a:srgbClr val="0F172A"/>
                </a:solidFill>
              </a:rPr>
              <a:t>Pilot technologies and measure time-saved and clinical impact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Operational Best Practices: Workflow &amp; Staffing</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Operational redesign is required to translate expanded scope and digital tools into better patient care. Sources recommend moving from task-based staffing to 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Shift to role-based staffing: technicians handle admin-intensive tasks</a:t>
            </a:r>
            <a:endParaRPr lang="en-US" sz="1400" dirty="0"/>
          </a:p>
          <a:p>
            <a:pPr marL="342900" indent="-342900">
              <a:buSzPct val="100000"/>
              <a:buChar char="•"/>
            </a:pPr>
            <a:r>
              <a:rPr lang="en-US" sz="1400" dirty="0">
                <a:solidFill>
                  <a:srgbClr val="0F172A"/>
                </a:solidFill>
              </a:rPr>
              <a:t>Design physical and digital triage to prioritize clinical encounters</a:t>
            </a:r>
            <a:endParaRPr lang="en-US" sz="1400" dirty="0"/>
          </a:p>
          <a:p>
            <a:pPr marL="342900" indent="-342900">
              <a:buSzPct val="100000"/>
              <a:buChar char="•"/>
            </a:pPr>
            <a:r>
              <a:rPr lang="en-US" sz="1400" dirty="0">
                <a:solidFill>
                  <a:srgbClr val="0F172A"/>
                </a:solidFill>
              </a:rPr>
              <a:t>Employ appointment systems to reduce peak-hour overload</a:t>
            </a:r>
            <a:endParaRPr lang="en-US" sz="1400" dirty="0"/>
          </a:p>
          <a:p>
            <a:pPr marL="342900" indent="-342900">
              <a:buSzPct val="100000"/>
              <a:buChar char="•"/>
            </a:pPr>
            <a:r>
              <a:rPr lang="en-US" sz="1400" dirty="0">
                <a:solidFill>
                  <a:srgbClr val="0F172A"/>
                </a:solidFill>
              </a:rPr>
              <a:t>Use SOPs and cross-training to improve consistency and resilience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Clinical Best Practices: Prescribing &amp; Preventive Care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Clinical practice in pharmacies must align with expanded prescribing authorities and a stronger emphasis on preventive care. TELUS Health notes increasing phar…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Adopt standardized assessment templates for prescribing and triage</a:t>
            </a:r>
            <a:endParaRPr lang="en-US" sz="1400" dirty="0"/>
          </a:p>
          <a:p>
            <a:pPr marL="342900" indent="-342900">
              <a:buSzPct val="100000"/>
              <a:buChar char="•"/>
            </a:pPr>
            <a:r>
              <a:rPr lang="en-US" sz="1400" dirty="0">
                <a:solidFill>
                  <a:srgbClr val="0F172A"/>
                </a:solidFill>
              </a:rPr>
              <a:t>Create evidence-based pathways for common minor ailments</a:t>
            </a:r>
            <a:endParaRPr lang="en-US" sz="1400" dirty="0"/>
          </a:p>
          <a:p>
            <a:pPr marL="342900" indent="-342900">
              <a:buSzPct val="100000"/>
              <a:buChar char="•"/>
            </a:pPr>
            <a:r>
              <a:rPr lang="en-US" sz="1400" dirty="0">
                <a:solidFill>
                  <a:srgbClr val="0F172A"/>
                </a:solidFill>
              </a:rPr>
              <a:t>Document encounters for billing, continuity, and quality assurance</a:t>
            </a:r>
            <a:endParaRPr lang="en-US" sz="1400" dirty="0"/>
          </a:p>
          <a:p>
            <a:pPr marL="342900" indent="-342900">
              <a:buSzPct val="100000"/>
              <a:buChar char="•"/>
            </a:pPr>
            <a:r>
              <a:rPr lang="en-US" sz="1400" dirty="0">
                <a:solidFill>
                  <a:srgbClr val="0F172A"/>
                </a:solidFill>
              </a:rPr>
              <a:t>Integrate preventive care: immunizations, chronic care check-ins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Digital Patient Engagement &amp; Telepharmacy</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Digital channels are reshaping patient expectations for access and convenience. TELUS Health reporting and the 2025 pharmacy trends report indicate that patien…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Offer hybrid appointment models with clear virtual triage protocols</a:t>
            </a:r>
            <a:endParaRPr lang="en-US" sz="1400" dirty="0"/>
          </a:p>
          <a:p>
            <a:pPr marL="342900" indent="-342900">
              <a:buSzPct val="100000"/>
              <a:buChar char="•"/>
            </a:pPr>
            <a:r>
              <a:rPr lang="en-US" sz="1400" dirty="0">
                <a:solidFill>
                  <a:srgbClr val="0F172A"/>
                </a:solidFill>
              </a:rPr>
              <a:t>Use secure portals for messaging, refills, and remote counseling</a:t>
            </a:r>
            <a:endParaRPr lang="en-US" sz="1400" dirty="0"/>
          </a:p>
          <a:p>
            <a:pPr marL="342900" indent="-342900">
              <a:buSzPct val="100000"/>
              <a:buChar char="•"/>
            </a:pPr>
            <a:r>
              <a:rPr lang="en-US" sz="1400" dirty="0">
                <a:solidFill>
                  <a:srgbClr val="0F172A"/>
                </a:solidFill>
              </a:rPr>
              <a:t>Automate reminders and digital consents to reduce no-shows</a:t>
            </a:r>
            <a:endParaRPr lang="en-US" sz="1400" dirty="0"/>
          </a:p>
          <a:p>
            <a:pPr marL="342900" indent="-342900">
              <a:buSzPct val="100000"/>
              <a:buChar char="•"/>
            </a:pPr>
            <a:r>
              <a:rPr lang="en-US" sz="1400" dirty="0">
                <a:solidFill>
                  <a:srgbClr val="0F172A"/>
                </a:solidFill>
              </a:rPr>
              <a:t>Measure digital access, satisfaction, and conversion to services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Data &amp; Analytics: KPIs and Governance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A data-driven approach underpins sustainable transformation. The PTM Review and TELUS Health materials emphasize that pharmacies must become more data driven t…</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Define core KPIs across clinical, operational, and financial domains</a:t>
            </a:r>
            <a:endParaRPr lang="en-US" sz="1400" dirty="0"/>
          </a:p>
          <a:p>
            <a:pPr marL="342900" indent="-342900">
              <a:buSzPct val="100000"/>
              <a:buChar char="•"/>
            </a:pPr>
            <a:r>
              <a:rPr lang="en-US" sz="1400" dirty="0">
                <a:solidFill>
                  <a:srgbClr val="0F172A"/>
                </a:solidFill>
              </a:rPr>
              <a:t>Build consolidated dashboards for daily and strategic decision-making</a:t>
            </a:r>
            <a:endParaRPr lang="en-US" sz="1400" dirty="0"/>
          </a:p>
          <a:p>
            <a:pPr marL="342900" indent="-342900">
              <a:buSzPct val="100000"/>
              <a:buChar char="•"/>
            </a:pPr>
            <a:r>
              <a:rPr lang="en-US" sz="1400" dirty="0">
                <a:solidFill>
                  <a:srgbClr val="0F172A"/>
                </a:solidFill>
              </a:rPr>
              <a:t>Implement data governance and privacy controls aligned to provinces</a:t>
            </a:r>
            <a:endParaRPr lang="en-US" sz="1400" dirty="0"/>
          </a:p>
          <a:p>
            <a:pPr marL="342900" indent="-342900">
              <a:buSzPct val="100000"/>
              <a:buChar char="•"/>
            </a:pPr>
            <a:r>
              <a:rPr lang="en-US" sz="1400" dirty="0">
                <a:solidFill>
                  <a:srgbClr val="0F172A"/>
                </a:solidFill>
              </a:rPr>
              <a:t>Begin with a focused metric set and expand as data quality improves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in Pharmacy — Canada 2025: Technology, Operations, and Trends</dc:title>
  <dc:subject>Best Practices in Pharmacy — Canada 2025: Technology, Operations, and Trends</dc:subject>
  <dc:creator>AgentFire</dc:creator>
  <cp:lastModifiedBy>AgentFire</cp:lastModifiedBy>
  <cp:revision>1</cp:revision>
  <dcterms:created xsi:type="dcterms:W3CDTF">2025-08-13T19:18:58Z</dcterms:created>
  <dcterms:modified xsi:type="dcterms:W3CDTF">2025-08-13T19:18:58Z</dcterms:modified>
</cp:coreProperties>
</file>