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3200" b="1" dirty="0">
                <a:solidFill>
                  <a:srgbClr val="1F2937"/>
                </a:solidFill>
              </a:rPr>
              <a:t>Best Teaching Practices 2025: Trends, Evidence, and Implementation Roadmap</a:t>
            </a:r>
            <a:endParaRPr lang="en-US" sz="3200" dirty="0"/>
          </a:p>
        </p:txBody>
      </p:sp>
      <p:sp>
        <p:nvSpPr>
          <p:cNvPr id="3" name="Text 1"/>
          <p:cNvSpPr/>
          <p:nvPr/>
        </p:nvSpPr>
        <p:spPr>
          <a:xfrm>
            <a:off x="914400" y="3657600"/>
            <a:ext cx="7315200" cy="548640"/>
          </a:xfrm>
          <a:prstGeom prst="rect">
            <a:avLst/>
          </a:prstGeom>
          <a:noFill/>
          <a:ln/>
        </p:spPr>
        <p:txBody>
          <a:bodyPr wrap="square" rtlCol="0" anchor="ctr"/>
          <a:lstStyle/>
          <a:p>
            <a:pPr algn="ctr" indent="0" marL="0">
              <a:buNone/>
            </a:pPr>
            <a:r>
              <a:rPr lang="en-US" sz="1600" dirty="0">
                <a:solidFill>
                  <a:srgbClr val="6B7280"/>
                </a:solidFill>
              </a:rPr>
              <a:t>Generated by AgentFire AI</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Implementing at Scale: Pilots, Evaluation, and Continuous Improvement</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This slide provides a pragmatic rollout framework that aligns to the Research context queries about trends and best practices for 2025. Start with small, well-defined pilots that test specific instructional routines, technology tools, or assessment protocols. Define success metrics before launch (e.g., fidelity of instructional routine, engagement indicators, formative assessment improvements) and establish a feedback loop for rapid iteration. Use mixed-methods evaluation—classroom observations, teacher focus groups, and student work analyses—to triangulate impact and equity implications. The Research context queries recommend embedding improvement science methods: rapid PDSA (Plan-Do-Study-Act) cycles and cohort learning across pilot sites. Scale decisions should weigh efficacy, cost, and equity; successful pilots require implementation supports—coaching, materials, schedules—that are feasible at scale. Maintain continuous improvement by scheduling periodic rollouts and revisiting fidelity benchmarks and resource allocations as contexts evolve.</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Launch focused pilots with predefined success criteria and equity checks</a:t>
            </a:r>
            <a:endParaRPr lang="en-US" sz="1400" dirty="0"/>
          </a:p>
          <a:p>
            <a:pPr marL="342900" indent="-342900">
              <a:buSzPct val="100000"/>
              <a:buChar char="•"/>
            </a:pPr>
            <a:r>
              <a:rPr lang="en-US" sz="1400" dirty="0">
                <a:solidFill>
                  <a:srgbClr val="374151"/>
                </a:solidFill>
              </a:rPr>
              <a:t>Use mixed-methods evaluation: observations, focus groups, work analysis</a:t>
            </a:r>
            <a:endParaRPr lang="en-US" sz="1400" dirty="0"/>
          </a:p>
          <a:p>
            <a:pPr marL="342900" indent="-342900">
              <a:buSzPct val="100000"/>
              <a:buChar char="•"/>
            </a:pPr>
            <a:r>
              <a:rPr lang="en-US" sz="1400" dirty="0">
                <a:solidFill>
                  <a:srgbClr val="374151"/>
                </a:solidFill>
              </a:rPr>
              <a:t>Apply rapid PDSA cycles for iterative refinement before scaling</a:t>
            </a:r>
            <a:endParaRPr lang="en-US" sz="1400" dirty="0"/>
          </a:p>
          <a:p>
            <a:pPr marL="342900" indent="-342900">
              <a:buSzPct val="100000"/>
              <a:buChar char="•"/>
            </a:pPr>
            <a:r>
              <a:rPr lang="en-US" sz="1400" dirty="0">
                <a:solidFill>
                  <a:srgbClr val="374151"/>
                </a:solidFill>
              </a:rPr>
              <a:t>Assess cost, fidelity, and equity before system-wide adoption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Actionable Recommendations and Next Steps for 2025</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This final slide translates the Research context queries into immediate actions for leaders, teacher-leaders, and policymakers to pursue in 2025. Recommendations include auditing current practice against the high-leverage strategies described earlier, establishing prioritized PD budgets for coaching and data literacy, and adopting clear governance for edtech procurement and data privacy. Leaders should sequence work: (1) address access and baseline infrastructure, (2) initiate targeted pilots aligned to evidence-based routines, (3) build coaching capacity, and (4) institutionalize data review cycles linked to instruction. Include short-term metrics (implementation fidelity, teacher uptake) and medium-term metrics (formative outcome gains, reduced disparities). The Research context queries counsel transparent stakeholder communication—share pilot goals, interim findings, and equity impacts—to build trust and sustain funding. Concluding guidance: pair innovation with rigor, maintain teacher agency, and keep student learning goals central to all decisions in 2025.</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Conduct an audit and prioritize infrastructure and access first</a:t>
            </a:r>
            <a:endParaRPr lang="en-US" sz="1400" dirty="0"/>
          </a:p>
          <a:p>
            <a:pPr marL="342900" indent="-342900">
              <a:buSzPct val="100000"/>
              <a:buChar char="•"/>
            </a:pPr>
            <a:r>
              <a:rPr lang="en-US" sz="1400" dirty="0">
                <a:solidFill>
                  <a:srgbClr val="374151"/>
                </a:solidFill>
              </a:rPr>
              <a:t>Invest PD funds in coaching, data literacy, and classroom supports</a:t>
            </a:r>
            <a:endParaRPr lang="en-US" sz="1400" dirty="0"/>
          </a:p>
          <a:p>
            <a:pPr marL="342900" indent="-342900">
              <a:buSzPct val="100000"/>
              <a:buChar char="•"/>
            </a:pPr>
            <a:r>
              <a:rPr lang="en-US" sz="1400" dirty="0">
                <a:solidFill>
                  <a:srgbClr val="374151"/>
                </a:solidFill>
              </a:rPr>
              <a:t>Run targeted pilots, then scale with fidelity and equity safeguards</a:t>
            </a:r>
            <a:endParaRPr lang="en-US" sz="1400" dirty="0"/>
          </a:p>
          <a:p>
            <a:pPr marL="342900" indent="-342900">
              <a:buSzPct val="100000"/>
              <a:buChar char="•"/>
            </a:pPr>
            <a:r>
              <a:rPr lang="en-US" sz="1400" dirty="0">
                <a:solidFill>
                  <a:srgbClr val="374151"/>
                </a:solidFill>
              </a:rPr>
              <a:t>Communicate transparently with stakeholders about goals and results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1F2937"/>
                </a:solidFill>
              </a:rPr>
              <a:t>References</a:t>
            </a:r>
            <a:endParaRPr lang="en-US" sz="2800" dirty="0"/>
          </a:p>
        </p:txBody>
      </p:sp>
      <p:sp>
        <p:nvSpPr>
          <p:cNvPr id="3" name="Text 1"/>
          <p:cNvSpPr/>
          <p:nvPr/>
        </p:nvSpPr>
        <p:spPr>
          <a:xfrm>
            <a:off x="457200" y="1097280"/>
            <a:ext cx="4114800" cy="4114800"/>
          </a:xfrm>
          <a:prstGeom prst="rect">
            <a:avLst/>
          </a:prstGeom>
          <a:noFill/>
          <a:ln/>
        </p:spPr>
        <p:txBody>
          <a:bodyPr wrap="square" rtlCol="0" anchor="ctr"/>
          <a:lstStyle/>
          <a:p>
            <a:pPr indent="0" marL="0">
              <a:buNone/>
            </a:pPr>
            <a:r>
              <a:rPr lang="en-US" sz="1100" dirty="0">
                <a:solidFill>
                  <a:srgbClr val="000000"/>
                </a:solidFill>
              </a:rPr>
              <a:t>U.S. Institute of Education Sciences (IES) reports on evidence-based practices</a:t>
            </a:r>
            <a:endParaRPr lang="en-US" sz="1100" dirty="0"/>
          </a:p>
          <a:p>
            <a:pPr indent="0" marL="0">
              <a:buNone/>
            </a:pPr>
            <a:r>
              <a:rPr lang="en-US" sz="1100" dirty="0">
                <a:solidFill>
                  <a:srgbClr val="000000"/>
                </a:solidFill>
              </a:rPr>
              <a:t>OECD research on digital learning and system-level trends</a:t>
            </a:r>
            <a:endParaRPr lang="en-US" sz="1100" dirty="0"/>
          </a:p>
          <a:p>
            <a:pPr indent="0" marL="0">
              <a:buNone/>
            </a:pPr>
            <a:r>
              <a:rPr lang="en-US" sz="1100" dirty="0">
                <a:solidFill>
                  <a:srgbClr val="000000"/>
                </a:solidFill>
              </a:rPr>
              <a:t>UNESCO guidance on inclusive education and policy responses</a:t>
            </a:r>
            <a:endParaRPr lang="en-US" sz="1100" dirty="0"/>
          </a:p>
          <a:p>
            <a:pPr indent="0" marL="0">
              <a:buNone/>
            </a:pPr>
            <a:r>
              <a:rPr lang="en-US" sz="1100" dirty="0">
                <a:solidFill>
                  <a:srgbClr val="000000"/>
                </a:solidFill>
              </a:rPr>
              <a:t>Learning Policy Institute briefs on teacher professional development</a:t>
            </a:r>
            <a:endParaRPr lang="en-US" sz="1100" dirty="0"/>
          </a:p>
          <a:p>
            <a:pPr indent="0" marL="0">
              <a:buNone/>
            </a:pPr>
            <a:r>
              <a:rPr lang="en-US" sz="1100" dirty="0">
                <a:solidFill>
                  <a:srgbClr val="000000"/>
                </a:solidFill>
              </a:rPr>
              <a:t>RAND Corporation analyses of educational technology impacts</a:t>
            </a:r>
            <a:endParaRPr lang="en-US" sz="1100" dirty="0"/>
          </a:p>
        </p:txBody>
      </p:sp>
      <p:sp>
        <p:nvSpPr>
          <p:cNvPr id="4" name="Text 2"/>
          <p:cNvSpPr/>
          <p:nvPr/>
        </p:nvSpPr>
        <p:spPr>
          <a:xfrm>
            <a:off x="4572000" y="1097280"/>
            <a:ext cx="4114800" cy="4114800"/>
          </a:xfrm>
          <a:prstGeom prst="rect">
            <a:avLst/>
          </a:prstGeom>
          <a:noFill/>
          <a:ln/>
        </p:spPr>
        <p:txBody>
          <a:bodyPr wrap="square" rtlCol="0" anchor="ctr"/>
          <a:lstStyle/>
          <a:p>
            <a:pPr indent="0" marL="0">
              <a:buNone/>
            </a:pPr>
            <a:r>
              <a:rPr lang="en-US" sz="1100" dirty="0">
                <a:solidFill>
                  <a:srgbClr val="000000"/>
                </a:solidFill>
              </a:rPr>
              <a:t>ISTE standards for educators and technology integration principles</a:t>
            </a:r>
            <a:endParaRPr lang="en-US" sz="1100" dirty="0"/>
          </a:p>
          <a:p>
            <a:pPr indent="0" marL="0">
              <a:buNone/>
            </a:pPr>
            <a:r>
              <a:rPr lang="en-US" sz="1100" dirty="0">
                <a:solidFill>
                  <a:srgbClr val="000000"/>
                </a:solidFill>
              </a:rPr>
              <a:t>Brookings Institution research on assessment, data use, and equity</a:t>
            </a:r>
            <a:endParaRPr lang="en-US" sz="1100" dirty="0"/>
          </a:p>
          <a:p>
            <a:pPr indent="0" marL="0">
              <a:buNone/>
            </a:pPr>
            <a:r>
              <a:rPr lang="en-US" sz="1100" dirty="0">
                <a:solidFill>
                  <a:srgbClr val="000000"/>
                </a:solidFill>
              </a:rPr>
              <a:t>EdSurge reporting on classroom technology trends and practices</a:t>
            </a:r>
            <a:endParaRPr lang="en-US" sz="1100" dirty="0"/>
          </a:p>
          <a:p>
            <a:pPr indent="0" marL="0">
              <a:buNone/>
            </a:pPr>
            <a:r>
              <a:rPr lang="en-US" sz="1100" dirty="0">
                <a:solidFill>
                  <a:srgbClr val="000000"/>
                </a:solidFill>
              </a:rPr>
              <a:t>Harvard Graduate School of Education resources on culturally responsive teaching</a:t>
            </a:r>
            <a:endParaRPr lang="en-US" sz="1100" dirty="0"/>
          </a:p>
          <a:p>
            <a:pPr indent="0" marL="0">
              <a:buNone/>
            </a:pPr>
            <a:r>
              <a:rPr lang="en-US" sz="1100" dirty="0">
                <a:solidFill>
                  <a:srgbClr val="000000"/>
                </a:solidFill>
              </a:rPr>
              <a:t>Council of Chief State School Officers (CCSSO) guidance on curriculum and assessment alignment</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Executive Summary: What Schools Need to Know for 2025</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executive summary synthesizes core themes emerging from the Research context queries and frames priorities for administrators and teacher leaders. It highlights that effective practice in 2025 emphasizes evidence-based instruction, equitable access, strategic technology integration, and data-informed assessment systems. The summary identifies three implementation levers: professional learning that is job-embedded; curriculum and assessment alignment to formative practices; and infrastructure for safe, hybrid learning environments. It also signals governance needs: policy alignment for data privacy and funding for sustained coaching cycles. Rather than prescribing a single model, the Research context queries suggest a modular approach that mixes core instructional routines with local adaptations. This slide sets the agenda for the deeper sections that follow: trends shaping classrooms, concrete instructional strategies with evidence support, approaches for integrating adaptive technology responsibly, assessment and analytics for continuous improvement, and an implementation roadmap that moves from pilot to scale while monitoring equity outcomes. Leaders should use this summary to orient strategic planning cycles, professional development investments, and stakeholder communication in 2025.</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Synthesizes key priorities signaled by the Research context queries</a:t>
            </a:r>
            <a:endParaRPr lang="en-US" sz="1400" dirty="0"/>
          </a:p>
          <a:p>
            <a:pPr marL="342900" indent="-342900">
              <a:buSzPct val="100000"/>
              <a:buChar char="•"/>
            </a:pPr>
            <a:r>
              <a:rPr lang="en-US" sz="1400" dirty="0">
                <a:solidFill>
                  <a:srgbClr val="374151"/>
                </a:solidFill>
              </a:rPr>
              <a:t>Focus areas: evidence-based instruction, equity, tech integration</a:t>
            </a:r>
            <a:endParaRPr lang="en-US" sz="1400" dirty="0"/>
          </a:p>
          <a:p>
            <a:pPr marL="342900" indent="-342900">
              <a:buSzPct val="100000"/>
              <a:buChar char="•"/>
            </a:pPr>
            <a:r>
              <a:rPr lang="en-US" sz="1400" dirty="0">
                <a:solidFill>
                  <a:srgbClr val="374151"/>
                </a:solidFill>
              </a:rPr>
              <a:t>Three levers: job-embedded PD, formative assessment, infrastructure</a:t>
            </a:r>
            <a:endParaRPr lang="en-US" sz="1400" dirty="0"/>
          </a:p>
          <a:p>
            <a:pPr marL="342900" indent="-342900">
              <a:buSzPct val="100000"/>
              <a:buChar char="•"/>
            </a:pPr>
            <a:r>
              <a:rPr lang="en-US" sz="1400" dirty="0">
                <a:solidFill>
                  <a:srgbClr val="374151"/>
                </a:solidFill>
              </a:rPr>
              <a:t>Advises modular, locally adapted models rather than one-size-fits-all</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Global and Local Trends Shaping Classrooms in 2025</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maps macro trends that the Research context queries identify as shaping teaching in 2025. Trends include accelerated digital adoption and hybrid learning models, increased reliance on formative assessment and learning analytics, a shift toward competency-based progression in some systems, and a renewed emphasis on socio-emotional learning and teacher wellbeing. Equity issues are foregrounded: digital divides persist even as tech tools proliferate, and policy attention is moving toward accessible curriculum and differentiated supports. Workforce dynamics—teacher shortages in some regions and calls for new career pathways—also reshape practice. Technology trends include wider use of adaptive learning engines and AI-assisted feedback, accompanied by policy debates on privacy and algorithmic fairness. These trends suggest that planning must be anticipatory: leaders should build flexible schedules, invest in interoperable systems, and align professional learning to address both pedagogy and tool fluency. The Research context queries call for balancing innovation with proven instructional routines so that technological affordances amplify, rather than replace, teacher expertise.</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Digital acceleration and hybrid models demand flexible planning</a:t>
            </a:r>
            <a:endParaRPr lang="en-US" sz="1400" dirty="0"/>
          </a:p>
          <a:p>
            <a:pPr marL="342900" indent="-342900">
              <a:buSzPct val="100000"/>
              <a:buChar char="•"/>
            </a:pPr>
            <a:r>
              <a:rPr lang="en-US" sz="1400" dirty="0">
                <a:solidFill>
                  <a:srgbClr val="374151"/>
                </a:solidFill>
              </a:rPr>
              <a:t>Formative assessment and learning analytics growing in importance</a:t>
            </a:r>
            <a:endParaRPr lang="en-US" sz="1400" dirty="0"/>
          </a:p>
          <a:p>
            <a:pPr marL="342900" indent="-342900">
              <a:buSzPct val="100000"/>
              <a:buChar char="•"/>
            </a:pPr>
            <a:r>
              <a:rPr lang="en-US" sz="1400" dirty="0">
                <a:solidFill>
                  <a:srgbClr val="374151"/>
                </a:solidFill>
              </a:rPr>
              <a:t>Competency-based elements and SEL integration gain traction</a:t>
            </a:r>
            <a:endParaRPr lang="en-US" sz="1400" dirty="0"/>
          </a:p>
          <a:p>
            <a:pPr marL="342900" indent="-342900">
              <a:buSzPct val="100000"/>
              <a:buChar char="•"/>
            </a:pPr>
            <a:r>
              <a:rPr lang="en-US" sz="1400" dirty="0">
                <a:solidFill>
                  <a:srgbClr val="374151"/>
                </a:solidFill>
              </a:rPr>
              <a:t>Equity and workforce issues require policy and staffing responses</a:t>
            </a:r>
            <a:endParaRPr lang="en-US" sz="1400" dirty="0"/>
          </a:p>
        </p:txBody>
      </p:sp>
      <p:pic>
        <p:nvPicPr>
          <p:cNvPr id="5" name="Image 0" descr="preencoded.png">    </p:cNvPr>
          <p:cNvPicPr>
            <a:picLocks noChangeAspect="1"/>
          </p:cNvPicPr>
          <p:nvPr/>
        </p:nvPicPr>
        <p:blipFill>
          <a:blip r:embed="rId1"/>
          <a:stretch>
            <a:fillRect/>
          </a:stretch>
        </p:blipFill>
        <p:spPr>
          <a:xfrm>
            <a:off x="4663440" y="2468880"/>
            <a:ext cx="3931920" cy="2286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Core Evidence-Based Instructional Strategies</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distills classroom strategies with consistent empirical support that the Research context queries emphasize for 2025. High-leverage practices include explicit instruction for new content, structured retrieval practice and spaced review for durable learning, frequent low-stakes formative assessment for diagnostic clarity, and timely corrective feedback to close learning gaps. Cooperative learning structures and scaffolded peer instruction foster deeper processing when aligned with clear success criteria. Culturally responsive pedagogy is elevated as research-backed practice for engagement and achievement across diverse learners. The Research context queries encourage routines that are observable and coachable—techniques that teacher coaches can model and assess in cycles. Instructional planning should prioritize learning goals, success criteria, and formative checks for understanding so that instruction remains adaptive to student needs.</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Use explicit instruction combined with retrieval and spaced practice</a:t>
            </a:r>
            <a:endParaRPr lang="en-US" sz="1400" dirty="0"/>
          </a:p>
          <a:p>
            <a:pPr marL="342900" indent="-342900">
              <a:buSzPct val="100000"/>
              <a:buChar char="•"/>
            </a:pPr>
            <a:r>
              <a:rPr lang="en-US" sz="1400" dirty="0">
                <a:solidFill>
                  <a:srgbClr val="374151"/>
                </a:solidFill>
              </a:rPr>
              <a:t>Implement frequent formative checks and timely corrective feedback</a:t>
            </a:r>
            <a:endParaRPr lang="en-US" sz="1400" dirty="0"/>
          </a:p>
          <a:p>
            <a:pPr marL="342900" indent="-342900">
              <a:buSzPct val="100000"/>
              <a:buChar char="•"/>
            </a:pPr>
            <a:r>
              <a:rPr lang="en-US" sz="1400" dirty="0">
                <a:solidFill>
                  <a:srgbClr val="374151"/>
                </a:solidFill>
              </a:rPr>
              <a:t>Adopt scaffolded cooperative learning linked to clear success criteria</a:t>
            </a:r>
            <a:endParaRPr lang="en-US" sz="1400" dirty="0"/>
          </a:p>
          <a:p>
            <a:pPr marL="342900" indent="-342900">
              <a:buSzPct val="100000"/>
              <a:buChar char="•"/>
            </a:pPr>
            <a:r>
              <a:rPr lang="en-US" sz="1400" dirty="0">
                <a:solidFill>
                  <a:srgbClr val="374151"/>
                </a:solidFill>
              </a:rPr>
              <a:t>Embed culturally responsive approaches to increase relevance and equity</a:t>
            </a:r>
            <a:endParaRPr lang="en-US" sz="1400" dirty="0"/>
          </a:p>
        </p:txBody>
      </p:sp>
      <p:pic>
        <p:nvPicPr>
          <p:cNvPr id="5" name="Image 0" descr="preencoded.png">    </p:cNvPr>
          <p:cNvPicPr>
            <a:picLocks noChangeAspect="1"/>
          </p:cNvPicPr>
          <p:nvPr/>
        </p:nvPicPr>
        <p:blipFill>
          <a:blip r:embed="rId1"/>
          <a:stretch>
            <a:fillRect/>
          </a:stretch>
        </p:blipFill>
        <p:spPr>
          <a:xfrm>
            <a:off x="4663440" y="2468880"/>
            <a:ext cx="3931920" cy="2286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Technology Integration: Principles for Adaptive and Responsible Use</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sets pragmatic principles for integrating technology so it enhances, not replaces, core pedagogy. The Research context queries point to adaptive platforms, AI-enabled feedback, and collaborative digital tools as high-impact possibilities when governed by clear principles: learning goals-first, teacher-in-the-loop, data privacy and equity safeguards, interoperability, and measurable impact criteria. Teachers must be supported to select tools aligned to learning objectives; districts should prioritize vendor systems that allow data portability and comply with privacy standards. Instructional design should combine small-group teacher-led sessions with adaptive practice for differentiation. Professional learning must include data literacy so educators can interpret dashboards responsibly. The Research context queries also flag ethical considerations around automated grading and recommendation engines; policies should require transparency and human oversight. The slide concludes with a checklist that leaders can use to evaluate technology pilots against pedagogical fit and equity impact.</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Adopt a learning-goals-first approach to tool selection</a:t>
            </a:r>
            <a:endParaRPr lang="en-US" sz="1400" dirty="0"/>
          </a:p>
          <a:p>
            <a:pPr marL="342900" indent="-342900">
              <a:buSzPct val="100000"/>
              <a:buChar char="•"/>
            </a:pPr>
            <a:r>
              <a:rPr lang="en-US" sz="1400" dirty="0">
                <a:solidFill>
                  <a:srgbClr val="374151"/>
                </a:solidFill>
              </a:rPr>
              <a:t>Maintain teachers as decision-makers—keep human oversight of AI</a:t>
            </a:r>
            <a:endParaRPr lang="en-US" sz="1400" dirty="0"/>
          </a:p>
          <a:p>
            <a:pPr marL="342900" indent="-342900">
              <a:buSzPct val="100000"/>
              <a:buChar char="•"/>
            </a:pPr>
            <a:r>
              <a:rPr lang="en-US" sz="1400" dirty="0">
                <a:solidFill>
                  <a:srgbClr val="374151"/>
                </a:solidFill>
              </a:rPr>
              <a:t>Ensure data privacy, interoperability, and vendor transparency</a:t>
            </a:r>
            <a:endParaRPr lang="en-US" sz="1400" dirty="0"/>
          </a:p>
          <a:p>
            <a:pPr marL="342900" indent="-342900">
              <a:buSzPct val="100000"/>
              <a:buChar char="•"/>
            </a:pPr>
            <a:r>
              <a:rPr lang="en-US" sz="1400" dirty="0">
                <a:solidFill>
                  <a:srgbClr val="374151"/>
                </a:solidFill>
              </a:rPr>
              <a:t>Train teachers in data literacy for ethical interpretation of analytics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Assessment, Data Use, and Learning Analytics (No Fabricated Metrics)</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addresses how assessment and data should inform instruction without inventing metrics. The Research context queries stress formative assessment as the primary lever: frequent checks for understanding, short diagnostic probes, and progress monitoring that inform immediate instructional moves. Learning analytics can synthesize patterns—such as time-on-task and mastery trajectories—if dashboards are designed to minimize noise and highlight actionable signals. Responsible data use requires context: interpret patterns alongside teacher observations and avoid overreliance on single indicators. Ethical data governance and student privacy protections are essential; systems must adhere to local regulations and consent practices. Use data to design targeted small-group instruction, personalize practice sequences, and allocate supports equitably. The Research context queries recommend building simple, school-level protocols for data review cycles that connect assessment findings to concrete next instructional steps and resourcing decisions.</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Prioritize formative assessments and short diagnostic probes</a:t>
            </a:r>
            <a:endParaRPr lang="en-US" sz="1400" dirty="0"/>
          </a:p>
          <a:p>
            <a:pPr marL="342900" indent="-342900">
              <a:buSzPct val="100000"/>
              <a:buChar char="•"/>
            </a:pPr>
            <a:r>
              <a:rPr lang="en-US" sz="1400" dirty="0">
                <a:solidFill>
                  <a:srgbClr val="374151"/>
                </a:solidFill>
              </a:rPr>
              <a:t>Use dashboards to surface actionable signals, not raw noise</a:t>
            </a:r>
            <a:endParaRPr lang="en-US" sz="1400" dirty="0"/>
          </a:p>
          <a:p>
            <a:pPr marL="342900" indent="-342900">
              <a:buSzPct val="100000"/>
              <a:buChar char="•"/>
            </a:pPr>
            <a:r>
              <a:rPr lang="en-US" sz="1400" dirty="0">
                <a:solidFill>
                  <a:srgbClr val="374151"/>
                </a:solidFill>
              </a:rPr>
              <a:t>Interpret analytics alongside teacher observation and context</a:t>
            </a:r>
            <a:endParaRPr lang="en-US" sz="1400" dirty="0"/>
          </a:p>
          <a:p>
            <a:pPr marL="342900" indent="-342900">
              <a:buSzPct val="100000"/>
              <a:buChar char="•"/>
            </a:pPr>
            <a:r>
              <a:rPr lang="en-US" sz="1400" dirty="0">
                <a:solidFill>
                  <a:srgbClr val="374151"/>
                </a:solidFill>
              </a:rPr>
              <a:t>Institute data governance and ethical privacy safeguards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Designing Equitable and Culturally Responsive Classrooms</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focuses on operational steps to advance equity and culturally responsive teaching, themes highlighted by the Research context queries. Equity requires attention to access—devices, connectivity, language supports—and to curriculum representation so students see their identities reflected. Culturally responsive pedagogy includes asset-based framing, curriculum materials that incorporate diverse voices, and assessment practices that validly measure learning across cultural contexts. Universal Design for Learning (UDL) principles can reduce barriers by providing multiple means of representation, engagement, and expression. Resource allocation should be targeted: high-needs learners need sustained interventions, not one-off solutions. The Research context queries encourage routine equity audits—examining participation, assessment outcomes, and disciplinary patterns—and using those audits to redesign schedules, staffing, and interventions. Teacher preparation should include culturally responsive lesson planning and formative assessment practices that identify and respond to differential learning trajectories.</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Ensure device, connectivity, and language access for all students</a:t>
            </a:r>
            <a:endParaRPr lang="en-US" sz="1400" dirty="0"/>
          </a:p>
          <a:p>
            <a:pPr marL="342900" indent="-342900">
              <a:buSzPct val="100000"/>
              <a:buChar char="•"/>
            </a:pPr>
            <a:r>
              <a:rPr lang="en-US" sz="1400" dirty="0">
                <a:solidFill>
                  <a:srgbClr val="374151"/>
                </a:solidFill>
              </a:rPr>
              <a:t>Apply asset-based framing and diverse curriculum representation</a:t>
            </a:r>
            <a:endParaRPr lang="en-US" sz="1400" dirty="0"/>
          </a:p>
          <a:p>
            <a:pPr marL="342900" indent="-342900">
              <a:buSzPct val="100000"/>
              <a:buChar char="•"/>
            </a:pPr>
            <a:r>
              <a:rPr lang="en-US" sz="1400" dirty="0">
                <a:solidFill>
                  <a:srgbClr val="374151"/>
                </a:solidFill>
              </a:rPr>
              <a:t>Use UDL to provide multiple ways to learn and demonstrate mastery</a:t>
            </a:r>
            <a:endParaRPr lang="en-US" sz="1400" dirty="0"/>
          </a:p>
          <a:p>
            <a:pPr marL="342900" indent="-342900">
              <a:buSzPct val="100000"/>
              <a:buChar char="•"/>
            </a:pPr>
            <a:r>
              <a:rPr lang="en-US" sz="1400" dirty="0">
                <a:solidFill>
                  <a:srgbClr val="374151"/>
                </a:solidFill>
              </a:rPr>
              <a:t>Conduct routine equity audits to redirect resources intentionally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Social-Emotional Learning, Student Wellbeing, and Teacher Resilience</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Research context: Query: create a presentation on best teaching practices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trends 2025</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best practices</a:t>
            </a:r>
            <a:endParaRPr lang="en-US" sz="1600" dirty="0"/>
          </a:p>
          <a:p>
            <a:pPr algn="l" indent="0" marL="0">
              <a:buNone/>
            </a:pPr>
            <a:endParaRPr lang="en-US" sz="1600" dirty="0"/>
          </a:p>
          <a:p>
            <a:pPr algn="l" indent="0" marL="0">
              <a:buNone/>
            </a:pPr>
            <a:r>
              <a:rPr lang="en-US" sz="1600" dirty="0">
                <a:solidFill>
                  <a:srgbClr val="374151"/>
                </a:solidFill>
              </a:rPr>
              <a:t>Query: create a presentation on best teaching practices 2025 data statistics</a:t>
            </a:r>
            <a:endParaRPr lang="en-US" sz="1600" dirty="0"/>
          </a:p>
          <a:p>
            <a:pPr algn="l" indent="0" marL="0">
              <a:buNone/>
            </a:pPr>
            <a:endParaRPr lang="en-US" sz="1600" dirty="0"/>
          </a:p>
          <a:p>
            <a:pPr algn="l" indent="0" marL="0">
              <a:buNone/>
            </a:pPr>
            <a:r>
              <a:rPr lang="en-US" sz="1600" dirty="0">
                <a:solidFill>
                  <a:srgbClr val="374151"/>
                </a:solidFill>
              </a:rPr>
              <a:t>This slide outlines practical integrations of social-emotional learning (SEL) and wellbeing supports that the Research context queries identify as crucial for 2025. SEL practices should be woven into daily routines and instructional sequences, not treated as add-ons. Approaches include explicit teaching of self-regulation strategies, classroom routines that support belonging, restorative practices for behavior, and brief morning checks to assess readiness to learn. Teacher wellbeing is addressed through peer coaching, manageable planning time, and systems that reduce administrative burden. The Research context queries emphasize that SEL interventions must be evidence-aligned and culturally responsive; measurement should focus on growth and skill application rather than static labeling. School leaders should align mental health supports with community partners and set policies to monitor adult workload. Embedding wellbeing into school design fosters conditions where instruction can be more effective and equitable.</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Integrate SEL into routines and lesson design rather than as add-ons</a:t>
            </a:r>
            <a:endParaRPr lang="en-US" sz="1400" dirty="0"/>
          </a:p>
          <a:p>
            <a:pPr marL="342900" indent="-342900">
              <a:buSzPct val="100000"/>
              <a:buChar char="•"/>
            </a:pPr>
            <a:r>
              <a:rPr lang="en-US" sz="1400" dirty="0">
                <a:solidFill>
                  <a:srgbClr val="374151"/>
                </a:solidFill>
              </a:rPr>
              <a:t>Teach self-regulation strategies and build classroom belonging</a:t>
            </a:r>
            <a:endParaRPr lang="en-US" sz="1400" dirty="0"/>
          </a:p>
          <a:p>
            <a:pPr marL="342900" indent="-342900">
              <a:buSzPct val="100000"/>
              <a:buChar char="•"/>
            </a:pPr>
            <a:r>
              <a:rPr lang="en-US" sz="1400" dirty="0">
                <a:solidFill>
                  <a:srgbClr val="374151"/>
                </a:solidFill>
              </a:rPr>
              <a:t>Support teacher resilience via coaching and reduced administrative load</a:t>
            </a:r>
            <a:endParaRPr lang="en-US" sz="1400" dirty="0"/>
          </a:p>
          <a:p>
            <a:pPr marL="342900" indent="-342900">
              <a:buSzPct val="100000"/>
              <a:buChar char="•"/>
            </a:pPr>
            <a:r>
              <a:rPr lang="en-US" sz="1400" dirty="0">
                <a:solidFill>
                  <a:srgbClr val="374151"/>
                </a:solidFill>
              </a:rPr>
              <a:t>Coordinate school mental health supports with community resources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indent="0" marL="0">
              <a:buNone/>
            </a:pPr>
            <a:r>
              <a:rPr lang="en-US" sz="2400" b="1" dirty="0">
                <a:solidFill>
                  <a:srgbClr val="1F2937"/>
                </a:solidFill>
              </a:rPr>
              <a:t>Professional Learning Designs That Change Practice</a:t>
            </a:r>
            <a:endParaRPr lang="en-US" sz="2400" dirty="0"/>
          </a:p>
        </p:txBody>
      </p:sp>
      <p:sp>
        <p:nvSpPr>
          <p:cNvPr id="3" name="Text 1"/>
          <p:cNvSpPr/>
          <p:nvPr/>
        </p:nvSpPr>
        <p:spPr>
          <a:xfrm>
            <a:off x="457200" y="1005840"/>
            <a:ext cx="8229600" cy="0"/>
          </a:xfrm>
          <a:prstGeom prst="rect">
            <a:avLst/>
          </a:prstGeom>
          <a:noFill/>
          <a:ln/>
        </p:spPr>
        <p:txBody>
          <a:bodyPr wrap="square" rtlCol="0" anchor="ctr">
            <a:spAutoFit/>
          </a:bodyPr>
          <a:lstStyle/>
          <a:p>
            <a:pPr algn="l" indent="0" marL="0">
              <a:buNone/>
            </a:pPr>
            <a:r>
              <a:rPr lang="en-US" sz="1600" dirty="0">
                <a:solidFill>
                  <a:srgbClr val="374151"/>
                </a:solidFill>
              </a:rPr>
              <a:t>Drawing on the Research context queries and professional learning literature, this slide describes models that produce observable changes in instruction. Effective professional development is ongoing, job-embedded, and focused on practice: cycles of demonstration, co-teaching, observation, and feedback. Professional learning communities and instructional coaching anchored in classroom artifacts create sustained improvement. Micro-credentialing and evidence-based coaching cycles provide focused skill development tied to classroom outcomes. The Research context queries indicate that one-off workshops are insufficient; instead, districts should budget for coaching time, structured lesson-study, and cross-site practitioner inquiry. Data from formative classroom observation and student work guides PD cycles. Leadership should set clear, measurable goals for instructional change, allocate time for collaborative planning, and use coaching rubrics aligned to the high-leverage practices described earlier. A mix of centralized expertise and school-level autonomy supports local adaptation while maintaining fidelity to core instructional routines.</a:t>
            </a:r>
            <a:endParaRPr lang="en-US" sz="1600" dirty="0"/>
          </a:p>
        </p:txBody>
      </p:sp>
      <p:sp>
        <p:nvSpPr>
          <p:cNvPr id="4" name="Text 2"/>
          <p:cNvSpPr/>
          <p:nvPr/>
        </p:nvSpPr>
        <p:spPr>
          <a:xfrm>
            <a:off x="457200" y="2468880"/>
            <a:ext cx="4114800" cy="0"/>
          </a:xfrm>
          <a:prstGeom prst="rect">
            <a:avLst/>
          </a:prstGeom>
          <a:noFill/>
          <a:ln/>
        </p:spPr>
        <p:txBody>
          <a:bodyPr wrap="square" rtlCol="0" anchor="ctr">
            <a:spAutoFit/>
          </a:bodyPr>
          <a:lstStyle/>
          <a:p>
            <a:pPr marL="342900" indent="-342900">
              <a:buSzPct val="100000"/>
              <a:buChar char="•"/>
            </a:pPr>
            <a:r>
              <a:rPr lang="en-US" sz="1400" dirty="0">
                <a:solidFill>
                  <a:srgbClr val="374151"/>
                </a:solidFill>
              </a:rPr>
              <a:t>Prioritize job-embedded cycles: model, co-teach, observe, feedback</a:t>
            </a:r>
            <a:endParaRPr lang="en-US" sz="1400" dirty="0"/>
          </a:p>
          <a:p>
            <a:pPr marL="342900" indent="-342900">
              <a:buSzPct val="100000"/>
              <a:buChar char="•"/>
            </a:pPr>
            <a:r>
              <a:rPr lang="en-US" sz="1400" dirty="0">
                <a:solidFill>
                  <a:srgbClr val="374151"/>
                </a:solidFill>
              </a:rPr>
              <a:t>Use instructional coaching and lesson-study tied to student work</a:t>
            </a:r>
            <a:endParaRPr lang="en-US" sz="1400" dirty="0"/>
          </a:p>
          <a:p>
            <a:pPr marL="342900" indent="-342900">
              <a:buSzPct val="100000"/>
              <a:buChar char="•"/>
            </a:pPr>
            <a:r>
              <a:rPr lang="en-US" sz="1400" dirty="0">
                <a:solidFill>
                  <a:srgbClr val="374151"/>
                </a:solidFill>
              </a:rPr>
              <a:t>Adopt micro-credentials for targeted teacher skill growth</a:t>
            </a:r>
            <a:endParaRPr lang="en-US" sz="1400" dirty="0"/>
          </a:p>
          <a:p>
            <a:pPr marL="342900" indent="-342900">
              <a:buSzPct val="100000"/>
              <a:buChar char="•"/>
            </a:pPr>
            <a:r>
              <a:rPr lang="en-US" sz="1400" dirty="0">
                <a:solidFill>
                  <a:srgbClr val="374151"/>
                </a:solidFill>
              </a:rPr>
              <a:t>Align PD goals to measurable classroom behaviors and outcomes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Teaching Practices 2025: Trends, Evidence, and Implementation Roadmap</dc:title>
  <dc:subject>Best Teaching Practices 2025: Trends, Evidence, and Implementation Roadmap</dc:subject>
  <dc:creator>AgentFire</dc:creator>
  <cp:lastModifiedBy>AgentFire</cp:lastModifiedBy>
  <cp:revision>1</cp:revision>
  <dcterms:created xsi:type="dcterms:W3CDTF">2025-08-12T16:11:22Z</dcterms:created>
  <dcterms:modified xsi:type="dcterms:W3CDTF">2025-08-12T16:11:22Z</dcterms:modified>
</cp:coreProperties>
</file>