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notesMasterIdLst>
    <p:notesMasterId r:id="rId14"/>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Translating 2025 classroom realities into systemic change demands targeted policy levers and aligned funding priorities. NU’s collection of statistics highlights areas where fiscal levers—such as weighted funding for high-need students, incentives for hard-to-staff subjects, and capital for broadband—will produce outsized benefits. Carnegie Learning and Moreland suggest that policy must enable flexible procurement, rigorous piloting of technology, and incentives for evidence-based PD. Additionally, accountability frameworks should reward demonstrated growth and equity outcomes rather than punitive compliance. Policymakers must create predictable, multi-year funding windows to enable sustained interventions and workforce stability.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slide presents an actionable roadmap informed by the research context: short-term pilots, medium-term scale-up with capacity building, and long-term policy and funding stabilization. Immediate steps include diagnostic use of NU statistics to identify priority schools, piloting AI-enabled formative tools with Carnegie Learning–style evaluation criteria, and converting PD models to sustained coaching as recommended by theusaleaders. Over 12–36 months, scale successful pilots, invest in teacher career pathways, and enact funding adjustments. Measurable metrics should include retention rates in target cohorts, changes in mastery-level attainment, tech access equity indicators, and teacher-reported workload measures. This phased approach aligns evidence from the research context with pragmatic implementation timelines to reduce risk and maximize learning gains.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opening slide frames the presentation: a concise, evidence-led briefing on the state of teaching in 2025 and practical recommendations for school leaders, teacher educators, and policy makers. It synthesizes major themes from the provided research context, including the comprehensive compilation of statistics in NU's “65 Teaching and Education Statistics for 2025,” the practitioner-focused predictions in Moreland University’s 2025 infographic, and real-world trend analysis from Carnegie Learning. The aim is to move from descriptive statistics to actionable insights—identifying where data indicate persistent gaps, where new capabilities are required, and where policy or investment will yield the greatest classroom impact. Audiences will leave with a prioritized set of strategies backed by current sector analysis and a clear roadmap for next steps.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higher accountability, diverse learning pathways (in-person, hybrid, micro-credentials), and rapid tool adoption, requiring systemic support rather than piecemeal solutions.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Understanding educator supply and student demographics is central to planning. NU’s extensive 2025 statistics provide a panorama: they document teacher shortages in particular subject areas and geographic regions, shifts in student enrollment patterns, and the age distribution of the teaching workforce that signals impending retirements in many districts. These data-driven patterns explain why districts increasingly use targeted recruitment, growth in alternative certification pathways, and investment in retention strategies. Moreland’s forecasting complements this by noting how teacher expectations and career models are changing. Leaders must link recruitment and retention initiatives to the demographic evidence—aligning incentives, fellowship programs, and mentoring—with attention to equity in high-need schools and hard-to-staff specializations.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Multiple research context sources converge on the centrality of technology in 2025 classrooms but caution against uncritical adoption. Carnegie Learning argues that AI and adaptive systems are no longer speculative; they’re operational in formative assessment, content scaffolding, and personalization. Moreland’s infographic highlights teachers’ expectations for AI to reduce administrative burden and personalize instruction, while NU’s statistics profile increasing district-level investment in edtech. The imperative for leaders is to establish evidence-based adoption pathways: pilot studies with clear outcomes, interoperability standards, privacy and equity safeguards, and professional learning that builds teacher capacity to interpret AI outputs. Effective integration treats technology as a force multiplier for pedagogical expertise, not as a replacement.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research context, including theusaleaders’ review of 2025 PD trends and Moreland’s expert predictions, indicates a decisive shift from episodic workshops toward continuous, job-embedded professional learning. NU’s statistics also point to changing teacher expectations for career-long learning and micro-credentialing pathways. Practical PD in 2025 emphasizes coaching, collaborative inquiry teams, and on-the-job skill application supported by data dashboards and microlearning modules. For system leaders, the high-return investments are sustained coaching cycles, time for collaborative planning, and aligned evaluation systems that recognize growth-oriented practice rather than one-off attendance. Reimagined PD must be differentiated, measurable, and linked to student outcome indicators.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 engagement is being redefined by modality diversity in 2025. NU’s statistics catalog changing enrollment patterns and learning modality choices that influence classroom design and assessment. Carnegie Learning’s analysis emphasizes that blended and hybrid modalities are now mainstream, with adaptive content supporting differentiated pathways. Moreland’s predictions note increased learner agency and personalized learning plans. The instructional consequence is clear: educators must design for flexible pacing, competency-based progressions, and varied formative assessments to maintain rigor across modalities. Systems must ensure equitable access to digital resources and scaffolds so that hybrid approaches improve outcomes for all students rather than widening gaps.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NU’s detailed 2025 statistics foreground persistent inequities in educational access, costs, and outcomes across communities—data that should drive prioritization of resources. Cost pressures affect program availability, professional staffing, and student supports; Carnegie Learning stresses that tech investments can either bridge or widen gaps depending on distribution. Moreland and theusaleaders both note that systemic equity requires intentional policy choices—targeted funding formulae, broadband and device initiatives, culturally responsive curricula, and sustained community partnerships. Leaders must use the 2025 data to identify high-need schools and target interventions that combine resources with accountability measures to ensure continuous improvement rather than temporary fixes.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Instructional design in 2025 centers on competency-based progressions and authentic assessment—an evolution documented across sector commentary and practice. Carnegie Learning articulates how adaptive platforms enable mastery pacing; NU’s statistics on outcomes and program performance give leaders diagnostic visibility into where competency models could replace seat-time models. Practical implementation requires clear competency frameworks, rubrics aligned to standards, teacher training in performance assessment, and data systems that track learning trajectories. Assessment shifts toward frequent, low-stakes formative checks with strategic summative measures tied to competencies, allowing educators to intervene precisely and students to progress upon demonstrated mastery.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jpe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jpe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jpe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jpe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jpe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jpe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jpe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jpe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457200" y="1828800"/>
            <a:ext cx="8229600" cy="914400"/>
          </a:xfrm>
          <a:prstGeom prst="rect">
            <a:avLst/>
          </a:prstGeom>
          <a:noFill/>
          <a:ln/>
        </p:spPr>
        <p:txBody>
          <a:bodyPr wrap="square" rtlCol="0" anchor="ctr"/>
          <a:lstStyle/>
          <a:p>
            <a:pPr algn="ctr" indent="0" marL="0">
              <a:buNone/>
            </a:pPr>
            <a:r>
              <a:rPr lang="en-US" sz="3600" b="1" dirty="0">
                <a:solidFill>
                  <a:srgbClr val="052E16"/>
                </a:solidFill>
              </a:rPr>
              <a:t>Teaching in 2025: Data-driven Strategies for Educators</a:t>
            </a:r>
            <a:endParaRPr lang="en-US" sz="3600" dirty="0"/>
          </a:p>
        </p:txBody>
      </p:sp>
      <p:sp>
        <p:nvSpPr>
          <p:cNvPr id="3" name="Text 1"/>
          <p:cNvSpPr/>
          <p:nvPr/>
        </p:nvSpPr>
        <p:spPr>
          <a:xfrm>
            <a:off x="457200" y="2926080"/>
            <a:ext cx="8229600" cy="548640"/>
          </a:xfrm>
          <a:prstGeom prst="rect">
            <a:avLst/>
          </a:prstGeom>
          <a:noFill/>
          <a:ln/>
        </p:spPr>
        <p:txBody>
          <a:bodyPr wrap="square" rtlCol="0" anchor="ctr"/>
          <a:lstStyle/>
          <a:p>
            <a:pPr algn="ctr" indent="0" marL="0">
              <a:buNone/>
            </a:pPr>
            <a:r>
              <a:rPr lang="en-US" sz="1600" dirty="0">
                <a:solidFill>
                  <a:srgbClr val="14532D"/>
                </a:solidFill>
              </a:rPr>
              <a:t>Generated by AgentFire AI</a:t>
            </a:r>
            <a:endParaRPr lang="en-US" sz="1600" dirty="0"/>
          </a:p>
        </p:txBody>
      </p:sp>
      <p:sp>
        <p:nvSpPr>
          <p:cNvPr id="4" name="Shape 2"/>
          <p:cNvSpPr/>
          <p:nvPr/>
        </p:nvSpPr>
        <p:spPr>
          <a:xfrm>
            <a:off x="2743200" y="3931920"/>
            <a:ext cx="3657600" cy="137160"/>
          </a:xfrm>
          <a:prstGeom prst="rect">
            <a:avLst/>
          </a:prstGeom>
          <a:solidFill>
            <a:srgbClr val="10B981"/>
          </a:solidFill>
          <a:ln w="12700">
            <a:solidFill>
              <a:srgbClr val="10B981"/>
            </a:solidFill>
            <a:prstDash val="soli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Policy Levers and Funding Priorities</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Translating 2025 classroom realities into systemic change demands targeted policy levers and aligned funding priorities. NU’s collection of statistics highligh…</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Prioritize funding for high-need schools and infrastructure</a:t>
            </a:r>
            <a:endParaRPr lang="en-US" sz="1400" dirty="0"/>
          </a:p>
          <a:p>
            <a:pPr marL="342900" indent="-342900">
              <a:buSzPct val="100000"/>
              <a:buChar char="•"/>
            </a:pPr>
            <a:r>
              <a:rPr lang="en-US" sz="1400" dirty="0">
                <a:solidFill>
                  <a:srgbClr val="052E16"/>
                </a:solidFill>
              </a:rPr>
              <a:t>Create incentives for staffing in shortage areas</a:t>
            </a:r>
            <a:endParaRPr lang="en-US" sz="1400" dirty="0"/>
          </a:p>
          <a:p>
            <a:pPr marL="342900" indent="-342900">
              <a:buSzPct val="100000"/>
              <a:buChar char="•"/>
            </a:pPr>
            <a:r>
              <a:rPr lang="en-US" sz="1400" dirty="0">
                <a:solidFill>
                  <a:srgbClr val="052E16"/>
                </a:solidFill>
              </a:rPr>
              <a:t>Enable flexible procurement and evidence-based pilots</a:t>
            </a:r>
            <a:endParaRPr lang="en-US" sz="1400" dirty="0"/>
          </a:p>
          <a:p>
            <a:pPr marL="342900" indent="-342900">
              <a:buSzPct val="100000"/>
              <a:buChar char="•"/>
            </a:pPr>
            <a:r>
              <a:rPr lang="en-US" sz="1400" dirty="0">
                <a:solidFill>
                  <a:srgbClr val="052E16"/>
                </a:solidFill>
              </a:rPr>
              <a:t>Align accountability with growth and equity metrics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Implementation Roadmap and Measurable Next Steps</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The final slide presents an actionable roadmap informed by the research context: short-term pilots, medium-term scale-up with capacity building, and long-term …</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Short-term: diagnostics and focused pilots (3–9 months)</a:t>
            </a:r>
            <a:endParaRPr lang="en-US" sz="1400" dirty="0"/>
          </a:p>
          <a:p>
            <a:pPr marL="342900" indent="-342900">
              <a:buSzPct val="100000"/>
              <a:buChar char="•"/>
            </a:pPr>
            <a:r>
              <a:rPr lang="en-US" sz="1400" dirty="0">
                <a:solidFill>
                  <a:srgbClr val="052E16"/>
                </a:solidFill>
              </a:rPr>
              <a:t>Medium-term: scale proven pilots with PD and staffing supports</a:t>
            </a:r>
            <a:endParaRPr lang="en-US" sz="1400" dirty="0"/>
          </a:p>
          <a:p>
            <a:pPr marL="342900" indent="-342900">
              <a:buSzPct val="100000"/>
              <a:buChar char="•"/>
            </a:pPr>
            <a:r>
              <a:rPr lang="en-US" sz="1400" dirty="0">
                <a:solidFill>
                  <a:srgbClr val="052E16"/>
                </a:solidFill>
              </a:rPr>
              <a:t>Long-term: policy reform and multi-year funding commitments</a:t>
            </a:r>
            <a:endParaRPr lang="en-US" sz="1400" dirty="0"/>
          </a:p>
          <a:p>
            <a:pPr marL="342900" indent="-342900">
              <a:buSzPct val="100000"/>
              <a:buChar char="•"/>
            </a:pPr>
            <a:r>
              <a:rPr lang="en-US" sz="1400" dirty="0">
                <a:solidFill>
                  <a:srgbClr val="052E16"/>
                </a:solidFill>
              </a:rPr>
              <a:t>Key metrics: retention, mastery attainment, access equity</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548640"/>
            <a:ext cx="6858000" cy="0"/>
          </a:xfrm>
          <a:prstGeom prst="rect">
            <a:avLst/>
          </a:prstGeom>
          <a:noFill/>
          <a:ln/>
        </p:spPr>
        <p:txBody>
          <a:bodyPr wrap="square" rtlCol="0" anchor="ctr"/>
          <a:lstStyle/>
          <a:p>
            <a:pPr indent="0" marL="0">
              <a:buNone/>
            </a:pPr>
            <a:r>
              <a:rPr lang="en-US" sz="2600" b="1" dirty="0">
                <a:solidFill>
                  <a:srgbClr val="052E16"/>
                </a:solidFill>
              </a:rPr>
              <a:t>References</a:t>
            </a:r>
            <a:endParaRPr lang="en-US" sz="2600" dirty="0"/>
          </a:p>
        </p:txBody>
      </p:sp>
      <p:sp>
        <p:nvSpPr>
          <p:cNvPr id="3" name="Shape 1"/>
          <p:cNvSpPr/>
          <p:nvPr/>
        </p:nvSpPr>
        <p:spPr>
          <a:xfrm>
            <a:off x="548640" y="1097280"/>
            <a:ext cx="2011680" cy="82296"/>
          </a:xfrm>
          <a:prstGeom prst="rect">
            <a:avLst/>
          </a:prstGeom>
          <a:solidFill>
            <a:srgbClr val="D1FAE5"/>
          </a:solidFill>
          <a:ln w="12700">
            <a:solidFill>
              <a:srgbClr val="D1FAE5"/>
            </a:solidFill>
            <a:prstDash val="solid"/>
          </a:ln>
        </p:spPr>
      </p:sp>
      <p:sp>
        <p:nvSpPr>
          <p:cNvPr id="4" name="Text 2"/>
          <p:cNvSpPr/>
          <p:nvPr/>
        </p:nvSpPr>
        <p:spPr>
          <a:xfrm>
            <a:off x="548640" y="1371600"/>
            <a:ext cx="4023360" cy="4114800"/>
          </a:xfrm>
          <a:prstGeom prst="rect">
            <a:avLst/>
          </a:prstGeom>
          <a:noFill/>
          <a:ln/>
        </p:spPr>
        <p:txBody>
          <a:bodyPr wrap="square" rtlCol="0" anchor="ctr"/>
          <a:lstStyle/>
          <a:p>
            <a:pPr indent="0" marL="0">
              <a:buNone/>
            </a:pPr>
            <a:r>
              <a:rPr lang="en-US" sz="1200" dirty="0">
                <a:solidFill>
                  <a:srgbClr val="14532D"/>
                </a:solidFill>
              </a:rPr>
              <a:t>https://www.nu.edu/blog/education-statistics/</a:t>
            </a:r>
            <a:endParaRPr lang="en-US" sz="1200" dirty="0"/>
          </a:p>
          <a:p>
            <a:pPr indent="0" marL="0">
              <a:buNone/>
            </a:pPr>
            <a:r>
              <a:rPr lang="en-US" sz="1200" dirty="0">
                <a:solidFill>
                  <a:srgbClr val="14532D"/>
                </a:solidFill>
              </a:rPr>
              <a:t>https://teach.moreland.edu/ed-predictions-2025-infographic</a:t>
            </a:r>
            <a:endParaRPr lang="en-US" sz="1200" dirty="0"/>
          </a:p>
          <a:p>
            <a:pPr indent="0" marL="0">
              <a:buNone/>
            </a:pPr>
            <a:r>
              <a:rPr lang="en-US" sz="1200" dirty="0">
                <a:solidFill>
                  <a:srgbClr val="14532D"/>
                </a:solidFill>
              </a:rPr>
              <a:t>https://www.carnegielearning.com/blog/education-trends-for-2025</a:t>
            </a:r>
            <a:endParaRPr lang="en-US" sz="1200" dirty="0"/>
          </a:p>
          <a:p>
            <a:pPr indent="0" marL="0">
              <a:buNone/>
            </a:pPr>
            <a:r>
              <a:rPr lang="en-US" sz="1200" dirty="0">
                <a:solidFill>
                  <a:srgbClr val="14532D"/>
                </a:solidFill>
              </a:rPr>
              <a:t>https://theusaleaders.com/articles/empowering-educators/</a:t>
            </a:r>
            <a:endParaRPr lang="en-US" sz="1200" dirty="0"/>
          </a:p>
          <a:p>
            <a:pPr indent="0" marL="0">
              <a:buNone/>
            </a:pPr>
            <a:r>
              <a:rPr lang="en-US" sz="1200" dirty="0">
                <a:solidFill>
                  <a:srgbClr val="14532D"/>
                </a:solidFill>
              </a:rPr>
              <a:t>https://www.slideteam.net/top-10-teaching-statistics-powerpoint-presentation-templates</a:t>
            </a:r>
            <a:endParaRPr lang="en-US" sz="1200" dirty="0"/>
          </a:p>
        </p:txBody>
      </p:sp>
      <p:sp>
        <p:nvSpPr>
          <p:cNvPr id="5" name="Text 3"/>
          <p:cNvSpPr/>
          <p:nvPr/>
        </p:nvSpPr>
        <p:spPr>
          <a:xfrm>
            <a:off x="4572000" y="1371600"/>
            <a:ext cx="4023360" cy="4114800"/>
          </a:xfrm>
          <a:prstGeom prst="rect">
            <a:avLst/>
          </a:prstGeom>
          <a:noFill/>
          <a:ln/>
        </p:spPr>
        <p:txBody>
          <a:bodyPr wrap="square" rtlCol="0" anchor="ctr"/>
          <a:lstStyle/>
          <a:p>
            <a:pPr indent="0" marL="0">
              <a:buNone/>
            </a:pPr>
            <a:r>
              <a:rPr lang="en-US" sz="1200" dirty="0">
                <a:solidFill>
                  <a:srgbClr val="14532D"/>
                </a:solidFill>
              </a:rPr>
              <a:t>https://essentialteaching.uk/blog/predictions-and-trends-that-could-shape-2025-by-the-teacher-coach</a:t>
            </a:r>
            <a:endParaRPr lang="en-US" sz="1200" dirty="0"/>
          </a:p>
          <a:p>
            <a:pPr indent="0" marL="0">
              <a:buNone/>
            </a:pPr>
            <a:r>
              <a:rPr lang="en-US" sz="1200" dirty="0">
                <a:solidFill>
                  <a:srgbClr val="14532D"/>
                </a:solidFill>
              </a:rPr>
              <a:t>https://www.edweek.org/state-of-teaching/</a:t>
            </a:r>
            <a:endParaRPr lang="en-US" sz="1200" dirty="0"/>
          </a:p>
          <a:p>
            <a:pPr indent="0" marL="0">
              <a:buNone/>
            </a:pPr>
            <a:r>
              <a:rPr lang="en-US" sz="1200" dirty="0">
                <a:solidFill>
                  <a:srgbClr val="14532D"/>
                </a:solidFill>
              </a:rPr>
              <a:t>https://www.forbes.com/sites/bernardmarr/2024/12/03/7-critical-education-trends-that-will-define-learning-in-2025/</a:t>
            </a:r>
            <a:endParaRPr lang="en-US" sz="1200" dirty="0"/>
          </a:p>
          <a:p>
            <a:pPr indent="0" marL="0">
              <a:buNone/>
            </a:pPr>
            <a:r>
              <a:rPr lang="en-US" sz="1200" dirty="0">
                <a:solidFill>
                  <a:srgbClr val="14532D"/>
                </a:solidFill>
              </a:rPr>
              <a:t>https://nces.ed.gov/pubs2017/2017019.pdf</a:t>
            </a:r>
            <a:endParaRPr lang="en-US" sz="1200" dirty="0"/>
          </a:p>
          <a:p>
            <a:pPr indent="0" marL="0">
              <a:buNone/>
            </a:pPr>
            <a:r>
              <a:rPr lang="en-US" sz="1200" dirty="0">
                <a:solidFill>
                  <a:srgbClr val="14532D"/>
                </a:solidFill>
              </a:rPr>
              <a:t>https://www.oecd.org/en/publications/trends-shaping-education-2025_ee6587fd-en.html</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Executive Summary and Purpose</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This opening slide frames the presentation: a concise, evidence-led briefing on the state of teaching in 2025 and practical recommendations for school leaders,…</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Purpose: translate 2025 education data into action</a:t>
            </a:r>
            <a:endParaRPr lang="en-US" sz="1400" dirty="0"/>
          </a:p>
          <a:p>
            <a:pPr marL="342900" indent="-342900">
              <a:buSzPct val="100000"/>
              <a:buChar char="•"/>
            </a:pPr>
            <a:r>
              <a:rPr lang="en-US" sz="1400" dirty="0">
                <a:solidFill>
                  <a:srgbClr val="052E16"/>
                </a:solidFill>
              </a:rPr>
              <a:t>Audience: school leaders, PD designers, policymakers</a:t>
            </a:r>
            <a:endParaRPr lang="en-US" sz="1400" dirty="0"/>
          </a:p>
          <a:p>
            <a:pPr marL="342900" indent="-342900">
              <a:buSzPct val="100000"/>
              <a:buChar char="•"/>
            </a:pPr>
            <a:r>
              <a:rPr lang="en-US" sz="1400" dirty="0">
                <a:solidFill>
                  <a:srgbClr val="052E16"/>
                </a:solidFill>
              </a:rPr>
              <a:t>Approach: synthesize NU, Moreland, Carnegie Learning</a:t>
            </a:r>
            <a:endParaRPr lang="en-US" sz="1400" dirty="0"/>
          </a:p>
          <a:p>
            <a:pPr marL="342900" indent="-342900">
              <a:buSzPct val="100000"/>
              <a:buChar char="•"/>
            </a:pPr>
            <a:r>
              <a:rPr lang="en-US" sz="1400" dirty="0">
                <a:solidFill>
                  <a:srgbClr val="052E16"/>
                </a:solidFill>
              </a:rPr>
              <a:t>Outcome: prioritized, implementable recommendations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Macro Trends Reshaping Classrooms in 2025</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higher accountability, diverse learning pathways (in-person, hybrid, micro-credentials), and rapid tool adoption, requiring systemic support rather than piecem…</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Convergence of AI and everyday instruction</a:t>
            </a:r>
            <a:endParaRPr lang="en-US" sz="1400" dirty="0"/>
          </a:p>
          <a:p>
            <a:pPr marL="342900" indent="-342900">
              <a:buSzPct val="100000"/>
              <a:buChar char="•"/>
            </a:pPr>
            <a:r>
              <a:rPr lang="en-US" sz="1400" dirty="0">
                <a:solidFill>
                  <a:srgbClr val="052E16"/>
                </a:solidFill>
              </a:rPr>
              <a:t>Workforce shifts: retention and changing demographics</a:t>
            </a:r>
            <a:endParaRPr lang="en-US" sz="1400" dirty="0"/>
          </a:p>
          <a:p>
            <a:pPr marL="342900" indent="-342900">
              <a:buSzPct val="100000"/>
              <a:buChar char="•"/>
            </a:pPr>
            <a:r>
              <a:rPr lang="en-US" sz="1400" dirty="0">
                <a:solidFill>
                  <a:srgbClr val="052E16"/>
                </a:solidFill>
              </a:rPr>
              <a:t>PD models moving toward continuous, job-embedded learning</a:t>
            </a:r>
            <a:endParaRPr lang="en-US" sz="1400" dirty="0"/>
          </a:p>
          <a:p>
            <a:pPr marL="342900" indent="-342900">
              <a:buSzPct val="100000"/>
              <a:buChar char="•"/>
            </a:pPr>
            <a:r>
              <a:rPr lang="en-US" sz="1400" dirty="0">
                <a:solidFill>
                  <a:srgbClr val="052E16"/>
                </a:solidFill>
              </a:rPr>
              <a:t>Policy and finance reshaped by cost and outcome data</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Demographics, Supply and Demand Realities</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Understanding educator supply and student demographics is central to planning. NU’s extensive 2025 statistics provide a panorama: they document teacher shortag…</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Teacher shortages concentrated by subject and region</a:t>
            </a:r>
            <a:endParaRPr lang="en-US" sz="1400" dirty="0"/>
          </a:p>
          <a:p>
            <a:pPr marL="342900" indent="-342900">
              <a:buSzPct val="100000"/>
              <a:buChar char="•"/>
            </a:pPr>
            <a:r>
              <a:rPr lang="en-US" sz="1400" dirty="0">
                <a:solidFill>
                  <a:srgbClr val="052E16"/>
                </a:solidFill>
              </a:rPr>
              <a:t>Aging workforce signals near-term retirements</a:t>
            </a:r>
            <a:endParaRPr lang="en-US" sz="1400" dirty="0"/>
          </a:p>
          <a:p>
            <a:pPr marL="342900" indent="-342900">
              <a:buSzPct val="100000"/>
              <a:buChar char="•"/>
            </a:pPr>
            <a:r>
              <a:rPr lang="en-US" sz="1400" dirty="0">
                <a:solidFill>
                  <a:srgbClr val="052E16"/>
                </a:solidFill>
              </a:rPr>
              <a:t>Alternative certification and targeted recruitment rising</a:t>
            </a:r>
            <a:endParaRPr lang="en-US" sz="1400" dirty="0"/>
          </a:p>
          <a:p>
            <a:pPr marL="342900" indent="-342900">
              <a:buSzPct val="100000"/>
              <a:buChar char="•"/>
            </a:pPr>
            <a:r>
              <a:rPr lang="en-US" sz="1400" dirty="0">
                <a:solidFill>
                  <a:srgbClr val="052E16"/>
                </a:solidFill>
              </a:rPr>
              <a:t>Retention linked to compensation, PD, and autonomy</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Technology and AI: Practical Integration, Not Hype</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Multiple research context sources converge on the centrality of technology in 2025 classrooms but caution against uncritical adoption. Carnegie Learning argues…</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AI used for personalization, assessment, admin automation</a:t>
            </a:r>
            <a:endParaRPr lang="en-US" sz="1400" dirty="0"/>
          </a:p>
          <a:p>
            <a:pPr marL="342900" indent="-342900">
              <a:buSzPct val="100000"/>
              <a:buChar char="•"/>
            </a:pPr>
            <a:r>
              <a:rPr lang="en-US" sz="1400" dirty="0">
                <a:solidFill>
                  <a:srgbClr val="052E16"/>
                </a:solidFill>
              </a:rPr>
              <a:t>District investments rising but outcomes require rigour</a:t>
            </a:r>
            <a:endParaRPr lang="en-US" sz="1400" dirty="0"/>
          </a:p>
          <a:p>
            <a:pPr marL="342900" indent="-342900">
              <a:buSzPct val="100000"/>
              <a:buChar char="•"/>
            </a:pPr>
            <a:r>
              <a:rPr lang="en-US" sz="1400" dirty="0">
                <a:solidFill>
                  <a:srgbClr val="052E16"/>
                </a:solidFill>
              </a:rPr>
              <a:t>Adopt via pilots, privacy standards, and PD supports</a:t>
            </a:r>
            <a:endParaRPr lang="en-US" sz="1400" dirty="0"/>
          </a:p>
          <a:p>
            <a:pPr marL="342900" indent="-342900">
              <a:buSzPct val="100000"/>
              <a:buChar char="•"/>
            </a:pPr>
            <a:r>
              <a:rPr lang="en-US" sz="1400" dirty="0">
                <a:solidFill>
                  <a:srgbClr val="052E16"/>
                </a:solidFill>
              </a:rPr>
              <a:t>Tech should augment, not replace, teacher expertise</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Professional Development: From Workshops to Embedded Growth</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The research context, including theusaleaders’ review of 2025 PD trends and Moreland’s expert predictions, indicates a decisive shift from episodic workshops t…</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PD increasingly job-embedded and continuous</a:t>
            </a:r>
            <a:endParaRPr lang="en-US" sz="1400" dirty="0"/>
          </a:p>
          <a:p>
            <a:pPr marL="342900" indent="-342900">
              <a:buSzPct val="100000"/>
              <a:buChar char="•"/>
            </a:pPr>
            <a:r>
              <a:rPr lang="en-US" sz="1400" dirty="0">
                <a:solidFill>
                  <a:srgbClr val="052E16"/>
                </a:solidFill>
              </a:rPr>
              <a:t>Coaching and professional learning communities scale impact</a:t>
            </a:r>
            <a:endParaRPr lang="en-US" sz="1400" dirty="0"/>
          </a:p>
          <a:p>
            <a:pPr marL="342900" indent="-342900">
              <a:buSzPct val="100000"/>
              <a:buChar char="•"/>
            </a:pPr>
            <a:r>
              <a:rPr lang="en-US" sz="1400" dirty="0">
                <a:solidFill>
                  <a:srgbClr val="052E16"/>
                </a:solidFill>
              </a:rPr>
              <a:t>Micro-credentials and personalized growth paths expand</a:t>
            </a:r>
            <a:endParaRPr lang="en-US" sz="1400" dirty="0"/>
          </a:p>
          <a:p>
            <a:pPr marL="342900" indent="-342900">
              <a:buSzPct val="100000"/>
              <a:buChar char="•"/>
            </a:pPr>
            <a:r>
              <a:rPr lang="en-US" sz="1400" dirty="0">
                <a:solidFill>
                  <a:srgbClr val="052E16"/>
                </a:solidFill>
              </a:rPr>
              <a:t>Measure PD by application and student outcomes, not hours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Student Engagement, Modalities and Outcomes</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Student engagement is being redefined by modality diversity in 2025. NU’s statistics catalog changing enrollment patterns and learning modality choices that in…</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Hybrid/blended modalities are mainstream</a:t>
            </a:r>
            <a:endParaRPr lang="en-US" sz="1400" dirty="0"/>
          </a:p>
          <a:p>
            <a:pPr marL="342900" indent="-342900">
              <a:buSzPct val="100000"/>
              <a:buChar char="•"/>
            </a:pPr>
            <a:r>
              <a:rPr lang="en-US" sz="1400" dirty="0">
                <a:solidFill>
                  <a:srgbClr val="052E16"/>
                </a:solidFill>
              </a:rPr>
              <a:t>Personalized learning increases learner agency</a:t>
            </a:r>
            <a:endParaRPr lang="en-US" sz="1400" dirty="0"/>
          </a:p>
          <a:p>
            <a:pPr marL="342900" indent="-342900">
              <a:buSzPct val="100000"/>
              <a:buChar char="•"/>
            </a:pPr>
            <a:r>
              <a:rPr lang="en-US" sz="1400" dirty="0">
                <a:solidFill>
                  <a:srgbClr val="052E16"/>
                </a:solidFill>
              </a:rPr>
              <a:t>Formative assessment must adapt across modalities</a:t>
            </a:r>
            <a:endParaRPr lang="en-US" sz="1400" dirty="0"/>
          </a:p>
          <a:p>
            <a:pPr marL="342900" indent="-342900">
              <a:buSzPct val="100000"/>
              <a:buChar char="•"/>
            </a:pPr>
            <a:r>
              <a:rPr lang="en-US" sz="1400" dirty="0">
                <a:solidFill>
                  <a:srgbClr val="052E16"/>
                </a:solidFill>
              </a:rPr>
              <a:t>Equity of access to devices and connectivity is critical</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Equity, Cost, and Access: Persistent Challenges</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NU’s detailed 2025 statistics foreground persistent inequities in educational access, costs, and outcomes across communities—data that should drive prioritizat…</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Data show persistent disparities in access and outcomes</a:t>
            </a:r>
            <a:endParaRPr lang="en-US" sz="1400" dirty="0"/>
          </a:p>
          <a:p>
            <a:pPr marL="342900" indent="-342900">
              <a:buSzPct val="100000"/>
              <a:buChar char="•"/>
            </a:pPr>
            <a:r>
              <a:rPr lang="en-US" sz="1400" dirty="0">
                <a:solidFill>
                  <a:srgbClr val="052E16"/>
                </a:solidFill>
              </a:rPr>
              <a:t>Targeted funding and infrastructure investments are essential</a:t>
            </a:r>
            <a:endParaRPr lang="en-US" sz="1400" dirty="0"/>
          </a:p>
          <a:p>
            <a:pPr marL="342900" indent="-342900">
              <a:buSzPct val="100000"/>
              <a:buChar char="•"/>
            </a:pPr>
            <a:r>
              <a:rPr lang="en-US" sz="1400" dirty="0">
                <a:solidFill>
                  <a:srgbClr val="052E16"/>
                </a:solidFill>
              </a:rPr>
              <a:t>Tech can both mitigate and exacerbate inequities</a:t>
            </a:r>
            <a:endParaRPr lang="en-US" sz="1400" dirty="0"/>
          </a:p>
          <a:p>
            <a:pPr marL="342900" indent="-342900">
              <a:buSzPct val="100000"/>
              <a:buChar char="•"/>
            </a:pPr>
            <a:r>
              <a:rPr lang="en-US" sz="1400" dirty="0">
                <a:solidFill>
                  <a:srgbClr val="052E16"/>
                </a:solidFill>
              </a:rPr>
              <a:t>Long-term community partnerships amplify impact</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Instructional Design and Assessment for Competency</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Instructional design in 2025 centers on competency-based progressions and authentic assessment—an evolution documented across sector commentary and practice. C…</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Shift to competency-based progression and authentic tasks</a:t>
            </a:r>
            <a:endParaRPr lang="en-US" sz="1400" dirty="0"/>
          </a:p>
          <a:p>
            <a:pPr marL="342900" indent="-342900">
              <a:buSzPct val="100000"/>
              <a:buChar char="•"/>
            </a:pPr>
            <a:r>
              <a:rPr lang="en-US" sz="1400" dirty="0">
                <a:solidFill>
                  <a:srgbClr val="052E16"/>
                </a:solidFill>
              </a:rPr>
              <a:t>Frequent formative checks paired with targeted interventions</a:t>
            </a:r>
            <a:endParaRPr lang="en-US" sz="1400" dirty="0"/>
          </a:p>
          <a:p>
            <a:pPr marL="342900" indent="-342900">
              <a:buSzPct val="100000"/>
              <a:buChar char="•"/>
            </a:pPr>
            <a:r>
              <a:rPr lang="en-US" sz="1400" dirty="0">
                <a:solidFill>
                  <a:srgbClr val="052E16"/>
                </a:solidFill>
              </a:rPr>
              <a:t>Teacher capacity in performance assessment is critical</a:t>
            </a:r>
            <a:endParaRPr lang="en-US" sz="1400" dirty="0"/>
          </a:p>
          <a:p>
            <a:pPr marL="342900" indent="-342900">
              <a:buSzPct val="100000"/>
              <a:buChar char="•"/>
            </a:pPr>
            <a:r>
              <a:rPr lang="en-US" sz="1400" dirty="0">
                <a:solidFill>
                  <a:srgbClr val="052E16"/>
                </a:solidFill>
              </a:rPr>
              <a:t>Data systems must track mastery, not just seat-time</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AI Generated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Teaching in 2025: Data-driven Strategies for Educators</dc:title>
  <dc:subject>Teaching in 2025: Data-driven Strategies for Educators</dc:subject>
  <dc:creator>AgentFire</dc:creator>
  <cp:lastModifiedBy>AgentFire</cp:lastModifiedBy>
  <cp:revision>1</cp:revision>
  <dcterms:created xsi:type="dcterms:W3CDTF">2025-08-13T17:01:29Z</dcterms:created>
  <dcterms:modified xsi:type="dcterms:W3CDTF">2025-08-13T17:01:29Z</dcterms:modified>
</cp:coreProperties>
</file>