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notesMasterIdLst>
    <p:notesMasterId r:id="rId1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 Id="rId2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consortium purchasing, performance-based contracts, and open standards to reduce lock-in. It also addresses digital equity: subsidized device programs, offline-capable platforms, and targeted investments for high-need sites with reference to the systemic evidence presented in the OECD report and supporting industry analyses.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flexibility, clear transitions between modes, teacher workflow alignment, and evidence-based scheduling (e.g., dedicated diagnostics and small-group intervention blocks). It also addresses practical change management: pilot spaces, phased rollouts, and teacher co-design to ensure pedagogical coherence and avoid superficial tech-driven redesigns.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define strategic goals aligned with national and district policy; select pilot sites with clear evaluation metrics; invest in teacher professional learning and data infrastructure; iterate using short-cycle evaluation and scale successful models with fidelity supports. The roadmap emphasizes governance (steering groups, data privacy officers), financial planning (TCO, grant alignment), and stakeholder engagement (families, unions, and community partners) to mitigate resistance. The slide recommends embedding rigorous evaluation at every stage to ensure that scaling preserves student outcomes and equity impacts.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lists the most actionable indicators and governance practices leaders should monitor in 2025, synthesizing recommendations from the OECD report, NU statistics, and sector foresight pieces. Recommended indicators include learning growth measures disaggregated by subgroup, wellbeing indices, early warning indicators (attendance, engagement), technology utilization and uptime, and teacher professional learning hours tied to outcomes. Governance recommendations include establishing data stewardship roles, clear vendor procurement criteria emphasizing interoperability and ethical AI, and stakeholder advisory bodies that include students and families. The slide advises frequent review cycles—quarterly for operational metrics, annual for strategy—so that leaders can adapt investments and policies responsively to evidenced results.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slide synthesizes strategic recommendations for leaders who must navigate the 2025 teaching landscape. Drawing on the OECD 'Trends Shaping Education 2025' analysis and supporting industry forecasts, it recommends prioritizing investments that enhance teacher capacity and data infrastructure, adopting measured pilots for AI and personalized learning, and aligning policy, procurement, and professional development with equity goals. It underscores that meaningful change requires coupling technological adoption with human-centered design: time for collaboration, sustained PD, and governance structures that safeguard learners. The slide closes with a call to action: adopt an evidence-based, iterative approach to reform that uses the research context to guide decisions while maintaining a relentless focus on equitable student outcomes.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Data-Driven Predictions and Trends," ensuring that policy-level observations and classroom implications are grounded in published research. The slide also flags that many trends once labeled as 'predictions' are now operational realities, echoing analysis from Carnegie Learning and education thought leadership that emphasize implementation over speculation.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examines macro-level policy shifts affecting teaching in 2025, referencing system-level analysis from Trends Shaping Education 2025 - OECD and cross-sector forecasts. OECD's analysis describes demographic shifts, budgetary constraints, and evolving qualification frameworks that influence classroom practice, while sector reports highlight decentralization and localized accountability mechanisms as drivers of change. The narrative connects how national strategies for digital transformation and skills-based curricula are reshaping teacher standards, certification expectations, and performance metrics. It explains the consequences for hiring, licensure renewal, and funding flows, and outlines how policy choices cascade into school-level priorities such as investment in learning analytics platforms and targeted professional learning. This slide prepares leaders to align local initiatives with national policy trajectories, using the OECD report and industry trend summaries as the basis for recommended strategic alignment.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Data-Driven Predictions and Trends," the slide describes how schools are deploying learning analytics to personalize instruction, identify early warning signs, and evaluate program impact. It synthesizes practical lessons from NU's '65 Teaching and Education Statistics for 2025' about which metrics schools monitor and what data maturity looks like across districts. The narrative explains necessary architecture: interoperable SIS/LMS systems, clear data governance, and teacher-facing dashboards designed for action. It also highlights common pitfalls—over-reliance on summative scores, insufficient teacher training in interpretation, and privacy risk management—and outlines governance and PD responses to ensure ethical, effective use of learner data.</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AI can accelerate personalization and reduce teacher administrative load, it also raises questions about bias, transparency, and the integrity of assessment. Building on commentary from "The Future of Education: Data-Driven Predictions for 2025," the slide recommends governance frameworks, vendor evaluation rubrics, and teacher training pathways that prioritize pedagogical alignment and ethical use. It emphasizes that AI should augment, not replace, the relational and pedagogical expertise of teachers and that careful piloting with measurable KPIs is a prudent strategy.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alignment to standards, scalable formative assessment, teacher scaffolds for differentiating instruction, and pathways for credential portability. The emphasis is on designing systems that enable learners to progress based on demonstrated mastery while maintaining equity safeguards.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job-embedded coaching, micro-credential stacks, collaborative professional learning communities, and vendor-partnered pilots with iterative evaluation. It also addresses teacher wellbeing and retention strategies, linking compensation and career pathways to digital and pedagogical competencies highlighted in multi-source trend literature.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evidence standards, equivalency frameworks, and methods for validating AI-assisted assessments. The narrative cites sector analyses indicating that assessment innovations must be accompanied by robust validity studies and transparency measures to maintain public trust and portability of credentials.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Data-Driven Predictions for 2025" as well as practitioner commentary from Carnegie Learning and EduEttu's trend summaries. The research context emphasizes that academic outcomes are intertwined with social-emotional supports; schools are implementing layered systems of support, integrating mental health resources, and using data to identify and respond to disparities. The slide outlines program models—multi-tiered systems of support (MTSS), trauma-informed pedagogy, and culturally responsive practices—while stressing measurement: attendance, engagement, wellbeing indices, and disaggregated outcome reporting. It recommends aligning resource allocation and staffing models to address inequities revealed by data.</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jpe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jpe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jpe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jpe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jpe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jpe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457200" y="1828800"/>
            <a:ext cx="8229600" cy="914400"/>
          </a:xfrm>
          <a:prstGeom prst="rect">
            <a:avLst/>
          </a:prstGeom>
          <a:noFill/>
          <a:ln/>
        </p:spPr>
        <p:txBody>
          <a:bodyPr wrap="square" rtlCol="0" anchor="ctr"/>
          <a:lstStyle/>
          <a:p>
            <a:pPr algn="ctr" indent="0" marL="0">
              <a:buNone/>
            </a:pPr>
            <a:r>
              <a:rPr lang="en-US" sz="3600" b="1" dirty="0">
                <a:solidFill>
                  <a:srgbClr val="111827"/>
                </a:solidFill>
              </a:rPr>
              <a:t>Teaching in 2025: Trends, Evidence, and Practical Guidance</a:t>
            </a:r>
            <a:endParaRPr lang="en-US" sz="3600" dirty="0"/>
          </a:p>
        </p:txBody>
      </p:sp>
      <p:sp>
        <p:nvSpPr>
          <p:cNvPr id="3" name="Text 1"/>
          <p:cNvSpPr/>
          <p:nvPr/>
        </p:nvSpPr>
        <p:spPr>
          <a:xfrm>
            <a:off x="457200" y="2926080"/>
            <a:ext cx="8229600" cy="548640"/>
          </a:xfrm>
          <a:prstGeom prst="rect">
            <a:avLst/>
          </a:prstGeom>
          <a:noFill/>
          <a:ln/>
        </p:spPr>
        <p:txBody>
          <a:bodyPr wrap="square" rtlCol="0" anchor="ctr"/>
          <a:lstStyle/>
          <a:p>
            <a:pPr algn="ctr" indent="0" marL="0">
              <a:buNone/>
            </a:pPr>
            <a:r>
              <a:rPr lang="en-US" sz="1600" dirty="0">
                <a:solidFill>
                  <a:srgbClr val="374151"/>
                </a:solidFill>
              </a:rPr>
              <a:t>Generated by AgentFire AI</a:t>
            </a:r>
            <a:endParaRPr lang="en-US" sz="1600" dirty="0"/>
          </a:p>
        </p:txBody>
      </p:sp>
      <p:sp>
        <p:nvSpPr>
          <p:cNvPr id="4" name="Shape 2"/>
          <p:cNvSpPr/>
          <p:nvPr/>
        </p:nvSpPr>
        <p:spPr>
          <a:xfrm>
            <a:off x="2743200" y="3931920"/>
            <a:ext cx="3657600" cy="137160"/>
          </a:xfrm>
          <a:prstGeom prst="rect">
            <a:avLst/>
          </a:prstGeom>
          <a:solidFill>
            <a:srgbClr val="3B82F6"/>
          </a:solidFill>
          <a:ln w="12700">
            <a:solidFill>
              <a:srgbClr val="3B82F6"/>
            </a:solidFill>
            <a:prstDash val="solid"/>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Technology Infrastructure: Connectivity, Devices, and Cost Models</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consortium purchasing, performance-based contracts, and open standards to reduce lock-in. It also addresses digital equity: subsidized device programs, offline…</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Broadband and device equity are preconditions for innovation</a:t>
            </a:r>
            <a:endParaRPr lang="en-US" sz="1400" dirty="0"/>
          </a:p>
          <a:p>
            <a:pPr marL="342900" indent="-342900">
              <a:buSzPct val="100000"/>
              <a:buChar char="•"/>
            </a:pPr>
            <a:r>
              <a:rPr lang="en-US" sz="1400" dirty="0">
                <a:solidFill>
                  <a:srgbClr val="111827"/>
                </a:solidFill>
              </a:rPr>
              <a:t>Plan for total cost of ownership beyond initial procurement</a:t>
            </a:r>
            <a:endParaRPr lang="en-US" sz="1400" dirty="0"/>
          </a:p>
          <a:p>
            <a:pPr marL="342900" indent="-342900">
              <a:buSzPct val="100000"/>
              <a:buChar char="•"/>
            </a:pPr>
            <a:r>
              <a:rPr lang="en-US" sz="1400" dirty="0">
                <a:solidFill>
                  <a:srgbClr val="111827"/>
                </a:solidFill>
              </a:rPr>
              <a:t>Open standards and interoperable systems reduce vendor lock-in</a:t>
            </a:r>
            <a:endParaRPr lang="en-US" sz="1400" dirty="0"/>
          </a:p>
          <a:p>
            <a:pPr marL="342900" indent="-342900">
              <a:buSzPct val="100000"/>
              <a:buChar char="•"/>
            </a:pPr>
            <a:r>
              <a:rPr lang="en-US" sz="1400" dirty="0">
                <a:solidFill>
                  <a:srgbClr val="111827"/>
                </a:solidFill>
              </a:rPr>
              <a:t>Targeted investments needed for high-need communities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Classroom &amp; Learning Design: Hybrid and Flexible Models</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flexibility, clear transitions between modes, teacher workflow alignment, and evidence-based scheduling (e.g., dedicated diagnostics and small-group interventi…</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Hybrid models combine synchronous teaching with asynchronous tasks</a:t>
            </a:r>
            <a:endParaRPr lang="en-US" sz="1400" dirty="0"/>
          </a:p>
          <a:p>
            <a:pPr marL="342900" indent="-342900">
              <a:buSzPct val="100000"/>
              <a:buChar char="•"/>
            </a:pPr>
            <a:r>
              <a:rPr lang="en-US" sz="1400" dirty="0">
                <a:solidFill>
                  <a:srgbClr val="111827"/>
                </a:solidFill>
              </a:rPr>
              <a:t>Flexible spaces support collaboration and small-group interventions</a:t>
            </a:r>
            <a:endParaRPr lang="en-US" sz="1400" dirty="0"/>
          </a:p>
          <a:p>
            <a:pPr marL="342900" indent="-342900">
              <a:buSzPct val="100000"/>
              <a:buChar char="•"/>
            </a:pPr>
            <a:r>
              <a:rPr lang="en-US" sz="1400" dirty="0">
                <a:solidFill>
                  <a:srgbClr val="111827"/>
                </a:solidFill>
              </a:rPr>
              <a:t>Schedule redesigns for diagnostics and personalized instruction</a:t>
            </a:r>
            <a:endParaRPr lang="en-US" sz="1400" dirty="0"/>
          </a:p>
          <a:p>
            <a:pPr marL="342900" indent="-342900">
              <a:buSzPct val="100000"/>
              <a:buChar char="•"/>
            </a:pPr>
            <a:r>
              <a:rPr lang="en-US" sz="1400" dirty="0">
                <a:solidFill>
                  <a:srgbClr val="111827"/>
                </a:solidFill>
              </a:rPr>
              <a:t>Teacher co-design prevents superficial or ineffective changes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Implementation Roadmap: From Pilot to Scale (2025–2027)</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define strategic goals aligned with national and district policy; select pilot sites with clear evaluation metrics; invest in teacher professional learning and…</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Define strategic goals aligned to policy and measurable KPIs</a:t>
            </a:r>
            <a:endParaRPr lang="en-US" sz="1400" dirty="0"/>
          </a:p>
          <a:p>
            <a:pPr marL="342900" indent="-342900">
              <a:buSzPct val="100000"/>
              <a:buChar char="•"/>
            </a:pPr>
            <a:r>
              <a:rPr lang="en-US" sz="1400" dirty="0">
                <a:solidFill>
                  <a:srgbClr val="111827"/>
                </a:solidFill>
              </a:rPr>
              <a:t>Pilot with rigorous evaluation and rapid iteration cycles</a:t>
            </a:r>
            <a:endParaRPr lang="en-US" sz="1400" dirty="0"/>
          </a:p>
          <a:p>
            <a:pPr marL="342900" indent="-342900">
              <a:buSzPct val="100000"/>
              <a:buChar char="•"/>
            </a:pPr>
            <a:r>
              <a:rPr lang="en-US" sz="1400" dirty="0">
                <a:solidFill>
                  <a:srgbClr val="111827"/>
                </a:solidFill>
              </a:rPr>
              <a:t>Invest in PD and infrastructure before wide rollout</a:t>
            </a:r>
            <a:endParaRPr lang="en-US" sz="1400" dirty="0"/>
          </a:p>
          <a:p>
            <a:pPr marL="342900" indent="-342900">
              <a:buSzPct val="100000"/>
              <a:buChar char="•"/>
            </a:pPr>
            <a:r>
              <a:rPr lang="en-US" sz="1400" dirty="0">
                <a:solidFill>
                  <a:srgbClr val="111827"/>
                </a:solidFill>
              </a:rPr>
              <a:t>Scale with supports for fidelity, equity, and governance</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Key Indicators to Monitor and Governance Recommendations</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This slide lists the most actionable indicators and governance practices leaders should monitor in 2025, synthesizing recommendations from the OECD report, NU …</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Monitor disaggregated learning growth and wellbeing indices</a:t>
            </a:r>
            <a:endParaRPr lang="en-US" sz="1400" dirty="0"/>
          </a:p>
          <a:p>
            <a:pPr marL="342900" indent="-342900">
              <a:buSzPct val="100000"/>
              <a:buChar char="•"/>
            </a:pPr>
            <a:r>
              <a:rPr lang="en-US" sz="1400" dirty="0">
                <a:solidFill>
                  <a:srgbClr val="111827"/>
                </a:solidFill>
              </a:rPr>
              <a:t>Track early warning indicators and technology utilization</a:t>
            </a:r>
            <a:endParaRPr lang="en-US" sz="1400" dirty="0"/>
          </a:p>
          <a:p>
            <a:pPr marL="342900" indent="-342900">
              <a:buSzPct val="100000"/>
              <a:buChar char="•"/>
            </a:pPr>
            <a:r>
              <a:rPr lang="en-US" sz="1400" dirty="0">
                <a:solidFill>
                  <a:srgbClr val="111827"/>
                </a:solidFill>
              </a:rPr>
              <a:t>Establish data stewardship and ethical AI procurement criteria</a:t>
            </a:r>
            <a:endParaRPr lang="en-US" sz="1400" dirty="0"/>
          </a:p>
          <a:p>
            <a:pPr marL="342900" indent="-342900">
              <a:buSzPct val="100000"/>
              <a:buChar char="•"/>
            </a:pPr>
            <a:r>
              <a:rPr lang="en-US" sz="1400" dirty="0">
                <a:solidFill>
                  <a:srgbClr val="111827"/>
                </a:solidFill>
              </a:rPr>
              <a:t>Use quarterly reviews for operational metrics and annual strategy checks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Conclusions &amp; Strategic Recommendations for Leaders</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The final slide synthesizes strategic recommendations for leaders who must navigate the 2025 teaching landscape. Drawing on the OECD 'Trends Shaping Education …</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Prioritize teacher capacity and robust data infrastructure</a:t>
            </a:r>
            <a:endParaRPr lang="en-US" sz="1400" dirty="0"/>
          </a:p>
          <a:p>
            <a:pPr marL="342900" indent="-342900">
              <a:buSzPct val="100000"/>
              <a:buChar char="•"/>
            </a:pPr>
            <a:r>
              <a:rPr lang="en-US" sz="1400" dirty="0">
                <a:solidFill>
                  <a:srgbClr val="111827"/>
                </a:solidFill>
              </a:rPr>
              <a:t>Pilot innovations with rigorous evaluation before scaling</a:t>
            </a:r>
            <a:endParaRPr lang="en-US" sz="1400" dirty="0"/>
          </a:p>
          <a:p>
            <a:pPr marL="342900" indent="-342900">
              <a:buSzPct val="100000"/>
              <a:buChar char="•"/>
            </a:pPr>
            <a:r>
              <a:rPr lang="en-US" sz="1400" dirty="0">
                <a:solidFill>
                  <a:srgbClr val="111827"/>
                </a:solidFill>
              </a:rPr>
              <a:t>Align procurement and PD with equity and governance goals</a:t>
            </a:r>
            <a:endParaRPr lang="en-US" sz="1400" dirty="0"/>
          </a:p>
          <a:p>
            <a:pPr marL="342900" indent="-342900">
              <a:buSzPct val="100000"/>
              <a:buChar char="•"/>
            </a:pPr>
            <a:r>
              <a:rPr lang="en-US" sz="1400" dirty="0">
                <a:solidFill>
                  <a:srgbClr val="111827"/>
                </a:solidFill>
              </a:rPr>
              <a:t>Adopt iterative, evidence-based reform anchored in student outcomes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548640"/>
            <a:ext cx="6858000" cy="0"/>
          </a:xfrm>
          <a:prstGeom prst="rect">
            <a:avLst/>
          </a:prstGeom>
          <a:noFill/>
          <a:ln/>
        </p:spPr>
        <p:txBody>
          <a:bodyPr wrap="square" rtlCol="0" anchor="ctr"/>
          <a:lstStyle/>
          <a:p>
            <a:pPr indent="0" marL="0">
              <a:buNone/>
            </a:pPr>
            <a:r>
              <a:rPr lang="en-US" sz="2600" b="1" dirty="0">
                <a:solidFill>
                  <a:srgbClr val="111827"/>
                </a:solidFill>
              </a:rPr>
              <a:t>References</a:t>
            </a:r>
            <a:endParaRPr lang="en-US" sz="2600" dirty="0"/>
          </a:p>
        </p:txBody>
      </p:sp>
      <p:sp>
        <p:nvSpPr>
          <p:cNvPr id="3" name="Shape 1"/>
          <p:cNvSpPr/>
          <p:nvPr/>
        </p:nvSpPr>
        <p:spPr>
          <a:xfrm>
            <a:off x="548640" y="1097280"/>
            <a:ext cx="2011680" cy="82296"/>
          </a:xfrm>
          <a:prstGeom prst="rect">
            <a:avLst/>
          </a:prstGeom>
          <a:solidFill>
            <a:srgbClr val="DBEAFE"/>
          </a:solidFill>
          <a:ln w="12700">
            <a:solidFill>
              <a:srgbClr val="DBEAFE"/>
            </a:solidFill>
            <a:prstDash val="solid"/>
          </a:ln>
        </p:spPr>
      </p:sp>
      <p:sp>
        <p:nvSpPr>
          <p:cNvPr id="4" name="Text 2"/>
          <p:cNvSpPr/>
          <p:nvPr/>
        </p:nvSpPr>
        <p:spPr>
          <a:xfrm>
            <a:off x="548640" y="1371600"/>
            <a:ext cx="4023360" cy="4114800"/>
          </a:xfrm>
          <a:prstGeom prst="rect">
            <a:avLst/>
          </a:prstGeom>
          <a:noFill/>
          <a:ln/>
        </p:spPr>
        <p:txBody>
          <a:bodyPr wrap="square" rtlCol="0" anchor="ctr"/>
          <a:lstStyle/>
          <a:p>
            <a:pPr indent="0" marL="0">
              <a:buNone/>
            </a:pPr>
            <a:r>
              <a:rPr lang="en-US" sz="1200" dirty="0">
                <a:solidFill>
                  <a:srgbClr val="374151"/>
                </a:solidFill>
              </a:rPr>
              <a:t>https://www.oecd.org/en/publications/trends-shaping-education-2025_ee6587fd-en.html</a:t>
            </a:r>
            <a:endParaRPr lang="en-US" sz="1200" dirty="0"/>
          </a:p>
          <a:p>
            <a:pPr indent="0" marL="0">
              <a:buNone/>
            </a:pPr>
            <a:r>
              <a:rPr lang="en-US" sz="1200" dirty="0">
                <a:solidFill>
                  <a:srgbClr val="374151"/>
                </a:solidFill>
              </a:rPr>
              <a:t>https://www.connect-education.com/post/the-future-of-education-data-driven-predictions-for-2025</a:t>
            </a:r>
            <a:endParaRPr lang="en-US" sz="1200" dirty="0"/>
          </a:p>
          <a:p>
            <a:pPr indent="0" marL="0">
              <a:buNone/>
            </a:pPr>
            <a:r>
              <a:rPr lang="en-US" sz="1200" dirty="0">
                <a:solidFill>
                  <a:srgbClr val="374151"/>
                </a:solidFill>
              </a:rPr>
              <a:t>https://www.nu.edu/blog/education-statistics/</a:t>
            </a:r>
            <a:endParaRPr lang="en-US" sz="1200" dirty="0"/>
          </a:p>
          <a:p>
            <a:pPr indent="0" marL="0">
              <a:buNone/>
            </a:pPr>
            <a:r>
              <a:rPr lang="en-US" sz="1200" dirty="0">
                <a:solidFill>
                  <a:srgbClr val="374151"/>
                </a:solidFill>
              </a:rPr>
              <a:t>https://teach.moreland.edu/ed-predictions-2025-infographic</a:t>
            </a:r>
            <a:endParaRPr lang="en-US" sz="1200" dirty="0"/>
          </a:p>
          <a:p>
            <a:pPr indent="0" marL="0">
              <a:buNone/>
            </a:pPr>
            <a:r>
              <a:rPr lang="en-US" sz="1200" dirty="0">
                <a:solidFill>
                  <a:srgbClr val="374151"/>
                </a:solidFill>
              </a:rPr>
              <a:t>https://www.carnegielearning.com/blog/education-trends-for-2025</a:t>
            </a:r>
            <a:endParaRPr lang="en-US" sz="1200" dirty="0"/>
          </a:p>
        </p:txBody>
      </p:sp>
      <p:sp>
        <p:nvSpPr>
          <p:cNvPr id="5" name="Text 3"/>
          <p:cNvSpPr/>
          <p:nvPr/>
        </p:nvSpPr>
        <p:spPr>
          <a:xfrm>
            <a:off x="4572000" y="1371600"/>
            <a:ext cx="4023360" cy="4114800"/>
          </a:xfrm>
          <a:prstGeom prst="rect">
            <a:avLst/>
          </a:prstGeom>
          <a:noFill/>
          <a:ln/>
        </p:spPr>
        <p:txBody>
          <a:bodyPr wrap="square" rtlCol="0" anchor="ctr"/>
          <a:lstStyle/>
          <a:p>
            <a:pPr indent="0" marL="0">
              <a:buNone/>
            </a:pPr>
            <a:r>
              <a:rPr lang="en-US" sz="1200" dirty="0">
                <a:solidFill>
                  <a:srgbClr val="374151"/>
                </a:solidFill>
              </a:rPr>
              <a:t>https://www.eduettu.com/post/what-to-watch-in-education-10-trends-shaping-2025</a:t>
            </a:r>
            <a:endParaRPr lang="en-US" sz="1200" dirty="0"/>
          </a:p>
          <a:p>
            <a:pPr indent="0" marL="0">
              <a:buNone/>
            </a:pPr>
            <a:r>
              <a:rPr lang="en-US" sz="1200" dirty="0">
                <a:solidFill>
                  <a:srgbClr val="374151"/>
                </a:solidFill>
              </a:rPr>
              <a:t>https://www.slideteam.net/top-10-education-statistic-powerpoint-presentation-templates</a:t>
            </a:r>
            <a:endParaRPr lang="en-US" sz="1200" dirty="0"/>
          </a:p>
          <a:p>
            <a:pPr indent="0" marL="0">
              <a:buNone/>
            </a:pPr>
            <a:r>
              <a:rPr lang="en-US" sz="1200" dirty="0">
                <a:solidFill>
                  <a:srgbClr val="374151"/>
                </a:solidFill>
              </a:rPr>
              <a:t>https://www.slideteam.net/top-10-future-trends-in-education-powerpoint-presentation-templates</a:t>
            </a:r>
            <a:endParaRPr lang="en-US" sz="1200" dirty="0"/>
          </a:p>
          <a:p>
            <a:pPr indent="0" marL="0">
              <a:buNone/>
            </a:pPr>
            <a:r>
              <a:rPr lang="en-US" sz="1200" dirty="0">
                <a:solidFill>
                  <a:srgbClr val="374151"/>
                </a:solidFill>
              </a:rPr>
              <a:t>https://prezi.com/p/vvsdzgvece7j/education-2025-key-trends-shaping-the-future-of-teaching-and-learning/</a:t>
            </a:r>
            <a:endParaRPr lang="en-US" sz="1200" dirty="0"/>
          </a:p>
          <a:p>
            <a:pPr indent="0" marL="0">
              <a:buNone/>
            </a:pPr>
            <a:r>
              <a:rPr lang="en-US" sz="1200" dirty="0">
                <a:solidFill>
                  <a:srgbClr val="374151"/>
                </a:solidFill>
              </a:rPr>
              <a:t>https://edthings.com/blog/top-teaching-trends-to-watch-in-2025/</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Executive Summary: The 2025 Teaching Landscape</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Key Data-Driven Predictions and Trends," ensuring that policy-level observations and classroom implications are grounded in published research. The slide also …</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Data and AI now core to instructional decision-making</a:t>
            </a:r>
            <a:endParaRPr lang="en-US" sz="1400" dirty="0"/>
          </a:p>
          <a:p>
            <a:pPr marL="342900" indent="-342900">
              <a:buSzPct val="100000"/>
              <a:buChar char="•"/>
            </a:pPr>
            <a:r>
              <a:rPr lang="en-US" sz="1400" dirty="0">
                <a:solidFill>
                  <a:srgbClr val="111827"/>
                </a:solidFill>
              </a:rPr>
              <a:t>Student wellbeing and equity rising as measurable priorities</a:t>
            </a:r>
            <a:endParaRPr lang="en-US" sz="1400" dirty="0"/>
          </a:p>
          <a:p>
            <a:pPr marL="342900" indent="-342900">
              <a:buSzPct val="100000"/>
              <a:buChar char="•"/>
            </a:pPr>
            <a:r>
              <a:rPr lang="en-US" sz="1400" dirty="0">
                <a:solidFill>
                  <a:srgbClr val="111827"/>
                </a:solidFill>
              </a:rPr>
              <a:t>Teacher roles expanding toward facilitation and data coaching</a:t>
            </a:r>
            <a:endParaRPr lang="en-US" sz="1400" dirty="0"/>
          </a:p>
          <a:p>
            <a:pPr marL="342900" indent="-342900">
              <a:buSzPct val="100000"/>
              <a:buChar char="•"/>
            </a:pPr>
            <a:r>
              <a:rPr lang="en-US" sz="1400" dirty="0">
                <a:solidFill>
                  <a:srgbClr val="111827"/>
                </a:solidFill>
              </a:rPr>
              <a:t>Infrastructure and professional development require urgent alignment</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Policy &amp; System Shifts Affecting Teaching</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This slide examines macro-level policy shifts affecting teaching in 2025, referencing system-level analysis from Trends Shaping Education 2025 - OECD and cross…</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Demographic and funding patterns shape teacher supply and demand</a:t>
            </a:r>
            <a:endParaRPr lang="en-US" sz="1400" dirty="0"/>
          </a:p>
          <a:p>
            <a:pPr marL="342900" indent="-342900">
              <a:buSzPct val="100000"/>
              <a:buChar char="•"/>
            </a:pPr>
            <a:r>
              <a:rPr lang="en-US" sz="1400" dirty="0">
                <a:solidFill>
                  <a:srgbClr val="111827"/>
                </a:solidFill>
              </a:rPr>
              <a:t>Policy pushes for digital transformation and skills frameworks</a:t>
            </a:r>
            <a:endParaRPr lang="en-US" sz="1400" dirty="0"/>
          </a:p>
          <a:p>
            <a:pPr marL="342900" indent="-342900">
              <a:buSzPct val="100000"/>
              <a:buChar char="•"/>
            </a:pPr>
            <a:r>
              <a:rPr lang="en-US" sz="1400" dirty="0">
                <a:solidFill>
                  <a:srgbClr val="111827"/>
                </a:solidFill>
              </a:rPr>
              <a:t>Licensure and professional standards are being updated</a:t>
            </a:r>
            <a:endParaRPr lang="en-US" sz="1400" dirty="0"/>
          </a:p>
          <a:p>
            <a:pPr marL="342900" indent="-342900">
              <a:buSzPct val="100000"/>
              <a:buChar char="•"/>
            </a:pPr>
            <a:r>
              <a:rPr lang="en-US" sz="1400" dirty="0">
                <a:solidFill>
                  <a:srgbClr val="111827"/>
                </a:solidFill>
              </a:rPr>
              <a:t>Local implementation needs to align with national strategy</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Data-Driven Decision Making: Learning Analytics and Insights</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Key Data-Driven Predictions and Trends," the slide describes how schools are deploying learning analytics to personalize instruction, identify early warning si…</a:t>
            </a:r>
            <a:endParaRPr lang="en-US" sz="1600" dirty="0"/>
          </a:p>
        </p:txBody>
      </p:sp>
      <p:sp>
        <p:nvSpPr>
          <p:cNvPr id="5" name="Text 3"/>
          <p:cNvSpPr/>
          <p:nvPr/>
        </p:nvSpPr>
        <p:spPr>
          <a:xfrm>
            <a:off x="548640" y="2926080"/>
            <a:ext cx="804672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Learning analytics for personalization and early intervention</a:t>
            </a:r>
            <a:endParaRPr lang="en-US" sz="1400" dirty="0"/>
          </a:p>
          <a:p>
            <a:pPr marL="342900" indent="-342900">
              <a:buSzPct val="100000"/>
              <a:buChar char="•"/>
            </a:pPr>
            <a:r>
              <a:rPr lang="en-US" sz="1400" dirty="0">
                <a:solidFill>
                  <a:srgbClr val="111827"/>
                </a:solidFill>
              </a:rPr>
              <a:t>Interoperability and data governance are essential</a:t>
            </a:r>
            <a:endParaRPr lang="en-US" sz="1400" dirty="0"/>
          </a:p>
          <a:p>
            <a:pPr marL="342900" indent="-342900">
              <a:buSzPct val="100000"/>
              <a:buChar char="•"/>
            </a:pPr>
            <a:r>
              <a:rPr lang="en-US" sz="1400" dirty="0">
                <a:solidFill>
                  <a:srgbClr val="111827"/>
                </a:solidFill>
              </a:rPr>
              <a:t>Teacher dashboards must be action-focused, not just descriptive</a:t>
            </a:r>
            <a:endParaRPr lang="en-US" sz="1400" dirty="0"/>
          </a:p>
          <a:p>
            <a:pPr marL="342900" indent="-342900">
              <a:buSzPct val="100000"/>
              <a:buChar char="•"/>
            </a:pPr>
            <a:r>
              <a:rPr lang="en-US" sz="1400" dirty="0">
                <a:solidFill>
                  <a:srgbClr val="111827"/>
                </a:solidFill>
              </a:rPr>
              <a:t>Address privacy, equity, and data literacy challenges</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AI in the Classroom: Opportunities and Guardrails</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while AI can accelerate personalization and reduce teacher administrative load, it also raises questions about bias, transparency, and the integrity of assessm…</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AI enables adaptive tutoring and assessment automation</a:t>
            </a:r>
            <a:endParaRPr lang="en-US" sz="1400" dirty="0"/>
          </a:p>
          <a:p>
            <a:pPr marL="342900" indent="-342900">
              <a:buSzPct val="100000"/>
              <a:buChar char="•"/>
            </a:pPr>
            <a:r>
              <a:rPr lang="en-US" sz="1400" dirty="0">
                <a:solidFill>
                  <a:srgbClr val="111827"/>
                </a:solidFill>
              </a:rPr>
              <a:t>Evaluation rubrics must assess pedagogy, bias, and privacy</a:t>
            </a:r>
            <a:endParaRPr lang="en-US" sz="1400" dirty="0"/>
          </a:p>
          <a:p>
            <a:pPr marL="342900" indent="-342900">
              <a:buSzPct val="100000"/>
              <a:buChar char="•"/>
            </a:pPr>
            <a:r>
              <a:rPr lang="en-US" sz="1400" dirty="0">
                <a:solidFill>
                  <a:srgbClr val="111827"/>
                </a:solidFill>
              </a:rPr>
              <a:t>Teachers need PD for AI-augmented instruction design</a:t>
            </a:r>
            <a:endParaRPr lang="en-US" sz="1400" dirty="0"/>
          </a:p>
          <a:p>
            <a:pPr marL="342900" indent="-342900">
              <a:buSzPct val="100000"/>
              <a:buChar char="•"/>
            </a:pPr>
            <a:r>
              <a:rPr lang="en-US" sz="1400" dirty="0">
                <a:solidFill>
                  <a:srgbClr val="111827"/>
                </a:solidFill>
              </a:rPr>
              <a:t>Pilot programs with clear KPIs reduce implementation risk</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Personalized &amp; Competency-Based Learning Models</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alignment to standards, scalable formative assessment, teacher scaffolds for differentiating instruction, and pathways for credential portability. The emphasis…</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Mastery-based progression replaces seat-time in many pilots</a:t>
            </a:r>
            <a:endParaRPr lang="en-US" sz="1400" dirty="0"/>
          </a:p>
          <a:p>
            <a:pPr marL="342900" indent="-342900">
              <a:buSzPct val="100000"/>
              <a:buChar char="•"/>
            </a:pPr>
            <a:r>
              <a:rPr lang="en-US" sz="1400" dirty="0">
                <a:solidFill>
                  <a:srgbClr val="111827"/>
                </a:solidFill>
              </a:rPr>
              <a:t>Modular credentials and micro-credentials gain traction</a:t>
            </a:r>
            <a:endParaRPr lang="en-US" sz="1400" dirty="0"/>
          </a:p>
          <a:p>
            <a:pPr marL="342900" indent="-342900">
              <a:buSzPct val="100000"/>
              <a:buChar char="•"/>
            </a:pPr>
            <a:r>
              <a:rPr lang="en-US" sz="1400" dirty="0">
                <a:solidFill>
                  <a:srgbClr val="111827"/>
                </a:solidFill>
              </a:rPr>
              <a:t>Formative assessment anchors personalization at scale</a:t>
            </a:r>
            <a:endParaRPr lang="en-US" sz="1400" dirty="0"/>
          </a:p>
          <a:p>
            <a:pPr marL="342900" indent="-342900">
              <a:buSzPct val="100000"/>
              <a:buChar char="•"/>
            </a:pPr>
            <a:r>
              <a:rPr lang="en-US" sz="1400" dirty="0">
                <a:solidFill>
                  <a:srgbClr val="111827"/>
                </a:solidFill>
              </a:rPr>
              <a:t>Systems must ensure equitable access and consistent standards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Teacher Professional Development &amp; New Role Definitions</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job-embedded coaching, micro-credential stacks, collaborative professional learning communities, and vendor-partnered pilots with iterative evaluation. It also…</a:t>
            </a:r>
            <a:endParaRPr lang="en-US" sz="1600" dirty="0"/>
          </a:p>
        </p:txBody>
      </p:sp>
      <p:sp>
        <p:nvSpPr>
          <p:cNvPr id="5" name="Text 3"/>
          <p:cNvSpPr/>
          <p:nvPr/>
        </p:nvSpPr>
        <p:spPr>
          <a:xfrm>
            <a:off x="548640" y="2926080"/>
            <a:ext cx="804672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Teachers as facilitators, data coaches, and blended designers</a:t>
            </a:r>
            <a:endParaRPr lang="en-US" sz="1400" dirty="0"/>
          </a:p>
          <a:p>
            <a:pPr marL="342900" indent="-342900">
              <a:buSzPct val="100000"/>
              <a:buChar char="•"/>
            </a:pPr>
            <a:r>
              <a:rPr lang="en-US" sz="1400" dirty="0">
                <a:solidFill>
                  <a:srgbClr val="111827"/>
                </a:solidFill>
              </a:rPr>
              <a:t>PD moves toward job-embedded coaching and micro-credentials</a:t>
            </a:r>
            <a:endParaRPr lang="en-US" sz="1400" dirty="0"/>
          </a:p>
          <a:p>
            <a:pPr marL="342900" indent="-342900">
              <a:buSzPct val="100000"/>
              <a:buChar char="•"/>
            </a:pPr>
            <a:r>
              <a:rPr lang="en-US" sz="1400" dirty="0">
                <a:solidFill>
                  <a:srgbClr val="111827"/>
                </a:solidFill>
              </a:rPr>
              <a:t>Career pathways link new competencies to progression and pay</a:t>
            </a:r>
            <a:endParaRPr lang="en-US" sz="1400" dirty="0"/>
          </a:p>
          <a:p>
            <a:pPr marL="342900" indent="-342900">
              <a:buSzPct val="100000"/>
              <a:buChar char="•"/>
            </a:pPr>
            <a:r>
              <a:rPr lang="en-US" sz="1400" dirty="0">
                <a:solidFill>
                  <a:srgbClr val="111827"/>
                </a:solidFill>
              </a:rPr>
              <a:t>Retention strategies must address workload and wellbeing</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Assessment Innovation and Credentialing Trends</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new evidence standards, equivalency frameworks, and methods for validating AI-assisted assessments. The narrative cites sector analyses indicating that assessm…</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Formative and portfolio assessments gain institutional credibility</a:t>
            </a:r>
            <a:endParaRPr lang="en-US" sz="1400" dirty="0"/>
          </a:p>
          <a:p>
            <a:pPr marL="342900" indent="-342900">
              <a:buSzPct val="100000"/>
              <a:buChar char="•"/>
            </a:pPr>
            <a:r>
              <a:rPr lang="en-US" sz="1400" dirty="0">
                <a:solidFill>
                  <a:srgbClr val="111827"/>
                </a:solidFill>
              </a:rPr>
              <a:t>Micro-credentials and digital badges support lifelong pathways</a:t>
            </a:r>
            <a:endParaRPr lang="en-US" sz="1400" dirty="0"/>
          </a:p>
          <a:p>
            <a:pPr marL="342900" indent="-342900">
              <a:buSzPct val="100000"/>
              <a:buChar char="•"/>
            </a:pPr>
            <a:r>
              <a:rPr lang="en-US" sz="1400" dirty="0">
                <a:solidFill>
                  <a:srgbClr val="111827"/>
                </a:solidFill>
              </a:rPr>
              <a:t>Validation and transparency are essential for new assessment modes</a:t>
            </a:r>
            <a:endParaRPr lang="en-US" sz="1400" dirty="0"/>
          </a:p>
          <a:p>
            <a:pPr marL="342900" indent="-342900">
              <a:buSzPct val="100000"/>
              <a:buChar char="•"/>
            </a:pPr>
            <a:r>
              <a:rPr lang="en-US" sz="1400" dirty="0">
                <a:solidFill>
                  <a:srgbClr val="111827"/>
                </a:solidFill>
              </a:rPr>
              <a:t>Accreditation must adapt to modular and competency-based records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Wellbeing, Inclusion, and Equity Priorities</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Data-Driven Predictions for 2025" as well as practitioner commentary from Carnegie Learning and EduEttu's trend summaries. The research context emphasizes that…</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Mental health supports integrated into school service models</a:t>
            </a:r>
            <a:endParaRPr lang="en-US" sz="1400" dirty="0"/>
          </a:p>
          <a:p>
            <a:pPr marL="342900" indent="-342900">
              <a:buSzPct val="100000"/>
              <a:buChar char="•"/>
            </a:pPr>
            <a:r>
              <a:rPr lang="en-US" sz="1400" dirty="0">
                <a:solidFill>
                  <a:srgbClr val="111827"/>
                </a:solidFill>
              </a:rPr>
              <a:t>Data used to identify disparities and drive resource allocation</a:t>
            </a:r>
            <a:endParaRPr lang="en-US" sz="1400" dirty="0"/>
          </a:p>
          <a:p>
            <a:pPr marL="342900" indent="-342900">
              <a:buSzPct val="100000"/>
              <a:buChar char="•"/>
            </a:pPr>
            <a:r>
              <a:rPr lang="en-US" sz="1400" dirty="0">
                <a:solidFill>
                  <a:srgbClr val="111827"/>
                </a:solidFill>
              </a:rPr>
              <a:t>Culturally responsive practices and MTSS anchor inclusivity</a:t>
            </a:r>
            <a:endParaRPr lang="en-US" sz="1400" dirty="0"/>
          </a:p>
          <a:p>
            <a:pPr marL="342900" indent="-342900">
              <a:buSzPct val="100000"/>
              <a:buChar char="•"/>
            </a:pPr>
            <a:r>
              <a:rPr lang="en-US" sz="1400" dirty="0">
                <a:solidFill>
                  <a:srgbClr val="111827"/>
                </a:solidFill>
              </a:rPr>
              <a:t>Measure wellbeing alongside academic outcomes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AI Generated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Teaching in 2025: Trends, Evidence, and Practical Guidance</dc:title>
  <dc:subject>Teaching in 2025: Trends, Evidence, and Practical Guidance</dc:subject>
  <dc:creator>AgentFire</dc:creator>
  <cp:lastModifiedBy>AgentFire</cp:lastModifiedBy>
  <cp:revision>1</cp:revision>
  <dcterms:created xsi:type="dcterms:W3CDTF">2025-08-13T18:18:51Z</dcterms:created>
  <dcterms:modified xsi:type="dcterms:W3CDTF">2025-08-13T18:18:51Z</dcterms:modified>
</cp:coreProperties>
</file>