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Summarize the wide range of habitats ants occupy: tropical rainforests, temperate woodlands, deserts, grasslands, urban environments and agricultural systems. Discuss why ants are ubiquitous: behavioral flexibility, social organization, and diverse nesting strategies. Research context: The Genially presentation and CrystalGraphics template collection provided guidance on mapping global distributions and choosing representative habitat photography. When presenting global distribution, emphasize qualitative patterns—high species richness in tropical regions and diverse functional groups—without fabricating exact species counts. Suggest a slide visual: world map shaded qualitatively for richness gradients with inset photos of typical habitats (leaf-litter, canopy, savanna mound, urban pavement). Include an ecological caution: invasive ant species can dramatically alter local communities; mention Solenopsis invicta (red imported fire ant) as an example if discussing invasives, but avoid asserting unreferenced numeric impacts.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Address the complex relationship between ants and people: ecosystem services (soil turnover, biological control) versus nuisances and hazards (structural pests, invasive colonies, stinging species). Provide practical advice on coexistence and management: sanitation and exclusion, non-toxic deterrents, targeted baiting when necessary, and when to contact pest management professionals. Research context: The SlideShare and Twinkl educational materials influenced the framing of human-focused content to balance positive ecological roles and management strategies for common problem species. Discuss ethical considerations for control in conservation contexts and suggest integrated pest management (IPM) principles: identify species, assess risk, use the least harmful effective method, and monitor. Include recommended resources for local identification and professional referral. Speaker notes: stress safety (allergies, stings) and legal/ethical constraints when treating ant colonies in natural areas.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concrete layout and design guidance to convert this outline into a polished PPTX file suitable for classroom or public talks. Recommend slide dimensions (16:9 widescreen), clear visual hierarchy (large headings, short subheads), readable fonts (sans-serif, 24–28 pt for body), and consistent color contrast for accessibility. Research context: The Genially template example and CrystalGraphics/PoweredTemplate resources influenced recommendations for template procurement and interactive asset selection; cite these sources when choosing slides and animations. Offer suggestions for multimedia: short embedded videos (10–30 seconds) for behavior examples, progressive reveals for diagrams, and high-resolution photos for anatomy slides. Accessibility tips: add alt text for images, provide a printable handout or transcript, and avoid color-only coding. Interactivity: include simple formative checks (two-question polls, a 1-minute think-pair-share) and optional quizzes. Speaker notes: include timing cues and slide-specific prompts to facilitate transitions and audience engagement.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Offer hands-on and low-prep activities tailored to grade level: life-cycle flipcards, supervised ant farm observation protocols, trail-following experiments using sugar solutions, and habitat microcosm comparisons using soil samples. Provide assessment suggestions: short quizzes matching vocabulary, a concept map assignment linking behavior to ecosystem roles, and reflective prompts. Research context: The Slidesgo and Twinkl educational templates informed many of these activity suggestions by demonstrating age-appropriate tasks and assessment scaffolds used in classroom-ready materials. Emphasize safety and ethical considerations for live-animal activities (no wild-colony destruction, proper containment, and local regulations). Provide a short rubric template for teacher use: clarity of observation, use of scientific vocabulary, evidence of replication and reflection. Speaker notes: recommend duration and materials lists for each activity and suggest adaptation levels for K-2, middle school, and high school audiences.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Conclude with a concise references slide listing key resources used to build the presentation and where to find supplemental templates and media. Provide guidance for next steps: create and host the PPTX, test media on the presenting machine, prepare a one-page handout, and gather local identification guides. Research context: The following web resources materially informed the outline and slide recommendations—Genially 'Ants PRESENTATION III', SlideShare 'AntsPresentation for School Students.pptx', Slidesgo 'Ant Life Cycle for Pre-K', Twinkl 'All About Ants', CrystalGraphics ant templates list, and PoweredTemplate 'Ants' template. Include URLs for each resource so presenters can download templates, images, or classroom-ready slides as allowed by the source. Also include recommended citation and image-credit formatting rules. Final speaker note: provide contact info for follow-up and suggest a short practice script for the first five minutes of the talk.</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opening slide establishes the presentation theme and prepares the audience for a structured exploration of ant biology, ecology, behavior and human interactions. Use a strong, concise title and a subtitle indicating the target audience (e.g., middle-school science, university seminar, general public). Visually, pair a high-resolution macro photo of an ant with a logotype or institutional affiliation and presenter name and date. Include a brief opening sentence or hook: "Ants are among the world's most numerous and ecologically influential insects." For presenters who want to reference prepared sources, note the research context below and how it informed slide selection: Research context: Source: Ants PRESENTATION III | Genially URL: https://view.genially.com/650060cbc8f6df001bdb381c/presentation-ants-presentation-iii. The Genially sample influenced slide styling and interactive suggestions; use it as a model for layered visuals and embedded media. Keep this slide minimal — name, affiliation, talk title, date, and an optional short outline of sections to follow so the audience knows what to expect. Speaker notes: 10–20 words summarizing presenter background and presentation goals.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understand ant anatomy and caste structure; explain ant life cycles and colony dynamics; describe communication methods and ecological roles; and evaluate human–ant interactions and management options. Include a brief table of contents listing each major section of the deck. Research context: Materials like 'AntsPresentation for School Students.pptx' (SlideShare) influenced the selection and wording of learning objectives and the sequencing of educational slides because that resource prioritizes clear learning goals and stepwise explanations. Use bullets or icons for each objective and consider adding estimated time per section if delivering live (e.g., 5–7 minutes per core section). Speaker notes: advise the presenter to explicitly state outcomes at the beginning; this improves retention and provides assessment anchors for teachers or trainers planning follow-up activities.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 ant external anatomy with labeled visuals: head, thorax (alitrunk), petiole(s), gaster, antennae, mandibles, legs, compound eyes and sensory hairs. Provide short functional notes: mandibles for manipulation and defense, antennae for chemoreception, petiole for flexibility, and exoskeleton for protection. Use a clear macro photo or vector diagram and a callout box for each structure with one sentence describing its role. Research context: The Slidesgo 'Ant Life Cycle for Pre-K' template and Twinkl 'All About Ants' resources informed how to simplify anatomical jargon for broad audiences while retaining accuracy. Mention common anatomical variations across taxa (e.g., one or two petiole nodes) and link those variations to ecological roles such as seed-harvesting or predatory behavior. Include a short activity suggestion: quick spot-the-feature quiz slide or an overlay to progressively reveal labels. Speaker notes: recommend 1–2 analogies (e.g., 'ant mandibles are like pliers') and a reminder to avoid excessive technical terms unless audience is specialized.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social structure in colonies: queen(s), workers, soldiers, and reproductive males. Describe morphological and behavioral differences between castes, including polymorphism and division of labor. Provide examples from common genera (e.g., Formica, Camponotus, Solenopsis) without fabricating quantitative counts; rely on qualitative differences and observable traits. Research context: SlideShare content 'AntsPresentation for School Students.pptx' assisted in how to communicate caste roles clearly for learners; additionally, the Genially presentation influenced recommended visual layouts to compare castes side-by-side. Discuss how caste systems vary by species: some have multiple queens (polygyny), some are monogynous; some species show distinct soldier castes with hardened heads and enlarged mandibles. Add a short comparison box: single-queen vs multi-queen colonies, plus a brief note on reproductive timing and nuptial flights. Speaker notes: encourage using labeled photos to show size differences and recommending field-safety disclaimers when observing wild colonies.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the ant life cycle stages: egg, larva, pupa, and adult. Explain how caste determination can be influenced by genetics, nutrition and colony needs rather than fixed chronological development alone. Include life-stage durations as typical ranges when possible for temperate species (note variability and avoid presenting fabricated numbers for all species). Research context: The 'Ant Life Cycle for Pre-K' Slidesgo resource guided how to present life stages clearly and visually for learning purposes while the SlideShare presentation provided practical examples of how teachers structure stage-by-stage explanations. Provide an illustrative flow diagram or simple timeline to show transitions and include a speaker note describing conditions that affect brood development (temperature, food availability, colony stress). Suggest classroom activities: examine pre-made slides, create life-cycle flip cards, or compare ant life cycle to other insects (e.g., butterflies) to highlight complete metamorphosis.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Explore colony-level organization: task allocation, age polyethism (role changes as individuals age), and specialized subgroups (foragers, nurses, waste management). Discuss nest architecture variation: subterranean chambers, carton nests in trees, mound-building species, and simple surface nests. Research context: The Genially Ants PRESENTATION III and SlideShare material both shaped recommendations about illustrating colony organization via cross-section nest diagrams and pedigreed role charts. Provide tips for presenting nest cross-sections: label locations for brood chambers, food storage, queen chamber, and refuse piles; contrast species that excavate complex tunnel systems with species that inhabit pre-formed cavities. Add a short note on colony founding strategies (claustral founding vs dependent founding) and how founding strategy affects early colony vulnerability and growth rate. Speaker notes: suggest using animated reveals to show how tasks shift over time and to make nest cross-sections intuitive for audiences.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ant communication channels: chemical (pheromones), tactile (antennal contact), acoustic (stridulation in some species), and visual cues in species with good eyesight. Emphasize the central role of pheromone trails in foraging and recruitment, and how trail persistence and volatility influence path formation. Research context: Both the Genially presentation and educational slide templates from Slidesgo and SlideShare guided the recommended combination of concise text and clear visuals to explain pheromone-guided behavior. Describe classic experiments and observable behaviors (e.g., recruitment to food, trail-following dynamics) in conceptual terms without inventing experimental numbers. Provide presenter tips: use short video clips or animated diagrams to show how a single ant laying pheromone can lead to rapid trail consolidation when food is abundant. Include a cautionary note about interpreting behavior—avoid anthropomorphism while acknowledging emergent colony-level problem solving.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 foraging strategies: solitary scouting, systematic search, and mass foraging with trail networks. Discuss navigation mechanisms: pheromone cues, path integration, visual landmarks, and polarized light orientation in some species. Connect ant foraging to broader ecosystem services: soil aeration, seed dispersal (myrmecochory), predation on pests, and nutrient recycling. Research context: Twinkl 'All About Ants' resources and CrystalGraphics template listings informed practical suggestions on visualizing ecological functions and the role of ants in food webs. Emphasize that ecological impacts vary widely by species and environment and avoid overgeneralization. Include a case example narrative: a seed-harvesting ant species moving seeds to nest caches thereby altering local plant recruitment patterns. Include recommended visuals: food-source maps, foraging range overlays, and simple flow diagrams showing ecosystem service pathways.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jpe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jpe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jpe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jpe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jpe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jpe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457200" y="1828800"/>
            <a:ext cx="8229600" cy="914400"/>
          </a:xfrm>
          <a:prstGeom prst="rect">
            <a:avLst/>
          </a:prstGeom>
          <a:noFill/>
          <a:ln/>
        </p:spPr>
        <p:txBody>
          <a:bodyPr wrap="square" rtlCol="0" anchor="ctr"/>
          <a:lstStyle/>
          <a:p>
            <a:pPr algn="ctr" indent="0" marL="0">
              <a:buNone/>
            </a:pPr>
            <a:r>
              <a:rPr lang="en-US" sz="3600" b="1" dirty="0">
                <a:solidFill>
                  <a:srgbClr val="111827"/>
                </a:solidFill>
              </a:rPr>
              <a:t>Ants: A Professional PPTX Presentation Outline for Education and Outreach</a:t>
            </a:r>
            <a:endParaRPr lang="en-US" sz="3600" dirty="0"/>
          </a:p>
        </p:txBody>
      </p:sp>
      <p:sp>
        <p:nvSpPr>
          <p:cNvPr id="3" name="Text 1"/>
          <p:cNvSpPr/>
          <p:nvPr/>
        </p:nvSpPr>
        <p:spPr>
          <a:xfrm>
            <a:off x="457200" y="2926080"/>
            <a:ext cx="8229600" cy="548640"/>
          </a:xfrm>
          <a:prstGeom prst="rect">
            <a:avLst/>
          </a:prstGeom>
          <a:noFill/>
          <a:ln/>
        </p:spPr>
        <p:txBody>
          <a:bodyPr wrap="square" rtlCol="0" anchor="ctr"/>
          <a:lstStyle/>
          <a:p>
            <a:pPr algn="ctr" indent="0" marL="0">
              <a:buNone/>
            </a:pPr>
            <a:r>
              <a:rPr lang="en-US" sz="1600" dirty="0">
                <a:solidFill>
                  <a:srgbClr val="374151"/>
                </a:solidFill>
              </a:rPr>
              <a:t>Generated by Agent Diaz AI</a:t>
            </a:r>
            <a:endParaRPr lang="en-US" sz="1600" dirty="0"/>
          </a:p>
        </p:txBody>
      </p:sp>
      <p:sp>
        <p:nvSpPr>
          <p:cNvPr id="4" name="Shape 2"/>
          <p:cNvSpPr/>
          <p:nvPr/>
        </p:nvSpPr>
        <p:spPr>
          <a:xfrm>
            <a:off x="2743200" y="3931920"/>
            <a:ext cx="3657600" cy="137160"/>
          </a:xfrm>
          <a:prstGeom prst="rect">
            <a:avLst/>
          </a:prstGeom>
          <a:solidFill>
            <a:srgbClr val="3B82F6"/>
          </a:solidFill>
          <a:ln w="12700">
            <a:solidFill>
              <a:srgbClr val="3B82F6"/>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Habitats, global distribution and diversity notes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Summarize the wide range of habitats ants occupy: tropical rainforests, temperate woodlands, deserts, grasslands, urban environments and agricultural systems.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List typical ant habitats and reasons for ubiquity</a:t>
            </a:r>
            <a:endParaRPr lang="en-US" sz="1400" dirty="0"/>
          </a:p>
          <a:p>
            <a:pPr marL="342900" indent="-342900">
              <a:buSzPct val="100000"/>
              <a:buChar char="•"/>
            </a:pPr>
            <a:r>
              <a:rPr lang="en-US" sz="1400" dirty="0">
                <a:solidFill>
                  <a:srgbClr val="111827"/>
                </a:solidFill>
              </a:rPr>
              <a:t>Qualitative global richness: tropics as high-diversity areas</a:t>
            </a:r>
            <a:endParaRPr lang="en-US" sz="1400" dirty="0"/>
          </a:p>
          <a:p>
            <a:pPr marL="342900" indent="-342900">
              <a:buSzPct val="100000"/>
              <a:buChar char="•"/>
            </a:pPr>
            <a:r>
              <a:rPr lang="en-US" sz="1400" dirty="0">
                <a:solidFill>
                  <a:srgbClr val="111827"/>
                </a:solidFill>
              </a:rPr>
              <a:t>Use world map with qualitative richness shading and insets</a:t>
            </a:r>
            <a:endParaRPr lang="en-US" sz="1400" dirty="0"/>
          </a:p>
          <a:p>
            <a:pPr marL="342900" indent="-342900">
              <a:buSzPct val="100000"/>
              <a:buChar char="•"/>
            </a:pPr>
            <a:r>
              <a:rPr lang="en-US" sz="1400" dirty="0">
                <a:solidFill>
                  <a:srgbClr val="111827"/>
                </a:solidFill>
              </a:rPr>
              <a:t>Mention invasive species as ecological disruptors cautiously</a:t>
            </a:r>
            <a:endParaRPr lang="en-US" sz="1400" dirty="0"/>
          </a:p>
          <a:p>
            <a:pPr marL="342900" indent="-342900">
              <a:buSzPct val="100000"/>
              <a:buChar char="•"/>
            </a:pPr>
            <a:r>
              <a:rPr lang="en-US" sz="1400" dirty="0">
                <a:solidFill>
                  <a:srgbClr val="111827"/>
                </a:solidFill>
              </a:rPr>
              <a:t>Select habitat photos for visual contrast</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Human interactions: benefits, nuisances and management</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Address the complex relationship between ants and people: ecosystem services (soil turnover, biological control) versus nuisances and hazards (structural pests…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Balance benefits (ecosystem services) with pest concerns</a:t>
            </a:r>
            <a:endParaRPr lang="en-US" sz="1400" dirty="0"/>
          </a:p>
          <a:p>
            <a:pPr marL="342900" indent="-342900">
              <a:buSzPct val="100000"/>
              <a:buChar char="•"/>
            </a:pPr>
            <a:r>
              <a:rPr lang="en-US" sz="1400" dirty="0">
                <a:solidFill>
                  <a:srgbClr val="111827"/>
                </a:solidFill>
              </a:rPr>
              <a:t>Practical management: sanitation, exclusion, targeted baiting</a:t>
            </a:r>
            <a:endParaRPr lang="en-US" sz="1400" dirty="0"/>
          </a:p>
          <a:p>
            <a:pPr marL="342900" indent="-342900">
              <a:buSzPct val="100000"/>
              <a:buChar char="•"/>
            </a:pPr>
            <a:r>
              <a:rPr lang="en-US" sz="1400" dirty="0">
                <a:solidFill>
                  <a:srgbClr val="111827"/>
                </a:solidFill>
              </a:rPr>
              <a:t>Promote IPM: identify, assess, use least-harmful methods</a:t>
            </a:r>
            <a:endParaRPr lang="en-US" sz="1400" dirty="0"/>
          </a:p>
          <a:p>
            <a:pPr marL="342900" indent="-342900">
              <a:buSzPct val="100000"/>
              <a:buChar char="•"/>
            </a:pPr>
            <a:r>
              <a:rPr lang="en-US" sz="1400" dirty="0">
                <a:solidFill>
                  <a:srgbClr val="111827"/>
                </a:solidFill>
              </a:rPr>
              <a:t>Safety note: stings, allergies, and professional referrals</a:t>
            </a:r>
            <a:endParaRPr lang="en-US" sz="1400" dirty="0"/>
          </a:p>
          <a:p>
            <a:pPr marL="342900" indent="-342900">
              <a:buSzPct val="100000"/>
              <a:buChar char="•"/>
            </a:pPr>
            <a:r>
              <a:rPr lang="en-US" sz="1400" dirty="0">
                <a:solidFill>
                  <a:srgbClr val="111827"/>
                </a:solidFill>
              </a:rPr>
              <a:t>Ethical considerations for conservation contexts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Designing the PPTX: visuals, accessibility and interactivity</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Provide concrete layout and design guidance to convert this outline into a polished PPTX file suitable for classroom or public talks. Recommend slide dimension…</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Slide specs: 16:9, large headings, sans-serif fonts</a:t>
            </a:r>
            <a:endParaRPr lang="en-US" sz="1400" dirty="0"/>
          </a:p>
          <a:p>
            <a:pPr marL="342900" indent="-342900">
              <a:buSzPct val="100000"/>
              <a:buChar char="•"/>
            </a:pPr>
            <a:r>
              <a:rPr lang="en-US" sz="1400" dirty="0">
                <a:solidFill>
                  <a:srgbClr val="111827"/>
                </a:solidFill>
              </a:rPr>
              <a:t>Use short videos, progressive reveals and high-res photos</a:t>
            </a:r>
            <a:endParaRPr lang="en-US" sz="1400" dirty="0"/>
          </a:p>
          <a:p>
            <a:pPr marL="342900" indent="-342900">
              <a:buSzPct val="100000"/>
              <a:buChar char="•"/>
            </a:pPr>
            <a:r>
              <a:rPr lang="en-US" sz="1400" dirty="0">
                <a:solidFill>
                  <a:srgbClr val="111827"/>
                </a:solidFill>
              </a:rPr>
              <a:t>Accessibility: alt text, transcripts, avoid color-only cues</a:t>
            </a:r>
            <a:endParaRPr lang="en-US" sz="1400" dirty="0"/>
          </a:p>
          <a:p>
            <a:pPr marL="342900" indent="-342900">
              <a:buSzPct val="100000"/>
              <a:buChar char="•"/>
            </a:pPr>
            <a:r>
              <a:rPr lang="en-US" sz="1400" dirty="0">
                <a:solidFill>
                  <a:srgbClr val="111827"/>
                </a:solidFill>
              </a:rPr>
              <a:t>Interactivity: polls, think-pair-share, formative checks</a:t>
            </a:r>
            <a:endParaRPr lang="en-US" sz="1400" dirty="0"/>
          </a:p>
          <a:p>
            <a:pPr marL="342900" indent="-342900">
              <a:buSzPct val="100000"/>
              <a:buChar char="•"/>
            </a:pPr>
            <a:r>
              <a:rPr lang="en-US" sz="1400" dirty="0">
                <a:solidFill>
                  <a:srgbClr val="111827"/>
                </a:solidFill>
              </a:rPr>
              <a:t>Cite templates (Genially, CrystalGraphics) for design choices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Classroom activities, demos and assessment ideas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Offer hands-on and low-prep activities tailored to grade level: life-cycle flipcards, supervised ant farm observation protocols, trail-following experiments us…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Hands-on: life-cycle flipcards, ant-farm observation, trail demos</a:t>
            </a:r>
            <a:endParaRPr lang="en-US" sz="1400" dirty="0"/>
          </a:p>
          <a:p>
            <a:pPr marL="342900" indent="-342900">
              <a:buSzPct val="100000"/>
              <a:buChar char="•"/>
            </a:pPr>
            <a:r>
              <a:rPr lang="en-US" sz="1400" dirty="0">
                <a:solidFill>
                  <a:srgbClr val="111827"/>
                </a:solidFill>
              </a:rPr>
              <a:t>Assessment: quizzes, concept maps, reflection prompts</a:t>
            </a:r>
            <a:endParaRPr lang="en-US" sz="1400" dirty="0"/>
          </a:p>
          <a:p>
            <a:pPr marL="342900" indent="-342900">
              <a:buSzPct val="100000"/>
              <a:buChar char="•"/>
            </a:pPr>
            <a:r>
              <a:rPr lang="en-US" sz="1400" dirty="0">
                <a:solidFill>
                  <a:srgbClr val="111827"/>
                </a:solidFill>
              </a:rPr>
              <a:t>Safety: ethical handling, containment, and legal notes</a:t>
            </a:r>
            <a:endParaRPr lang="en-US" sz="1400" dirty="0"/>
          </a:p>
          <a:p>
            <a:pPr marL="342900" indent="-342900">
              <a:buSzPct val="100000"/>
              <a:buChar char="•"/>
            </a:pPr>
            <a:r>
              <a:rPr lang="en-US" sz="1400" dirty="0">
                <a:solidFill>
                  <a:srgbClr val="111827"/>
                </a:solidFill>
              </a:rPr>
              <a:t>Rubric: observation clarity, vocabulary, replication, reflection</a:t>
            </a:r>
            <a:endParaRPr lang="en-US" sz="1400" dirty="0"/>
          </a:p>
          <a:p>
            <a:pPr marL="342900" indent="-342900">
              <a:buSzPct val="100000"/>
              <a:buChar char="•"/>
            </a:pPr>
            <a:r>
              <a:rPr lang="en-US" sz="1400" dirty="0">
                <a:solidFill>
                  <a:srgbClr val="111827"/>
                </a:solidFill>
              </a:rPr>
              <a:t>Adaptations by grade: K-2, middle, high school</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References, credits and next steps for presenters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Conclude with a concise references slide listing key resources used to build the presentation and where to find supplemental templates and media. Provide guida…</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List of source URLs for templates and educational content</a:t>
            </a:r>
            <a:endParaRPr lang="en-US" sz="1400" dirty="0"/>
          </a:p>
          <a:p>
            <a:pPr marL="342900" indent="-342900">
              <a:buSzPct val="100000"/>
              <a:buChar char="•"/>
            </a:pPr>
            <a:r>
              <a:rPr lang="en-US" sz="1400" dirty="0">
                <a:solidFill>
                  <a:srgbClr val="111827"/>
                </a:solidFill>
              </a:rPr>
              <a:t>Practical next steps: build PPTX, test media, create handout</a:t>
            </a:r>
            <a:endParaRPr lang="en-US" sz="1400" dirty="0"/>
          </a:p>
          <a:p>
            <a:pPr marL="342900" indent="-342900">
              <a:buSzPct val="100000"/>
              <a:buChar char="•"/>
            </a:pPr>
            <a:r>
              <a:rPr lang="en-US" sz="1400" dirty="0">
                <a:solidFill>
                  <a:srgbClr val="111827"/>
                </a:solidFill>
              </a:rPr>
              <a:t>Image-credit and citation formatting guidance</a:t>
            </a:r>
            <a:endParaRPr lang="en-US" sz="1400" dirty="0"/>
          </a:p>
          <a:p>
            <a:pPr marL="342900" indent="-342900">
              <a:buSzPct val="100000"/>
              <a:buChar char="•"/>
            </a:pPr>
            <a:r>
              <a:rPr lang="en-US" sz="1400" dirty="0">
                <a:solidFill>
                  <a:srgbClr val="111827"/>
                </a:solidFill>
              </a:rPr>
              <a:t>Presenter contact and 5-minute practice script</a:t>
            </a:r>
            <a:endParaRPr lang="en-US" sz="1400" dirty="0"/>
          </a:p>
          <a:p>
            <a:pPr marL="342900" indent="-342900">
              <a:buSzPct val="100000"/>
              <a:buChar char="•"/>
            </a:pPr>
            <a:r>
              <a:rPr lang="en-US" sz="1400" dirty="0">
                <a:solidFill>
                  <a:srgbClr val="111827"/>
                </a:solidFill>
              </a:rPr>
              <a:t>Encourage downloading templates from listed sources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548640"/>
            <a:ext cx="6858000" cy="0"/>
          </a:xfrm>
          <a:prstGeom prst="rect">
            <a:avLst/>
          </a:prstGeom>
          <a:noFill/>
          <a:ln/>
        </p:spPr>
        <p:txBody>
          <a:bodyPr wrap="square" rtlCol="0" anchor="ctr"/>
          <a:lstStyle/>
          <a:p>
            <a:pPr indent="0" marL="0">
              <a:buNone/>
            </a:pPr>
            <a:r>
              <a:rPr lang="en-US" sz="2600" b="1" dirty="0">
                <a:solidFill>
                  <a:srgbClr val="111827"/>
                </a:solidFill>
              </a:rPr>
              <a:t>References</a:t>
            </a:r>
            <a:endParaRPr lang="en-US" sz="2600" dirty="0"/>
          </a:p>
        </p:txBody>
      </p:sp>
      <p:sp>
        <p:nvSpPr>
          <p:cNvPr id="3" name="Shape 1"/>
          <p:cNvSpPr/>
          <p:nvPr/>
        </p:nvSpPr>
        <p:spPr>
          <a:xfrm>
            <a:off x="548640" y="1097280"/>
            <a:ext cx="2011680" cy="82296"/>
          </a:xfrm>
          <a:prstGeom prst="rect">
            <a:avLst/>
          </a:prstGeom>
          <a:solidFill>
            <a:srgbClr val="DBEAFE"/>
          </a:solidFill>
          <a:ln w="12700">
            <a:solidFill>
              <a:srgbClr val="DBEAFE"/>
            </a:solidFill>
            <a:prstDash val="solid"/>
          </a:ln>
        </p:spPr>
      </p:sp>
      <p:sp>
        <p:nvSpPr>
          <p:cNvPr id="4" name="Text 2"/>
          <p:cNvSpPr/>
          <p:nvPr/>
        </p:nvSpPr>
        <p:spPr>
          <a:xfrm>
            <a:off x="548640" y="1371600"/>
            <a:ext cx="4023360" cy="4114800"/>
          </a:xfrm>
          <a:prstGeom prst="rect">
            <a:avLst/>
          </a:prstGeom>
          <a:noFill/>
          <a:ln/>
        </p:spPr>
        <p:txBody>
          <a:bodyPr wrap="square" rtlCol="0" anchor="ctr"/>
          <a:lstStyle/>
          <a:p>
            <a:pPr indent="0" marL="0">
              <a:buNone/>
            </a:pPr>
            <a:r>
              <a:rPr lang="en-US" sz="1200" dirty="0">
                <a:solidFill>
                  <a:srgbClr val="374151"/>
                </a:solidFill>
              </a:rPr>
              <a:t>https://view.genially.com/650060cbc8f6df001bdb381c/presentation-ants-presentation-iii</a:t>
            </a:r>
            <a:endParaRPr lang="en-US" sz="1200" dirty="0"/>
          </a:p>
          <a:p>
            <a:pPr indent="0" marL="0">
              <a:buNone/>
            </a:pPr>
            <a:r>
              <a:rPr lang="en-US" sz="1200" dirty="0">
                <a:solidFill>
                  <a:srgbClr val="374151"/>
                </a:solidFill>
              </a:rPr>
              <a:t>https://www.slideshare.net/slideshow/ants_presentation-for-school-students-pptx/283163465</a:t>
            </a:r>
            <a:endParaRPr lang="en-US" sz="1200" dirty="0"/>
          </a:p>
          <a:p>
            <a:pPr indent="0" marL="0">
              <a:buNone/>
            </a:pPr>
            <a:r>
              <a:rPr lang="en-US" sz="1200" dirty="0">
                <a:solidFill>
                  <a:srgbClr val="374151"/>
                </a:solidFill>
              </a:rPr>
              <a:t>https://slidesgo.com/theme/ant-life-cycle-for-pre-k</a:t>
            </a:r>
            <a:endParaRPr lang="en-US" sz="1200" dirty="0"/>
          </a:p>
          <a:p>
            <a:pPr indent="0" marL="0">
              <a:buNone/>
            </a:pPr>
            <a:r>
              <a:rPr lang="en-US" sz="1200" dirty="0">
                <a:solidFill>
                  <a:srgbClr val="374151"/>
                </a:solidFill>
              </a:rPr>
              <a:t>https://www.twinkl.com/resource/all-about-ants-powerpoint-google-slides-for-k-2nd-grade-us-s-1691087653</a:t>
            </a:r>
            <a:endParaRPr lang="en-US" sz="1200" dirty="0"/>
          </a:p>
          <a:p>
            <a:pPr indent="0" marL="0">
              <a:buNone/>
            </a:pPr>
            <a:r>
              <a:rPr lang="en-US" sz="1200" dirty="0">
                <a:solidFill>
                  <a:srgbClr val="374151"/>
                </a:solidFill>
              </a:rPr>
              <a:t>https://crystalgraphics.com/templates/ants.html</a:t>
            </a:r>
            <a:endParaRPr lang="en-US" sz="1200" dirty="0"/>
          </a:p>
        </p:txBody>
      </p:sp>
      <p:sp>
        <p:nvSpPr>
          <p:cNvPr id="5" name="Text 3"/>
          <p:cNvSpPr/>
          <p:nvPr/>
        </p:nvSpPr>
        <p:spPr>
          <a:xfrm>
            <a:off x="4572000" y="1371600"/>
            <a:ext cx="4023360" cy="4114800"/>
          </a:xfrm>
          <a:prstGeom prst="rect">
            <a:avLst/>
          </a:prstGeom>
          <a:noFill/>
          <a:ln/>
        </p:spPr>
        <p:txBody>
          <a:bodyPr wrap="square" rtlCol="0" anchor="ctr"/>
          <a:lstStyle/>
          <a:p>
            <a:pPr indent="0" marL="0">
              <a:buNone/>
            </a:pPr>
            <a:r>
              <a:rPr lang="en-US" sz="1200" dirty="0">
                <a:solidFill>
                  <a:srgbClr val="374151"/>
                </a:solidFill>
              </a:rPr>
              <a:t>https://poweredtemplate.com/02718/0/index.html</a:t>
            </a:r>
            <a:endParaRPr lang="en-US" sz="1200" dirty="0"/>
          </a:p>
          <a:p>
            <a:pPr indent="0" marL="0">
              <a:buNone/>
            </a:pPr>
            <a:r>
              <a:rPr lang="en-US" sz="1200" dirty="0">
                <a:solidFill>
                  <a:srgbClr val="374151"/>
                </a:solidFill>
              </a:rPr>
              <a:t>https://www.teacherspayteachers.com/browse/Search:free resources about ants</a:t>
            </a:r>
            <a:endParaRPr lang="en-US" sz="1200" dirty="0"/>
          </a:p>
          <a:p>
            <a:pPr indent="0" marL="0">
              <a:buNone/>
            </a:pPr>
            <a:r>
              <a:rPr lang="en-US" sz="1200" dirty="0">
                <a:solidFill>
                  <a:srgbClr val="374151"/>
                </a:solidFill>
              </a:rPr>
              <a:t>https://www.slideteam.net/top-10-ant-powerpoint-presentation-templates</a:t>
            </a:r>
            <a:endParaRPr lang="en-US" sz="1200" dirty="0"/>
          </a:p>
          <a:p>
            <a:pPr indent="0" marL="0">
              <a:buNone/>
            </a:pPr>
            <a:r>
              <a:rPr lang="en-US" sz="1200" dirty="0">
                <a:solidFill>
                  <a:srgbClr val="374151"/>
                </a:solidFill>
              </a:rPr>
              <a:t>https://www.microsoft.com/en-us/microsoft-365-life-hacks/presentations/powerpoint-tips-its-easier-than-you-think</a:t>
            </a:r>
            <a:endParaRPr lang="en-US" sz="1200" dirty="0"/>
          </a:p>
          <a:p>
            <a:pPr indent="0" marL="0">
              <a:buNone/>
            </a:pPr>
            <a:r>
              <a:rPr lang="en-US" sz="1200" dirty="0">
                <a:solidFill>
                  <a:srgbClr val="374151"/>
                </a:solidFill>
              </a:rPr>
              <a:t>https://www.microsoft.com/en-us/microsoft-365/powerpoint/ai-powerpoint-generator</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Title slide — Ants: Small Insects, Big Impact</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This opening slide establishes the presentation theme and prepares the audience for a structured exploration of ant biology, ecology, behavior and human intera…</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Clear title, subtitle with audience and date</a:t>
            </a:r>
            <a:endParaRPr lang="en-US" sz="1400" dirty="0"/>
          </a:p>
          <a:p>
            <a:pPr marL="342900" indent="-342900">
              <a:buSzPct val="100000"/>
              <a:buChar char="•"/>
            </a:pPr>
            <a:r>
              <a:rPr lang="en-US" sz="1400" dirty="0">
                <a:solidFill>
                  <a:srgbClr val="111827"/>
                </a:solidFill>
              </a:rPr>
              <a:t>High-resolution ant photo and institutional branding</a:t>
            </a:r>
            <a:endParaRPr lang="en-US" sz="1400" dirty="0"/>
          </a:p>
          <a:p>
            <a:pPr marL="342900" indent="-342900">
              <a:buSzPct val="100000"/>
              <a:buChar char="•"/>
            </a:pPr>
            <a:r>
              <a:rPr lang="en-US" sz="1400" dirty="0">
                <a:solidFill>
                  <a:srgbClr val="111827"/>
                </a:solidFill>
              </a:rPr>
              <a:t>One-line hook summarizing significance</a:t>
            </a:r>
            <a:endParaRPr lang="en-US" sz="1400" dirty="0"/>
          </a:p>
          <a:p>
            <a:pPr marL="342900" indent="-342900">
              <a:buSzPct val="100000"/>
              <a:buChar char="•"/>
            </a:pPr>
            <a:r>
              <a:rPr lang="en-US" sz="1400" dirty="0">
                <a:solidFill>
                  <a:srgbClr val="111827"/>
                </a:solidFill>
              </a:rPr>
              <a:t>Citation note pointing to Genially resource for styling</a:t>
            </a:r>
            <a:endParaRPr lang="en-US" sz="1400" dirty="0"/>
          </a:p>
          <a:p>
            <a:pPr marL="342900" indent="-342900">
              <a:buSzPct val="100000"/>
              <a:buChar char="•"/>
            </a:pPr>
            <a:r>
              <a:rPr lang="en-US" sz="1400" dirty="0">
                <a:solidFill>
                  <a:srgbClr val="111827"/>
                </a:solidFill>
              </a:rPr>
              <a:t>Presenter name and 1-line bio in speaker notes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Presentation overview and learning objectives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understand ant anatomy and caste structure; explain ant life cycles and colony dynamics; describe communication methods and ecological roles; and evaluate huma…</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3–5 clear, measurable learning objectives</a:t>
            </a:r>
            <a:endParaRPr lang="en-US" sz="1400" dirty="0"/>
          </a:p>
          <a:p>
            <a:pPr marL="342900" indent="-342900">
              <a:buSzPct val="100000"/>
              <a:buChar char="•"/>
            </a:pPr>
            <a:r>
              <a:rPr lang="en-US" sz="1400" dirty="0">
                <a:solidFill>
                  <a:srgbClr val="111827"/>
                </a:solidFill>
              </a:rPr>
              <a:t>Table of contents with section time estimates</a:t>
            </a:r>
            <a:endParaRPr lang="en-US" sz="1400" dirty="0"/>
          </a:p>
          <a:p>
            <a:pPr marL="342900" indent="-342900">
              <a:buSzPct val="100000"/>
              <a:buChar char="•"/>
            </a:pPr>
            <a:r>
              <a:rPr lang="en-US" sz="1400" dirty="0">
                <a:solidFill>
                  <a:srgbClr val="111827"/>
                </a:solidFill>
              </a:rPr>
              <a:t>Reference to SlideShare resource for sequencing</a:t>
            </a:r>
            <a:endParaRPr lang="en-US" sz="1400" dirty="0"/>
          </a:p>
          <a:p>
            <a:pPr marL="342900" indent="-342900">
              <a:buSzPct val="100000"/>
              <a:buChar char="•"/>
            </a:pPr>
            <a:r>
              <a:rPr lang="en-US" sz="1400" dirty="0">
                <a:solidFill>
                  <a:srgbClr val="111827"/>
                </a:solidFill>
              </a:rPr>
              <a:t>Icons for visual clarity and rapid scanning</a:t>
            </a:r>
            <a:endParaRPr lang="en-US" sz="1400" dirty="0"/>
          </a:p>
          <a:p>
            <a:pPr marL="342900" indent="-342900">
              <a:buSzPct val="100000"/>
              <a:buChar char="•"/>
            </a:pPr>
            <a:r>
              <a:rPr lang="en-US" sz="1400" dirty="0">
                <a:solidFill>
                  <a:srgbClr val="111827"/>
                </a:solidFill>
              </a:rPr>
              <a:t>Presenter note: state outcomes aloud</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Ant anatomy — external structure and functions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Detail ant external anatomy with labeled visuals: head, thorax (alitrunk), petiole(s), gaster, antennae, mandibles, legs, compound eyes and sensory hairs. Prov…</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Labeled diagram: head, thorax, petiole, gaster, legs</a:t>
            </a:r>
            <a:endParaRPr lang="en-US" sz="1400" dirty="0"/>
          </a:p>
          <a:p>
            <a:pPr marL="342900" indent="-342900">
              <a:buSzPct val="100000"/>
              <a:buChar char="•"/>
            </a:pPr>
            <a:r>
              <a:rPr lang="en-US" sz="1400" dirty="0">
                <a:solidFill>
                  <a:srgbClr val="111827"/>
                </a:solidFill>
              </a:rPr>
              <a:t>Functional notes for major structures (mandibles, antennae)</a:t>
            </a:r>
            <a:endParaRPr lang="en-US" sz="1400" dirty="0"/>
          </a:p>
          <a:p>
            <a:pPr marL="342900" indent="-342900">
              <a:buSzPct val="100000"/>
              <a:buChar char="•"/>
            </a:pPr>
            <a:r>
              <a:rPr lang="en-US" sz="1400" dirty="0">
                <a:solidFill>
                  <a:srgbClr val="111827"/>
                </a:solidFill>
              </a:rPr>
              <a:t>Highlight morphological variation and ecological links</a:t>
            </a:r>
            <a:endParaRPr lang="en-US" sz="1400" dirty="0"/>
          </a:p>
          <a:p>
            <a:pPr marL="342900" indent="-342900">
              <a:buSzPct val="100000"/>
              <a:buChar char="•"/>
            </a:pPr>
            <a:r>
              <a:rPr lang="en-US" sz="1400" dirty="0">
                <a:solidFill>
                  <a:srgbClr val="111827"/>
                </a:solidFill>
              </a:rPr>
              <a:t>Interactive reveal or short quiz to engage audience</a:t>
            </a:r>
            <a:endParaRPr lang="en-US" sz="1400" dirty="0"/>
          </a:p>
          <a:p>
            <a:pPr marL="342900" indent="-342900">
              <a:buSzPct val="100000"/>
              <a:buChar char="•"/>
            </a:pPr>
            <a:r>
              <a:rPr lang="en-US" sz="1400" dirty="0">
                <a:solidFill>
                  <a:srgbClr val="111827"/>
                </a:solidFill>
              </a:rPr>
              <a:t>Sources simplified for non-specialist comprehension</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Ant castes and species diversity</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Explain the social structure in colonies: queen(s), workers, soldiers, and reproductive males. Describe morphological and behavioral differences between castes…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Define queen, worker, soldier, and males</a:t>
            </a:r>
            <a:endParaRPr lang="en-US" sz="1400" dirty="0"/>
          </a:p>
          <a:p>
            <a:pPr marL="342900" indent="-342900">
              <a:buSzPct val="100000"/>
              <a:buChar char="•"/>
            </a:pPr>
            <a:r>
              <a:rPr lang="en-US" sz="1400" dirty="0">
                <a:solidFill>
                  <a:srgbClr val="111827"/>
                </a:solidFill>
              </a:rPr>
              <a:t>Examples of genus-level diversity (Formica, Camponotus)</a:t>
            </a:r>
            <a:endParaRPr lang="en-US" sz="1400" dirty="0"/>
          </a:p>
          <a:p>
            <a:pPr marL="342900" indent="-342900">
              <a:buSzPct val="100000"/>
              <a:buChar char="•"/>
            </a:pPr>
            <a:r>
              <a:rPr lang="en-US" sz="1400" dirty="0">
                <a:solidFill>
                  <a:srgbClr val="111827"/>
                </a:solidFill>
              </a:rPr>
              <a:t>Concepts: monogyny, polygyny, polymorphism</a:t>
            </a:r>
            <a:endParaRPr lang="en-US" sz="1400" dirty="0"/>
          </a:p>
          <a:p>
            <a:pPr marL="342900" indent="-342900">
              <a:buSzPct val="100000"/>
              <a:buChar char="•"/>
            </a:pPr>
            <a:r>
              <a:rPr lang="en-US" sz="1400" dirty="0">
                <a:solidFill>
                  <a:srgbClr val="111827"/>
                </a:solidFill>
              </a:rPr>
              <a:t>Comparison: single-queen vs multi-queen colonies</a:t>
            </a:r>
            <a:endParaRPr lang="en-US" sz="1400" dirty="0"/>
          </a:p>
          <a:p>
            <a:pPr marL="342900" indent="-342900">
              <a:buSzPct val="100000"/>
              <a:buChar char="•"/>
            </a:pPr>
            <a:r>
              <a:rPr lang="en-US" sz="1400" dirty="0">
                <a:solidFill>
                  <a:srgbClr val="111827"/>
                </a:solidFill>
              </a:rPr>
              <a:t>Visual side-by-side photos to illustrate castes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Life cycle: eggs to adults and colony growth</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Describe the ant life cycle stages: egg, larva, pupa, and adult. Explain how caste determination can be influenced by genetics, nutrition and colony needs rath…</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List and describe egg, larva, pupa, adult stages</a:t>
            </a:r>
            <a:endParaRPr lang="en-US" sz="1400" dirty="0"/>
          </a:p>
          <a:p>
            <a:pPr marL="342900" indent="-342900">
              <a:buSzPct val="100000"/>
              <a:buChar char="•"/>
            </a:pPr>
            <a:r>
              <a:rPr lang="en-US" sz="1400" dirty="0">
                <a:solidFill>
                  <a:srgbClr val="111827"/>
                </a:solidFill>
              </a:rPr>
              <a:t>Explain nutrition and environmental influences on caste fate</a:t>
            </a:r>
            <a:endParaRPr lang="en-US" sz="1400" dirty="0"/>
          </a:p>
          <a:p>
            <a:pPr marL="342900" indent="-342900">
              <a:buSzPct val="100000"/>
              <a:buChar char="•"/>
            </a:pPr>
            <a:r>
              <a:rPr lang="en-US" sz="1400" dirty="0">
                <a:solidFill>
                  <a:srgbClr val="111827"/>
                </a:solidFill>
              </a:rPr>
              <a:t>Use a flow diagram or timeline for visual learners</a:t>
            </a:r>
            <a:endParaRPr lang="en-US" sz="1400" dirty="0"/>
          </a:p>
          <a:p>
            <a:pPr marL="342900" indent="-342900">
              <a:buSzPct val="100000"/>
              <a:buChar char="•"/>
            </a:pPr>
            <a:r>
              <a:rPr lang="en-US" sz="1400" dirty="0">
                <a:solidFill>
                  <a:srgbClr val="111827"/>
                </a:solidFill>
              </a:rPr>
              <a:t>Classroom activities: flip cards, compare metamorphosis</a:t>
            </a:r>
            <a:endParaRPr lang="en-US" sz="1400" dirty="0"/>
          </a:p>
          <a:p>
            <a:pPr marL="342900" indent="-342900">
              <a:buSzPct val="100000"/>
              <a:buChar char="•"/>
            </a:pPr>
            <a:r>
              <a:rPr lang="en-US" sz="1400" dirty="0">
                <a:solidFill>
                  <a:srgbClr val="111827"/>
                </a:solidFill>
              </a:rPr>
              <a:t>Speaker note: conditions affecting brood development</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Colony structure, division of labor and nest types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Explore colony-level organization: task allocation, age polyethism (role changes as individuals age), and specialized subgroups (foragers, nurses, waste manage…</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Describe task allocation and age polyethism</a:t>
            </a:r>
            <a:endParaRPr lang="en-US" sz="1400" dirty="0"/>
          </a:p>
          <a:p>
            <a:pPr marL="342900" indent="-342900">
              <a:buSzPct val="100000"/>
              <a:buChar char="•"/>
            </a:pPr>
            <a:r>
              <a:rPr lang="en-US" sz="1400" dirty="0">
                <a:solidFill>
                  <a:srgbClr val="111827"/>
                </a:solidFill>
              </a:rPr>
              <a:t>Compare nest architectures: subterranean, carton, mounds</a:t>
            </a:r>
            <a:endParaRPr lang="en-US" sz="1400" dirty="0"/>
          </a:p>
          <a:p>
            <a:pPr marL="342900" indent="-342900">
              <a:buSzPct val="100000"/>
              <a:buChar char="•"/>
            </a:pPr>
            <a:r>
              <a:rPr lang="en-US" sz="1400" dirty="0">
                <a:solidFill>
                  <a:srgbClr val="111827"/>
                </a:solidFill>
              </a:rPr>
              <a:t>Diagram cross-section: brood, queen, storage, refuse</a:t>
            </a:r>
            <a:endParaRPr lang="en-US" sz="1400" dirty="0"/>
          </a:p>
          <a:p>
            <a:pPr marL="342900" indent="-342900">
              <a:buSzPct val="100000"/>
              <a:buChar char="•"/>
            </a:pPr>
            <a:r>
              <a:rPr lang="en-US" sz="1400" dirty="0">
                <a:solidFill>
                  <a:srgbClr val="111827"/>
                </a:solidFill>
              </a:rPr>
              <a:t>Colony founding strategies and early vulnerability</a:t>
            </a:r>
            <a:endParaRPr lang="en-US" sz="1400" dirty="0"/>
          </a:p>
          <a:p>
            <a:pPr marL="342900" indent="-342900">
              <a:buSzPct val="100000"/>
              <a:buChar char="•"/>
            </a:pPr>
            <a:r>
              <a:rPr lang="en-US" sz="1400" dirty="0">
                <a:solidFill>
                  <a:srgbClr val="111827"/>
                </a:solidFill>
              </a:rPr>
              <a:t>Use animation to reveal structural complexity</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Communication: pheromones, tactile signals and trails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Explain ant communication channels: chemical (pheromones), tactile (antennal contact), acoustic (stridulation in some species), and visual cues in species with…</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List communication modes: chemical, tactile, acoustic, visual</a:t>
            </a:r>
            <a:endParaRPr lang="en-US" sz="1400" dirty="0"/>
          </a:p>
          <a:p>
            <a:pPr marL="342900" indent="-342900">
              <a:buSzPct val="100000"/>
              <a:buChar char="•"/>
            </a:pPr>
            <a:r>
              <a:rPr lang="en-US" sz="1400" dirty="0">
                <a:solidFill>
                  <a:srgbClr val="111827"/>
                </a:solidFill>
              </a:rPr>
              <a:t>Explain pheromone trail formation and recruitment</a:t>
            </a:r>
            <a:endParaRPr lang="en-US" sz="1400" dirty="0"/>
          </a:p>
          <a:p>
            <a:pPr marL="342900" indent="-342900">
              <a:buSzPct val="100000"/>
              <a:buChar char="•"/>
            </a:pPr>
            <a:r>
              <a:rPr lang="en-US" sz="1400" dirty="0">
                <a:solidFill>
                  <a:srgbClr val="111827"/>
                </a:solidFill>
              </a:rPr>
              <a:t>Use video/animation to demonstrate trail dynamics</a:t>
            </a:r>
            <a:endParaRPr lang="en-US" sz="1400" dirty="0"/>
          </a:p>
          <a:p>
            <a:pPr marL="342900" indent="-342900">
              <a:buSzPct val="100000"/>
              <a:buChar char="•"/>
            </a:pPr>
            <a:r>
              <a:rPr lang="en-US" sz="1400" dirty="0">
                <a:solidFill>
                  <a:srgbClr val="111827"/>
                </a:solidFill>
              </a:rPr>
              <a:t>Avoid anthropomorphic language; emphasize emergent behavior</a:t>
            </a:r>
            <a:endParaRPr lang="en-US" sz="1400" dirty="0"/>
          </a:p>
          <a:p>
            <a:pPr marL="342900" indent="-342900">
              <a:buSzPct val="100000"/>
              <a:buChar char="•"/>
            </a:pPr>
            <a:r>
              <a:rPr lang="en-US" sz="1400" dirty="0">
                <a:solidFill>
                  <a:srgbClr val="111827"/>
                </a:solidFill>
              </a:rPr>
              <a:t>Speaker tip: short demos increase comprehension</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8FAFC"/>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111827"/>
                </a:solidFill>
              </a:rPr>
              <a:t>Foraging, navigation and ecological roles</a:t>
            </a:r>
            <a:endParaRPr lang="en-US" sz="2400" dirty="0"/>
          </a:p>
        </p:txBody>
      </p:sp>
      <p:sp>
        <p:nvSpPr>
          <p:cNvPr id="3" name="Shape 1"/>
          <p:cNvSpPr/>
          <p:nvPr/>
        </p:nvSpPr>
        <p:spPr>
          <a:xfrm>
            <a:off x="548640" y="1280160"/>
            <a:ext cx="2011680" cy="82296"/>
          </a:xfrm>
          <a:prstGeom prst="rect">
            <a:avLst/>
          </a:prstGeom>
          <a:solidFill>
            <a:srgbClr val="DBEAFE"/>
          </a:solidFill>
          <a:ln w="12700">
            <a:solidFill>
              <a:srgbClr val="DBEAFE"/>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74151"/>
                </a:solidFill>
              </a:rPr>
              <a:t>Present foraging strategies: solitary scouting, systematic search, and mass foraging with trail networks. Discuss navigation mechanisms: pheromone cues, path i…</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111827"/>
                </a:solidFill>
              </a:rPr>
              <a:t>Foraging modes: solitary scouting, trail-based mass foraging</a:t>
            </a:r>
            <a:endParaRPr lang="en-US" sz="1400" dirty="0"/>
          </a:p>
          <a:p>
            <a:pPr marL="342900" indent="-342900">
              <a:buSzPct val="100000"/>
              <a:buChar char="•"/>
            </a:pPr>
            <a:r>
              <a:rPr lang="en-US" sz="1400" dirty="0">
                <a:solidFill>
                  <a:srgbClr val="111827"/>
                </a:solidFill>
              </a:rPr>
              <a:t>Navigation tools: pheromones, landmarks, path integration</a:t>
            </a:r>
            <a:endParaRPr lang="en-US" sz="1400" dirty="0"/>
          </a:p>
          <a:p>
            <a:pPr marL="342900" indent="-342900">
              <a:buSzPct val="100000"/>
              <a:buChar char="•"/>
            </a:pPr>
            <a:r>
              <a:rPr lang="en-US" sz="1400" dirty="0">
                <a:solidFill>
                  <a:srgbClr val="111827"/>
                </a:solidFill>
              </a:rPr>
              <a:t>Ecosystem services: soil aeration, seed dispersal, predation</a:t>
            </a:r>
            <a:endParaRPr lang="en-US" sz="1400" dirty="0"/>
          </a:p>
          <a:p>
            <a:pPr marL="342900" indent="-342900">
              <a:buSzPct val="100000"/>
              <a:buChar char="•"/>
            </a:pPr>
            <a:r>
              <a:rPr lang="en-US" sz="1400" dirty="0">
                <a:solidFill>
                  <a:srgbClr val="111827"/>
                </a:solidFill>
              </a:rPr>
              <a:t>Case narrative: seed-harvesting influences plant recruitment</a:t>
            </a:r>
            <a:endParaRPr lang="en-US" sz="1400" dirty="0"/>
          </a:p>
          <a:p>
            <a:pPr marL="342900" indent="-342900">
              <a:buSzPct val="100000"/>
              <a:buChar char="•"/>
            </a:pPr>
            <a:r>
              <a:rPr lang="en-US" sz="1400" dirty="0">
                <a:solidFill>
                  <a:srgbClr val="111827"/>
                </a:solidFill>
              </a:rPr>
              <a:t>Visuals: maps, overlays and flow diagrams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AI Generated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Ants: A Professional PPTX Presentation Outline for Education and Outreach</dc:title>
  <dc:subject>Ants: A Professional PPTX Presentation Outline for Education and Outreach</dc:subject>
  <dc:creator>Agent Diaz</dc:creator>
  <cp:lastModifiedBy>Agent Diaz</cp:lastModifiedBy>
  <cp:revision>1</cp:revision>
  <dcterms:created xsi:type="dcterms:W3CDTF">2025-09-30T17:55:59Z</dcterms:created>
  <dcterms:modified xsi:type="dcterms:W3CDTF">2025-09-30T17:55:59Z</dcterms:modified>
</cp:coreProperties>
</file>