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Templates and master slides are productivity multipliers when used with discipline. The Ten simple rules article and UC San Diego recommendations both advocate creating a limited set of slide layouts (title, two-column content, visual + caption, data slide, and section header) and enforcing consistent spacing, color usage, and typography through the master. This slide details a template plan: define 4–6 layout variants, lock positional elements in the master, and expose only the editable content regions to presenters. Microsoft advises saving a clean handout-friendly version and embedding fonts when cross-platform compatibility is required. For teams, maintain a change log for template updates and version the master to avoid inconsistent decks. Training short how-to notes reduce misuse and preserve slide quality at scale.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delivery ties design to impact. The Ten simple rules piece underscores rehearsing with slides to align speech timing and avoid reading slides verbatim. UC San Diego recommends timing controls and practicing transitions to reduce cognitive friction for viewers. Microsoft’s support article gives practical rehearsal tips including pacing and slide advance strategies. This slide offers a rehearsal regimen: time each slide for a target cadence, annotate speaker notes with cues and anticipated audience prompts, and rehearse with the actual presentation environment where possible. Include contingency slides (brief recap, extra detail) to handle Q&amp;A or time variations. Also mention the use of presenter view to monitor elapsed time and see notes while keeping slides clean for the audience. Practice also helps identify slides that require simplification or additional visual emphasis.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Designing for accessibility broadens reach and reduces friction. Both the Ten simple rules article and UC San Diego recommendations highlight accessible color contrast, readable font sizes, and descriptive alt text. Microsoft provides practical steps such as using slide layouts that work with assistive technologies and avoiding reliance on color alone for meaning. This slide enumerates concrete actions: validate contrast ratios, include alt text on all images, structure headings semantically in the slide outline, and provide downloadable handouts with full details for attendees who prefer text. Also consider captioned videos and pacing slides slowly enough for non-native speakers. For team presentations, incorporate an accessibility checklist into the final review process. These steps improve comprehension for everyone and are consistent with evidence-based presentation design.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Separate the in-presentation narrative from the post-presentation materials. The Ten simple rules guidance suggests preserving detail for handouts or appendices rather than crowding main slides; UC San Diego echoes this by recommending an appendix with detailed charts and methodological notes for interested readers. Microsoft also advises preparing handout-friendly versions and embedding references. This slide outlines a workflow: prepare an appendix with labeled backup slides, provide a one-page executive summary handout, and distribute a full slide deck that includes speaker notes for later review. Include clear next steps and contact information to facilitate follow-up. For research or technical talks, append technical methods and raw data links rather than placing them on primary slides. This strategy keeps the live presentation focused while serving diverse post-talk information needs.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 with a concise, actionable checklist to prepare the final delivery. Drawing together recommendations from Ten simple rules, UC San Diego’s evidence-based guidelines, and Microsoft’s practical tips, this slide offers a pre-presentation checklist: validate slide readability at typical viewing distances, run accessibility checks (contrast and alt text), rehearse with the slide deck and presenter view, verify image licenses and file size, and ensure the template master is finalized. Include a short timeline for finalizing content (e.g., draft complete three days before, rehearsal two days before, final edits one day before). Recommend assigning roles for team presentations (main speaker, slide operator, Q&amp;A lead) and performing a technical dry run in the delivery environment. Finish with the explicit call to action: confirm audience needs and iterate content accordingly.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sets the stage: concise title, presenter name and role, date, and a one-line purpose statement that orients the audience. Research-informed guidance stresses that the first slide should clarify intent and reduce cognitive load later, as highlighted in the paper Ten simple rules for effective presentation slides which advises economy on titles and immediate context. The UC San Diego Evidence-Based Presentation Design Recommendations also advise establishing clear objectives early to prime viewers. Practical note: include a subtle visual or organizational graphic to preview the flow (no dense text). For consistency, place contact or affiliation information in a smaller footer and avoid crowding the central frame. This approach follows Microsoft Support’s suggestion to choose a clear structure and prepares the audience for the narrative arc of the talk. Keep the visual hierarchy obvious: title largest, subtitle smaller, metadata smallest.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Translate the 'Ten simple rules for effective presentation slides' into actionable structure for the deck. This slide explains how to operationalize rules such as limiting content per slide, focusing on one message, using high-contrast visuals, and rehearsing delivery. The article explicitly recommends planning slides as visual aids for storytelling rather than as handouts; adopt that mindset when structuring each section: hook, evidence, implication, and call to action. Evidence-Based Presentation Design Recommendations from UC San Diego complement these rules by providing concrete design practices — for example, recommended line lengths and visual emphasis patterns for slides. Microsoft’s guidance on slide clarity reinforces the need to remove extraneous text and use speaker notes instead. Operational tips: create a master template with consistent margins, reserve one slide for primary takeaways, and use section header slides to reset attention between topics. This framework reduces cognitive overload and enhances retention.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analysis drives slide content, pacing, and technical depth. The 'Ten simple rules' article emphasizes tailoring slide density and jargon to expected domain knowledge; align examples and data granularity to audience expertise. UC San Diego’s evidence-based guidance recommends pre-assessing attention spans and structuring content into bite-sized segments with clear transitions. Microsoft’s tips for effective presentations advise anticipating audience questions and placing clarifying visuals where they reduce misunderstanding. Practically, create 2–3 alternative slide variants for critical technical slides: one brief for general audiences, one detailed for technical audiences, and one summary for executives. Also, place signpost slides—concise statements that preview what comes next—to help listeners mentally model the talk. This slide gives tactics to capture attention early, re-establish relevance mid-talk, and finish with the explicit value proposition tailored to listeners’ priorities.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Simplicity is a recurring theme in both the Ten simple rules piece and the UC San Diego recommendations. These sources recommend short, headline-style slide verbs and minimal supporting text to avoid cognitive overload. Microsoft reinforces removing extraneous bullets and using the slide as a complement to the spoken narrative. This slide outlines actionable tactics: convert long paragraphs to a single headline plus a supporting subhead; limit bullet lists to three to five succinct points; and use progressive disclosure where necessary so that the audience sees only what is needed at each moment. Also discuss using speaker notes to capture supporting evidence rather than cluttering the slide. Empirical design guidance suggests that audience retention improves with focused slides that scaffold the talk; avoid reproducing full reports on slides. Use consistent, generous spacing and avoid tiny fonts—readability trumps decorative density.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Effective visual hierarchy directs viewer attention and reduces ambiguity. The Ten simple rules article and UC San Diego guidance emphasize consistent typography, clear size differences for title, headings, and body text, and purposeful whitespace. Apply a two-tier typographic system: one typeface for headings and a compatible body face for captions; keep bold emphasis sparing and predictable. Use a grid-based layout to align images, captions, and bullets so eyes move along expected paths. Microsoft’s tips also recommend high-contrast text and avoiding decorative typefaces that harm legibility. This slide presents layout heuristics: left-align body text for languages read left-to-right, reserve the top-left area for the primary message, and avoid centering long text blocks. Ensure headers and footers are subtle and consistent. Finally, document style tokens (headline size, caption size, color tokens) in the slide master for team consistency.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choices affect readability, emotional tone, and accessibility. Both the Ten simple rules paper and UC San Diego’s evidence-based recommendations discuss contrast ratios and color-blind friendly palettes as essential. Microsoft also highlights accessible color combinations in its presentation guidance. This slide covers practical steps: test foreground/background contrast to meet accessibility thresholds, avoid using color alone to encode critical distinctions (add shapes or labels), and choose palettes with adequate saturation for projection environments. Also advise creating a limited color palette (primary, accent, background, neutral) and using accent color sparingly to emphasize rather than overwhelm. Include guidance for projected-light conditions — cooler, higher-contrast palettes often work better — and recommend accessible-check tools. Documenting accessible color choices in the template improves consistency across presenters.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Presenting data effectively requires selecting the right chart type, simplifying visuals, and calling attention to the key insight. The Ten simple rules article highlights that charts should show one clear message and avoid extraneous decoration; UC San Diego adds concrete guidance such as preferring bar or line charts for categorical and temporal comparisons respectively. Microsoft’s guidance emphasizes labeling axes and using direct data labels when feasible to reduce cognitive translation. This slide outlines a decision checklist: choose bar charts for discrete comparisons, line charts for trends, scatter plots for correlations, and tables only for precise values when necessary. Emphasize removing chart junk (gridlines and 3D effects), using consistent scales, and annotating charts with a short takeaway caption. Recommend preparing simplified 'audience' and 'appendix' versions: the first highlights the main insight, the second contains full data for Q&amp;A.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Visuals are persuasive only when they support the message. The Ten simple rules guidance and UC San Diego best practices both warn against decorative images that distract. This slide prescribes choosing imagery that aligns semantically with the slide headline, cropping for clarity, and ensuring images have sufficient resolution for large screens. Use iconography to symbolize recurring concepts (process, risk, outcome) and keep icon style consistent across the deck. Microsoft’s tips recommend alt text for images to improve accessibility and including image credits where appropriate. For data-heavy slides, prefer simplified diagrams or annotated screenshots over full-screen photos. Also provide practical sourcing notes: use licensed photo libraries or properly attributed creative commons assets, and compress images in the master file to keep presentation size manageable without degrading projected quality.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52E16"/>
                </a:solidFill>
              </a:rPr>
              <a:t>Designing and Delivering Professional, Evidence-Based Presentation Slides</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14532D"/>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10B981"/>
          </a:solidFill>
          <a:ln w="12700">
            <a:solidFill>
              <a:srgbClr val="10B98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Slide layout consistency and using templates effectively</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Templates and master slides are productivity multipliers when used with discipline. The Ten simple rules article and UC San Diego recommendations both advocate…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Create 4–6 disciplined layout variants in the master</a:t>
            </a:r>
            <a:endParaRPr lang="en-US" sz="1400" dirty="0"/>
          </a:p>
          <a:p>
            <a:pPr marL="342900" indent="-342900">
              <a:buSzPct val="100000"/>
              <a:buChar char="•"/>
            </a:pPr>
            <a:r>
              <a:rPr lang="en-US" sz="1400" dirty="0">
                <a:solidFill>
                  <a:srgbClr val="052E16"/>
                </a:solidFill>
              </a:rPr>
              <a:t>Lock positional elements; expose only content regions</a:t>
            </a:r>
            <a:endParaRPr lang="en-US" sz="1400" dirty="0"/>
          </a:p>
          <a:p>
            <a:pPr marL="342900" indent="-342900">
              <a:buSzPct val="100000"/>
              <a:buChar char="•"/>
            </a:pPr>
            <a:r>
              <a:rPr lang="en-US" sz="1400" dirty="0">
                <a:solidFill>
                  <a:srgbClr val="052E16"/>
                </a:solidFill>
              </a:rPr>
              <a:t>Embed fonts and test cross-platform compatibility</a:t>
            </a:r>
            <a:endParaRPr lang="en-US" sz="1400" dirty="0"/>
          </a:p>
          <a:p>
            <a:pPr marL="342900" indent="-342900">
              <a:buSzPct val="100000"/>
              <a:buChar char="•"/>
            </a:pPr>
            <a:r>
              <a:rPr lang="en-US" sz="1400" dirty="0">
                <a:solidFill>
                  <a:srgbClr val="052E16"/>
                </a:solidFill>
              </a:rPr>
              <a:t>Maintain template versioning and a change log</a:t>
            </a:r>
            <a:endParaRPr lang="en-US" sz="1400" dirty="0"/>
          </a:p>
          <a:p>
            <a:pPr marL="342900" indent="-342900">
              <a:buSzPct val="100000"/>
              <a:buChar char="•"/>
            </a:pPr>
            <a:r>
              <a:rPr lang="en-US" sz="1400" dirty="0">
                <a:solidFill>
                  <a:srgbClr val="052E16"/>
                </a:solidFill>
              </a:rPr>
              <a:t>Provide brief how-to notes for team users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Delivery: rehearsal, speaker notes, and slide timing</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Strong delivery ties design to impact. The Ten simple rules piece underscores rehearsing with slides to align speech timing and avoid reading slides verbatim.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Rehearse with slides to align timing and transitions</a:t>
            </a:r>
            <a:endParaRPr lang="en-US" sz="1400" dirty="0"/>
          </a:p>
          <a:p>
            <a:pPr marL="342900" indent="-342900">
              <a:buSzPct val="100000"/>
              <a:buChar char="•"/>
            </a:pPr>
            <a:r>
              <a:rPr lang="en-US" sz="1400" dirty="0">
                <a:solidFill>
                  <a:srgbClr val="052E16"/>
                </a:solidFill>
              </a:rPr>
              <a:t>Annotate speaker notes with cues and audience prompts</a:t>
            </a:r>
            <a:endParaRPr lang="en-US" sz="1400" dirty="0"/>
          </a:p>
          <a:p>
            <a:pPr marL="342900" indent="-342900">
              <a:buSzPct val="100000"/>
              <a:buChar char="•"/>
            </a:pPr>
            <a:r>
              <a:rPr lang="en-US" sz="1400" dirty="0">
                <a:solidFill>
                  <a:srgbClr val="052E16"/>
                </a:solidFill>
              </a:rPr>
              <a:t>Use presenter view to monitor time and notes</a:t>
            </a:r>
            <a:endParaRPr lang="en-US" sz="1400" dirty="0"/>
          </a:p>
          <a:p>
            <a:pPr marL="342900" indent="-342900">
              <a:buSzPct val="100000"/>
              <a:buChar char="•"/>
            </a:pPr>
            <a:r>
              <a:rPr lang="en-US" sz="1400" dirty="0">
                <a:solidFill>
                  <a:srgbClr val="052E16"/>
                </a:solidFill>
              </a:rPr>
              <a:t>Prepare contingency slides for Q&amp;A or time shifts</a:t>
            </a:r>
            <a:endParaRPr lang="en-US" sz="1400" dirty="0"/>
          </a:p>
          <a:p>
            <a:pPr marL="342900" indent="-342900">
              <a:buSzPct val="100000"/>
              <a:buChar char="•"/>
            </a:pPr>
            <a:r>
              <a:rPr lang="en-US" sz="1400" dirty="0">
                <a:solidFill>
                  <a:srgbClr val="052E16"/>
                </a:solidFill>
              </a:rPr>
              <a:t>Iteratively simplify slides during rehearsals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Accessibility and inclusivity considerations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Designing for accessibility broadens reach and reduces friction. Both the Ten simple rules article and UC San Diego recommendations highlight accessible color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Validate contrast and include alt text for all images</a:t>
            </a:r>
            <a:endParaRPr lang="en-US" sz="1400" dirty="0"/>
          </a:p>
          <a:p>
            <a:pPr marL="342900" indent="-342900">
              <a:buSzPct val="100000"/>
              <a:buChar char="•"/>
            </a:pPr>
            <a:r>
              <a:rPr lang="en-US" sz="1400" dirty="0">
                <a:solidFill>
                  <a:srgbClr val="052E16"/>
                </a:solidFill>
              </a:rPr>
              <a:t>Use semantic heading structure and readable fonts</a:t>
            </a:r>
            <a:endParaRPr lang="en-US" sz="1400" dirty="0"/>
          </a:p>
          <a:p>
            <a:pPr marL="342900" indent="-342900">
              <a:buSzPct val="100000"/>
              <a:buChar char="•"/>
            </a:pPr>
            <a:r>
              <a:rPr lang="en-US" sz="1400" dirty="0">
                <a:solidFill>
                  <a:srgbClr val="052E16"/>
                </a:solidFill>
              </a:rPr>
              <a:t>Provide downloadable handouts and captioned video</a:t>
            </a:r>
            <a:endParaRPr lang="en-US" sz="1400" dirty="0"/>
          </a:p>
          <a:p>
            <a:pPr marL="342900" indent="-342900">
              <a:buSzPct val="100000"/>
              <a:buChar char="•"/>
            </a:pPr>
            <a:r>
              <a:rPr lang="en-US" sz="1400" dirty="0">
                <a:solidFill>
                  <a:srgbClr val="052E16"/>
                </a:solidFill>
              </a:rPr>
              <a:t>Avoid color-only encodings; add labels or shapes</a:t>
            </a:r>
            <a:endParaRPr lang="en-US" sz="1400" dirty="0"/>
          </a:p>
          <a:p>
            <a:pPr marL="342900" indent="-342900">
              <a:buSzPct val="100000"/>
              <a:buChar char="•"/>
            </a:pPr>
            <a:r>
              <a:rPr lang="en-US" sz="1400" dirty="0">
                <a:solidFill>
                  <a:srgbClr val="052E16"/>
                </a:solidFill>
              </a:rPr>
              <a:t>Include accessibility checklist in reviews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Handouts, appendix slides, and post-presentation follow-up</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Separate the in-presentation narrative from the post-presentation materials. The Ten simple rules guidance suggests preserving detail for handouts or appendice…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Keep detailed charts and methods in an appendix</a:t>
            </a:r>
            <a:endParaRPr lang="en-US" sz="1400" dirty="0"/>
          </a:p>
          <a:p>
            <a:pPr marL="342900" indent="-342900">
              <a:buSzPct val="100000"/>
              <a:buChar char="•"/>
            </a:pPr>
            <a:r>
              <a:rPr lang="en-US" sz="1400" dirty="0">
                <a:solidFill>
                  <a:srgbClr val="052E16"/>
                </a:solidFill>
              </a:rPr>
              <a:t>Provide one-page executive summary handout</a:t>
            </a:r>
            <a:endParaRPr lang="en-US" sz="1400" dirty="0"/>
          </a:p>
          <a:p>
            <a:pPr marL="342900" indent="-342900">
              <a:buSzPct val="100000"/>
              <a:buChar char="•"/>
            </a:pPr>
            <a:r>
              <a:rPr lang="en-US" sz="1400" dirty="0">
                <a:solidFill>
                  <a:srgbClr val="052E16"/>
                </a:solidFill>
              </a:rPr>
              <a:t>Distribute deck with speaker notes for later review</a:t>
            </a:r>
            <a:endParaRPr lang="en-US" sz="1400" dirty="0"/>
          </a:p>
          <a:p>
            <a:pPr marL="342900" indent="-342900">
              <a:buSzPct val="100000"/>
              <a:buChar char="•"/>
            </a:pPr>
            <a:r>
              <a:rPr lang="en-US" sz="1400" dirty="0">
                <a:solidFill>
                  <a:srgbClr val="052E16"/>
                </a:solidFill>
              </a:rPr>
              <a:t>Label backup slides clearly for Q&amp;A</a:t>
            </a:r>
            <a:endParaRPr lang="en-US" sz="1400" dirty="0"/>
          </a:p>
          <a:p>
            <a:pPr marL="342900" indent="-342900">
              <a:buSzPct val="100000"/>
              <a:buChar char="•"/>
            </a:pPr>
            <a:r>
              <a:rPr lang="en-US" sz="1400" dirty="0">
                <a:solidFill>
                  <a:srgbClr val="052E16"/>
                </a:solidFill>
              </a:rPr>
              <a:t>Include next steps and contact information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Practical checklist and next steps for presenters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End with a concise, actionable checklist to prepare the final delivery. Drawing together recommendations from Ten simple rules, UC San Diego’s evidence-based g…</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Validate readability and run accessibility checks</a:t>
            </a:r>
            <a:endParaRPr lang="en-US" sz="1400" dirty="0"/>
          </a:p>
          <a:p>
            <a:pPr marL="342900" indent="-342900">
              <a:buSzPct val="100000"/>
              <a:buChar char="•"/>
            </a:pPr>
            <a:r>
              <a:rPr lang="en-US" sz="1400" dirty="0">
                <a:solidFill>
                  <a:srgbClr val="052E16"/>
                </a:solidFill>
              </a:rPr>
              <a:t>Rehearse with presenter view and do a tech dry run</a:t>
            </a:r>
            <a:endParaRPr lang="en-US" sz="1400" dirty="0"/>
          </a:p>
          <a:p>
            <a:pPr marL="342900" indent="-342900">
              <a:buSzPct val="100000"/>
              <a:buChar char="•"/>
            </a:pPr>
            <a:r>
              <a:rPr lang="en-US" sz="1400" dirty="0">
                <a:solidFill>
                  <a:srgbClr val="052E16"/>
                </a:solidFill>
              </a:rPr>
              <a:t>Finalize template and verify image licenses</a:t>
            </a:r>
            <a:endParaRPr lang="en-US" sz="1400" dirty="0"/>
          </a:p>
          <a:p>
            <a:pPr marL="342900" indent="-342900">
              <a:buSzPct val="100000"/>
              <a:buChar char="•"/>
            </a:pPr>
            <a:r>
              <a:rPr lang="en-US" sz="1400" dirty="0">
                <a:solidFill>
                  <a:srgbClr val="052E16"/>
                </a:solidFill>
              </a:rPr>
              <a:t>Assign roles and prepare appendix slides for Q&amp;A</a:t>
            </a:r>
            <a:endParaRPr lang="en-US" sz="1400" dirty="0"/>
          </a:p>
          <a:p>
            <a:pPr marL="342900" indent="-342900">
              <a:buSzPct val="100000"/>
              <a:buChar char="•"/>
            </a:pPr>
            <a:r>
              <a:rPr lang="en-US" sz="1400" dirty="0">
                <a:solidFill>
                  <a:srgbClr val="052E16"/>
                </a:solidFill>
              </a:rPr>
              <a:t>Follow timeline: draft, rehearse, finalize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Distribution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pic>
        <p:nvPicPr>
          <p:cNvPr id="4" name="Image 0" descr="preencoded.png">    </p:cNvPr>
          <p:cNvPicPr>
            <a:picLocks noChangeAspect="1"/>
          </p:cNvPicPr>
          <p:nvPr/>
        </p:nvPicPr>
        <p:blipFill>
          <a:blip r:embed="rId1"/>
          <a:stretch>
            <a:fillRect/>
          </a:stretch>
        </p:blipFill>
        <p:spPr>
          <a:xfrm>
            <a:off x="548640" y="1645920"/>
            <a:ext cx="8046720" cy="40233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52E16"/>
                </a:solidFill>
              </a:rPr>
              <a:t>References</a:t>
            </a:r>
            <a:endParaRPr lang="en-US" sz="2600" dirty="0"/>
          </a:p>
        </p:txBody>
      </p:sp>
      <p:sp>
        <p:nvSpPr>
          <p:cNvPr id="3" name="Shape 1"/>
          <p:cNvSpPr/>
          <p:nvPr/>
        </p:nvSpPr>
        <p:spPr>
          <a:xfrm>
            <a:off x="548640" y="1097280"/>
            <a:ext cx="2011680" cy="82296"/>
          </a:xfrm>
          <a:prstGeom prst="rect">
            <a:avLst/>
          </a:prstGeom>
          <a:solidFill>
            <a:srgbClr val="D1FAE5"/>
          </a:solidFill>
          <a:ln w="12700">
            <a:solidFill>
              <a:srgbClr val="D1FAE5"/>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14532D"/>
                </a:solidFill>
              </a:rPr>
              <a:t>https://pmc.ncbi.nlm.nih.gov/articles/PMC8638955/</a:t>
            </a:r>
            <a:endParaRPr lang="en-US" sz="1200" dirty="0"/>
          </a:p>
          <a:p>
            <a:pPr indent="0" marL="0">
              <a:buNone/>
            </a:pPr>
            <a:r>
              <a:rPr lang="en-US" sz="1200" dirty="0">
                <a:solidFill>
                  <a:srgbClr val="14532D"/>
                </a:solidFill>
              </a:rPr>
              <a:t>https://multimedia.ucsd.edu/best-practices/presentation-design.html</a:t>
            </a:r>
            <a:endParaRPr lang="en-US" sz="1200" dirty="0"/>
          </a:p>
          <a:p>
            <a:pPr indent="0" marL="0">
              <a:buNone/>
            </a:pPr>
            <a:r>
              <a:rPr lang="en-US" sz="1200" dirty="0">
                <a:solidFill>
                  <a:srgbClr val="14532D"/>
                </a:solidFill>
              </a:rPr>
              <a:t>https://support.microsoft.com/en-us/office/tips-for-creating-and-delivering-an-effective-presentation-f43156b0-20d2-4c51-8345-0c337cefb88b</a:t>
            </a:r>
            <a:endParaRPr lang="en-US" sz="1200" dirty="0"/>
          </a:p>
          <a:p>
            <a:pPr indent="0" marL="0">
              <a:buNone/>
            </a:pPr>
            <a:r>
              <a:rPr lang="en-US" sz="1200" dirty="0">
                <a:solidFill>
                  <a:srgbClr val="14532D"/>
                </a:solidFill>
              </a:rPr>
              <a:t>https://slideuplift.com/blog/professional-presentation-tips-to-make-a-professional-presentation/</a:t>
            </a:r>
            <a:endParaRPr lang="en-US" sz="1200" dirty="0"/>
          </a:p>
          <a:p>
            <a:pPr indent="0" marL="0">
              <a:buNone/>
            </a:pPr>
            <a:r>
              <a:rPr lang="en-US" sz="1200" dirty="0">
                <a:solidFill>
                  <a:srgbClr val="14532D"/>
                </a:solidFill>
              </a:rPr>
              <a:t>https://pitchworx.com/how-to-create-professional-powerpoint-presentations-expert-tips/</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14532D"/>
                </a:solidFill>
              </a:rPr>
              <a:t>https://blog.hubspot.com/marketing/easy-powerpoint-design-tricks-ht</a:t>
            </a:r>
            <a:endParaRPr lang="en-US" sz="1200" dirty="0"/>
          </a:p>
          <a:p>
            <a:pPr indent="0" marL="0">
              <a:buNone/>
            </a:pPr>
            <a:r>
              <a:rPr lang="en-US" sz="1200" dirty="0">
                <a:solidFill>
                  <a:srgbClr val="14532D"/>
                </a:solidFill>
              </a:rPr>
              <a:t>https://pressbooks.bccampus.ca/businesspresentationskills/chapter/6-creating-effective-slides/</a:t>
            </a:r>
            <a:endParaRPr lang="en-US" sz="1200" dirty="0"/>
          </a:p>
          <a:p>
            <a:pPr indent="0" marL="0">
              <a:buNone/>
            </a:pPr>
            <a:r>
              <a:rPr lang="en-US" sz="1200" dirty="0">
                <a:solidFill>
                  <a:srgbClr val="14532D"/>
                </a:solidFill>
              </a:rPr>
              <a:t>https://www.pageon.ai/blog/how-to-make-visual-presentation-in-powerpoint</a:t>
            </a:r>
            <a:endParaRPr lang="en-US" sz="1200" dirty="0"/>
          </a:p>
          <a:p>
            <a:pPr indent="0" marL="0">
              <a:buNone/>
            </a:pPr>
            <a:r>
              <a:rPr lang="en-US" sz="1200" dirty="0">
                <a:solidFill>
                  <a:srgbClr val="14532D"/>
                </a:solidFill>
              </a:rPr>
              <a:t>https://24slides.com/presentbetter/design-professional-presentation</a:t>
            </a:r>
            <a:endParaRPr lang="en-US" sz="1200" dirty="0"/>
          </a:p>
          <a:p>
            <a:pPr indent="0" marL="0">
              <a:buNone/>
            </a:pPr>
            <a:r>
              <a:rPr lang="en-US" sz="1200" dirty="0">
                <a:solidFill>
                  <a:srgbClr val="14532D"/>
                </a:solidFill>
              </a:rPr>
              <a:t>https://24slides.com/presentbetter/best-presentation-design-trends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Title slide — Purpose and presentation roadmap</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opening slide sets the stage: concise title, presenter name and role, date, and a one-line purpose statement that orients the audience. Research-informed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One-line purpose statement under the title</a:t>
            </a:r>
            <a:endParaRPr lang="en-US" sz="1400" dirty="0"/>
          </a:p>
          <a:p>
            <a:pPr marL="342900" indent="-342900">
              <a:buSzPct val="100000"/>
              <a:buChar char="•"/>
            </a:pPr>
            <a:r>
              <a:rPr lang="en-US" sz="1400" dirty="0">
                <a:solidFill>
                  <a:srgbClr val="052E16"/>
                </a:solidFill>
              </a:rPr>
              <a:t>Presenter name, role, and date in footer</a:t>
            </a:r>
            <a:endParaRPr lang="en-US" sz="1400" dirty="0"/>
          </a:p>
          <a:p>
            <a:pPr marL="342900" indent="-342900">
              <a:buSzPct val="100000"/>
              <a:buChar char="•"/>
            </a:pPr>
            <a:r>
              <a:rPr lang="en-US" sz="1400" dirty="0">
                <a:solidFill>
                  <a:srgbClr val="052E16"/>
                </a:solidFill>
              </a:rPr>
              <a:t>Single visual cue to preview agenda</a:t>
            </a:r>
            <a:endParaRPr lang="en-US" sz="1400" dirty="0"/>
          </a:p>
          <a:p>
            <a:pPr marL="342900" indent="-342900">
              <a:buSzPct val="100000"/>
              <a:buChar char="•"/>
            </a:pPr>
            <a:r>
              <a:rPr lang="en-US" sz="1400" dirty="0">
                <a:solidFill>
                  <a:srgbClr val="052E16"/>
                </a:solidFill>
              </a:rPr>
              <a:t>Avoid dense text or additional bullet lists</a:t>
            </a:r>
            <a:endParaRPr lang="en-US" sz="1400" dirty="0"/>
          </a:p>
          <a:p>
            <a:pPr marL="342900" indent="-342900">
              <a:buSzPct val="100000"/>
              <a:buChar char="•"/>
            </a:pPr>
            <a:r>
              <a:rPr lang="en-US" sz="1400" dirty="0">
                <a:solidFill>
                  <a:srgbClr val="052E16"/>
                </a:solidFill>
              </a:rPr>
              <a:t>Ensure consistent branding and readable fonts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Rule-driven slide structure: applying the 'Ten Simple Rules'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Translate the 'Ten simple rules for effective presentation slides' into actionable structure for the deck. This slide explains how to operationalize rules such…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Map each slide to a single, explicit message</a:t>
            </a:r>
            <a:endParaRPr lang="en-US" sz="1400" dirty="0"/>
          </a:p>
          <a:p>
            <a:pPr marL="342900" indent="-342900">
              <a:buSzPct val="100000"/>
              <a:buChar char="•"/>
            </a:pPr>
            <a:r>
              <a:rPr lang="en-US" sz="1400" dirty="0">
                <a:solidFill>
                  <a:srgbClr val="052E16"/>
                </a:solidFill>
              </a:rPr>
              <a:t>Use section headers to signal shifts</a:t>
            </a:r>
            <a:endParaRPr lang="en-US" sz="1400" dirty="0"/>
          </a:p>
          <a:p>
            <a:pPr marL="342900" indent="-342900">
              <a:buSzPct val="100000"/>
              <a:buChar char="•"/>
            </a:pPr>
            <a:r>
              <a:rPr lang="en-US" sz="1400" dirty="0">
                <a:solidFill>
                  <a:srgbClr val="052E16"/>
                </a:solidFill>
              </a:rPr>
              <a:t>Design degenerated master templates for consistency</a:t>
            </a:r>
            <a:endParaRPr lang="en-US" sz="1400" dirty="0"/>
          </a:p>
          <a:p>
            <a:pPr marL="342900" indent="-342900">
              <a:buSzPct val="100000"/>
              <a:buChar char="•"/>
            </a:pPr>
            <a:r>
              <a:rPr lang="en-US" sz="1400" dirty="0">
                <a:solidFill>
                  <a:srgbClr val="052E16"/>
                </a:solidFill>
              </a:rPr>
              <a:t>Prefer visuals + brief caption over long paragraphs</a:t>
            </a:r>
            <a:endParaRPr lang="en-US" sz="1400" dirty="0"/>
          </a:p>
          <a:p>
            <a:pPr marL="342900" indent="-342900">
              <a:buSzPct val="100000"/>
              <a:buChar char="•"/>
            </a:pPr>
            <a:r>
              <a:rPr lang="en-US" sz="1400" dirty="0">
                <a:solidFill>
                  <a:srgbClr val="052E16"/>
                </a:solidFill>
              </a:rPr>
              <a:t>Keep slides as audience-facing aids, not transcripts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Know your audience and sharpen the core message</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Audience analysis drives slide content, pacing, and technical depth. The 'Ten simple rules' article emphasizes tailoring slide density and jargon to expected d…</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Segment slide depth by audience expertise</a:t>
            </a:r>
            <a:endParaRPr lang="en-US" sz="1400" dirty="0"/>
          </a:p>
          <a:p>
            <a:pPr marL="342900" indent="-342900">
              <a:buSzPct val="100000"/>
              <a:buChar char="•"/>
            </a:pPr>
            <a:r>
              <a:rPr lang="en-US" sz="1400" dirty="0">
                <a:solidFill>
                  <a:srgbClr val="052E16"/>
                </a:solidFill>
              </a:rPr>
              <a:t>Prepare alternate versions for key technical slides</a:t>
            </a:r>
            <a:endParaRPr lang="en-US" sz="1400" dirty="0"/>
          </a:p>
          <a:p>
            <a:pPr marL="342900" indent="-342900">
              <a:buSzPct val="100000"/>
              <a:buChar char="•"/>
            </a:pPr>
            <a:r>
              <a:rPr lang="en-US" sz="1400" dirty="0">
                <a:solidFill>
                  <a:srgbClr val="052E16"/>
                </a:solidFill>
              </a:rPr>
              <a:t>Use signpost slides to preview and recap</a:t>
            </a:r>
            <a:endParaRPr lang="en-US" sz="1400" dirty="0"/>
          </a:p>
          <a:p>
            <a:pPr marL="342900" indent="-342900">
              <a:buSzPct val="100000"/>
              <a:buChar char="•"/>
            </a:pPr>
            <a:r>
              <a:rPr lang="en-US" sz="1400" dirty="0">
                <a:solidFill>
                  <a:srgbClr val="052E16"/>
                </a:solidFill>
              </a:rPr>
              <a:t>Anticipate questions and add clarifying visuals</a:t>
            </a:r>
            <a:endParaRPr lang="en-US" sz="1400" dirty="0"/>
          </a:p>
          <a:p>
            <a:pPr marL="342900" indent="-342900">
              <a:buSzPct val="100000"/>
              <a:buChar char="•"/>
            </a:pPr>
            <a:r>
              <a:rPr lang="en-US" sz="1400" dirty="0">
                <a:solidFill>
                  <a:srgbClr val="052E16"/>
                </a:solidFill>
              </a:rPr>
              <a:t>Align examples with audience priorities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Simplicity and minimal text: reduce cognitive load</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Simplicity is a recurring theme in both the Ten simple rules piece and the UC San Diego recommendations. These sources recommend short, headline-style slide ve…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Headline-style primary message per slide</a:t>
            </a:r>
            <a:endParaRPr lang="en-US" sz="1400" dirty="0"/>
          </a:p>
          <a:p>
            <a:pPr marL="342900" indent="-342900">
              <a:buSzPct val="100000"/>
              <a:buChar char="•"/>
            </a:pPr>
            <a:r>
              <a:rPr lang="en-US" sz="1400" dirty="0">
                <a:solidFill>
                  <a:srgbClr val="052E16"/>
                </a:solidFill>
              </a:rPr>
              <a:t>3–5 concise bullets max when needed</a:t>
            </a:r>
            <a:endParaRPr lang="en-US" sz="1400" dirty="0"/>
          </a:p>
          <a:p>
            <a:pPr marL="342900" indent="-342900">
              <a:buSzPct val="100000"/>
              <a:buChar char="•"/>
            </a:pPr>
            <a:r>
              <a:rPr lang="en-US" sz="1400" dirty="0">
                <a:solidFill>
                  <a:srgbClr val="052E16"/>
                </a:solidFill>
              </a:rPr>
              <a:t>Move supporting detail to speaker notes or handouts</a:t>
            </a:r>
            <a:endParaRPr lang="en-US" sz="1400" dirty="0"/>
          </a:p>
          <a:p>
            <a:pPr marL="342900" indent="-342900">
              <a:buSzPct val="100000"/>
              <a:buChar char="•"/>
            </a:pPr>
            <a:r>
              <a:rPr lang="en-US" sz="1400" dirty="0">
                <a:solidFill>
                  <a:srgbClr val="052E16"/>
                </a:solidFill>
              </a:rPr>
              <a:t>Progressively disclose complex ideas</a:t>
            </a:r>
            <a:endParaRPr lang="en-US" sz="1400" dirty="0"/>
          </a:p>
          <a:p>
            <a:pPr marL="342900" indent="-342900">
              <a:buSzPct val="100000"/>
              <a:buChar char="•"/>
            </a:pPr>
            <a:r>
              <a:rPr lang="en-US" sz="1400" dirty="0">
                <a:solidFill>
                  <a:srgbClr val="052E16"/>
                </a:solidFill>
              </a:rPr>
              <a:t>Prioritize readability: font size and spacing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Visual hierarchy, typography, and layout principles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Effective visual hierarchy directs viewer attention and reduces ambiguity. The Ten simple rules article and UC San Diego guidance emphasize consistent typograp…</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Two-tier typography and consistent sizes</a:t>
            </a:r>
            <a:endParaRPr lang="en-US" sz="1400" dirty="0"/>
          </a:p>
          <a:p>
            <a:pPr marL="342900" indent="-342900">
              <a:buSzPct val="100000"/>
              <a:buChar char="•"/>
            </a:pPr>
            <a:r>
              <a:rPr lang="en-US" sz="1400" dirty="0">
                <a:solidFill>
                  <a:srgbClr val="052E16"/>
                </a:solidFill>
              </a:rPr>
              <a:t>Grid-based layout for predictable eye flow</a:t>
            </a:r>
            <a:endParaRPr lang="en-US" sz="1400" dirty="0"/>
          </a:p>
          <a:p>
            <a:pPr marL="342900" indent="-342900">
              <a:buSzPct val="100000"/>
              <a:buChar char="•"/>
            </a:pPr>
            <a:r>
              <a:rPr lang="en-US" sz="1400" dirty="0">
                <a:solidFill>
                  <a:srgbClr val="052E16"/>
                </a:solidFill>
              </a:rPr>
              <a:t>High contrast text and readable typefaces</a:t>
            </a:r>
            <a:endParaRPr lang="en-US" sz="1400" dirty="0"/>
          </a:p>
          <a:p>
            <a:pPr marL="342900" indent="-342900">
              <a:buSzPct val="100000"/>
              <a:buChar char="•"/>
            </a:pPr>
            <a:r>
              <a:rPr lang="en-US" sz="1400" dirty="0">
                <a:solidFill>
                  <a:srgbClr val="052E16"/>
                </a:solidFill>
              </a:rPr>
              <a:t>Reserve whitespace; avoid centered long text</a:t>
            </a:r>
            <a:endParaRPr lang="en-US" sz="1400" dirty="0"/>
          </a:p>
          <a:p>
            <a:pPr marL="342900" indent="-342900">
              <a:buSzPct val="100000"/>
              <a:buChar char="•"/>
            </a:pPr>
            <a:r>
              <a:rPr lang="en-US" sz="1400" dirty="0">
                <a:solidFill>
                  <a:srgbClr val="052E16"/>
                </a:solidFill>
              </a:rPr>
              <a:t>Define style tokens in the slide master</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Color, contrast, and accessible palettes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Color choices affect readability, emotional tone, and accessibility. Both the Ten simple rules paper and UC San Diego’s evidence-based recommendations discuss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Use accessible contrast ratios and test them</a:t>
            </a:r>
            <a:endParaRPr lang="en-US" sz="1400" dirty="0"/>
          </a:p>
          <a:p>
            <a:pPr marL="342900" indent="-342900">
              <a:buSzPct val="100000"/>
              <a:buChar char="•"/>
            </a:pPr>
            <a:r>
              <a:rPr lang="en-US" sz="1400" dirty="0">
                <a:solidFill>
                  <a:srgbClr val="052E16"/>
                </a:solidFill>
              </a:rPr>
              <a:t>Avoid encoding meaning with color alone</a:t>
            </a:r>
            <a:endParaRPr lang="en-US" sz="1400" dirty="0"/>
          </a:p>
          <a:p>
            <a:pPr marL="342900" indent="-342900">
              <a:buSzPct val="100000"/>
              <a:buChar char="•"/>
            </a:pPr>
            <a:r>
              <a:rPr lang="en-US" sz="1400" dirty="0">
                <a:solidFill>
                  <a:srgbClr val="052E16"/>
                </a:solidFill>
              </a:rPr>
              <a:t>Limit palette to primary + accent + neutral</a:t>
            </a:r>
            <a:endParaRPr lang="en-US" sz="1400" dirty="0"/>
          </a:p>
          <a:p>
            <a:pPr marL="342900" indent="-342900">
              <a:buSzPct val="100000"/>
              <a:buChar char="•"/>
            </a:pPr>
            <a:r>
              <a:rPr lang="en-US" sz="1400" dirty="0">
                <a:solidFill>
                  <a:srgbClr val="052E16"/>
                </a:solidFill>
              </a:rPr>
              <a:t>Favor high-contrast palettes for projection</a:t>
            </a:r>
            <a:endParaRPr lang="en-US" sz="1400" dirty="0"/>
          </a:p>
          <a:p>
            <a:pPr marL="342900" indent="-342900">
              <a:buSzPct val="100000"/>
              <a:buChar char="•"/>
            </a:pPr>
            <a:r>
              <a:rPr lang="en-US" sz="1400" dirty="0">
                <a:solidFill>
                  <a:srgbClr val="052E16"/>
                </a:solidFill>
              </a:rPr>
              <a:t>Record palette tokens in the master template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Data visualization best practices and chart selection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Presenting data effectively requires selecting the right chart type, simplifying visuals, and calling attention to the key insight. The Ten simple rules articl…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Select chart type that matches analytical question</a:t>
            </a:r>
            <a:endParaRPr lang="en-US" sz="1400" dirty="0"/>
          </a:p>
          <a:p>
            <a:pPr marL="342900" indent="-342900">
              <a:buSzPct val="100000"/>
              <a:buChar char="•"/>
            </a:pPr>
            <a:r>
              <a:rPr lang="en-US" sz="1400" dirty="0">
                <a:solidFill>
                  <a:srgbClr val="052E16"/>
                </a:solidFill>
              </a:rPr>
              <a:t>Annotate charts with an explicit takeaway caption</a:t>
            </a:r>
            <a:endParaRPr lang="en-US" sz="1400" dirty="0"/>
          </a:p>
          <a:p>
            <a:pPr marL="342900" indent="-342900">
              <a:buSzPct val="100000"/>
              <a:buChar char="•"/>
            </a:pPr>
            <a:r>
              <a:rPr lang="en-US" sz="1400" dirty="0">
                <a:solidFill>
                  <a:srgbClr val="052E16"/>
                </a:solidFill>
              </a:rPr>
              <a:t>Remove chart junk (3D, unnecessary gridlines)</a:t>
            </a:r>
            <a:endParaRPr lang="en-US" sz="1400" dirty="0"/>
          </a:p>
          <a:p>
            <a:pPr marL="342900" indent="-342900">
              <a:buSzPct val="100000"/>
              <a:buChar char="•"/>
            </a:pPr>
            <a:r>
              <a:rPr lang="en-US" sz="1400" dirty="0">
                <a:solidFill>
                  <a:srgbClr val="052E16"/>
                </a:solidFill>
              </a:rPr>
              <a:t>Use direct data labels when clarity improves</a:t>
            </a:r>
            <a:endParaRPr lang="en-US" sz="1400" dirty="0"/>
          </a:p>
          <a:p>
            <a:pPr marL="342900" indent="-342900">
              <a:buSzPct val="100000"/>
              <a:buChar char="•"/>
            </a:pPr>
            <a:r>
              <a:rPr lang="en-US" sz="1400" dirty="0">
                <a:solidFill>
                  <a:srgbClr val="052E16"/>
                </a:solidFill>
              </a:rPr>
              <a:t>Prepare simplified and appendix chart versions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Imagery, icons, and photography: purposeful visuals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Visuals are persuasive only when they support the message. The Ten simple rules guidance and UC San Diego best practices both warn against decorative images th…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Choose images that add semantic value, not decoration</a:t>
            </a:r>
            <a:endParaRPr lang="en-US" sz="1400" dirty="0"/>
          </a:p>
          <a:p>
            <a:pPr marL="342900" indent="-342900">
              <a:buSzPct val="100000"/>
              <a:buChar char="•"/>
            </a:pPr>
            <a:r>
              <a:rPr lang="en-US" sz="1400" dirty="0">
                <a:solidFill>
                  <a:srgbClr val="052E16"/>
                </a:solidFill>
              </a:rPr>
              <a:t>Consistent iconography and cropped, high-res photos</a:t>
            </a:r>
            <a:endParaRPr lang="en-US" sz="1400" dirty="0"/>
          </a:p>
          <a:p>
            <a:pPr marL="342900" indent="-342900">
              <a:buSzPct val="100000"/>
              <a:buChar char="•"/>
            </a:pPr>
            <a:r>
              <a:rPr lang="en-US" sz="1400" dirty="0">
                <a:solidFill>
                  <a:srgbClr val="052E16"/>
                </a:solidFill>
              </a:rPr>
              <a:t>Include alt text and image credits for accessibility</a:t>
            </a:r>
            <a:endParaRPr lang="en-US" sz="1400" dirty="0"/>
          </a:p>
          <a:p>
            <a:pPr marL="342900" indent="-342900">
              <a:buSzPct val="100000"/>
              <a:buChar char="•"/>
            </a:pPr>
            <a:r>
              <a:rPr lang="en-US" sz="1400" dirty="0">
                <a:solidFill>
                  <a:srgbClr val="052E16"/>
                </a:solidFill>
              </a:rPr>
              <a:t>Use diagrams instead of photos for complex data</a:t>
            </a:r>
            <a:endParaRPr lang="en-US" sz="1400" dirty="0"/>
          </a:p>
          <a:p>
            <a:pPr marL="342900" indent="-342900">
              <a:buSzPct val="100000"/>
              <a:buChar char="•"/>
            </a:pPr>
            <a:r>
              <a:rPr lang="en-US" sz="1400" dirty="0">
                <a:solidFill>
                  <a:srgbClr val="052E16"/>
                </a:solidFill>
              </a:rPr>
              <a:t>Optimize images to balance quality and file size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Delivering Professional, Evidence-Based Presentation Slides</dc:title>
  <dc:subject>Designing and Delivering Professional, Evidence-Based Presentation Slides</dc:subject>
  <dc:creator>Agent Diaz</dc:creator>
  <cp:lastModifiedBy>Agent Diaz</cp:lastModifiedBy>
  <cp:revision>1</cp:revision>
  <dcterms:created xsi:type="dcterms:W3CDTF">2025-09-30T23:43:58Z</dcterms:created>
  <dcterms:modified xsi:type="dcterms:W3CDTF">2025-09-30T23:43:58Z</dcterms:modified>
</cp:coreProperties>
</file>