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notesMasterIdLst>
    <p:notesMasterId r:id="rId1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threats include habitat loss (riparian removal, siltation), barriers to migration (dams, culverts), altered flow regimes, water quality changes, overfishing, and climate-driven shifts in ocean conditions. Conservation responses span habitat restoration, barrier removal, flow management, hatchery supplementation with careful genetic oversight, and harvest regulation. The SlideServe and SlideShare classroom resources contain accessible examples and activity suggestions useful for community outreach; cite these as resources for local case studies and volunteer programs. Provide a short list of proven interventions with references to agency materials for further details.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Offer a menu of teaching activities and assessment strategies aligned to the life-cycle content. Draw from the ODFW PPT and the Google Slides educational presentation for tested ideas: in-class models of redd construction, egg-incubation experiments, stream habitat mapping, smolt migration simulations, and data-analysis exercises using publicly available run-size and ocean index data. Suggest formative assessments (concept maps, staging quizzes) and summative assessments (mini-research projects, field trip reports). Provide reproducible handout templates and slide visuals recommendations (stage-by-stage photos, labeled diagrams). Include instructions for adapting content by grade level and accessibility considerations for visuals and hands-on materials.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Conclude with a consolidated list of resources and a clear set of next steps for presenters who want a finished PowerPoint. Provide the authoritative resources used during development: the Slideserve 'The Life Cycle of Salmon' presentation at https://www.slideserve.com/oleg-barnett/the-life-cycle-of-salmon, the SlideShare 'The salmon life cycle' at https://www.slideshare.net/slideshow/the-salmon-life-cycle/24955928, the Oregon Department of Fish and Wildlife teaching PPT at https://www.dfw.state.or.us/fish/STEP/docs/E2FVolunteerGuidePP1SalmonidLifeCycle.ppt, a Scribd lesson PDF at https://www.scribd.com/presentation/714397908/Life-Cycle-of-a-Salmon, a Google Slides classroom file at https://docs.google.com/presentation/d/16jl5JwAd-V4WbJINrBBsB9oqp5SM-Fq9yjjCA8W7jC4/htmlpresent, and a PowerShow public presentation at https://www.powershow.com/view/c704-YjBhN/SalmonLifeCyclepowerpointpptpresentation. Offer next steps: I can convert this outline into a downloadable .pptx built to a chosen slide template and add image-attribution footers—please confirm format preferences and whether you want speaker notes included.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opening slide sets expectations for the audience and provides the title, presenter, and a concise overview of the talk. It should state that the presentation covers the full anadromous life cycle of salmon from egg through to adult spawning and mortality, and highlight learning outcomes: understand the six life stages, recognize habitat needs at each stage, and identify human impacts and conservation responses. The slide can include a single representative image of salmon in a stream. In preparing content I reviewed multiple existing teaching resources including the Slideserve 'The Life Cycle of Salmon' presentation available at https://www.slideserve.com/oleg-barnett/the-life-cycle-of-salmon and the SlideShare 'The salmon life cycle' file at https://www.slideshare.net/slideshow/the-salmon-life-cycle/24955928 to align terminology and staging commonly used in classroom materials.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hatch in freshwater, migrate to the ocean to grow, then return to natal freshwater to spawn and die. Use concise definitions of terms such as anadromous, natal stream, and smolt. Incorporate species-level context: the Slideserve resource notes there are six Pacific Northwest species and highlights Chinook as the largest, with mature individuals occasionally reaching very large sizes; this helps explain life-history variation across species and informs a discussion of migratory potential and mortality rates. Reference the Oregon Department of Fish and Wildlife resource (https://www.dfw.state.or.us/fish/STEP/docs/E2FVolunteerGuidePP1SalmonidLifeCycle.ppt) for common terminology used by fisheries educators.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redd construction, egg deposition, and early embryo development. Salmon spawn in flowing, oxygenated gravel beds where females dig redds and males fertilize eggs. Eggs incubate in gravel, protected from predators and provided with oxygenated water; incubation time varies with temperature and species. The Slideshare and Slideserve summaries note that eggs are laid in gravel and hatch after weeks to months depending on conditions, and that spawning is typically a fatal terminal event for adults in many Pacific salmon species. Use the ODFW teaching PPT as a frame for classroom explanations of egg survival factors (siltation, temperature, flow, and predation). Provide speaker notes for emphasizing timing variability and local examples where available.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alevin stage: newly hatched salmon retain a yolk sac for nutrition while remaining in the gravel. Alevin are not free-swimming foraging juveniles; instead they absorb the yolk sac while they develop. The SlideShare resource describes this stage as alevin with large yolk sacs that support early development until emergence. This slide should present micro-habitat needs (stable gravel, low siltation, cold, well-oxygenated water) and vulnerabilities (nest disturbance, poor water quality). Provide visuals: a labeled diagram showing yolk sac and timing, and speaker notes referencing the SlideShare and Slideserve materials for common classroom imagery and language.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consuming the yolk sac, young salmon emerge as fry and begin active feeding on invertebrates and plankton. Over weeks to months many species develop parr marks—vertical bars that provide camouflage in streams. The Google Slides 'Salmon Life Cycle' presentation and the SlideShare summary outline this sequence from alevin to fry to parr and note the importance of stream food resources and complex habitat (pools, riffles, cover). This slide should explain growth rates in freshwater, typical behaviors (territoriality, microhabitat selection), and the ecological importance of invertebrate prey availability. Include classroom prompts to compare freshwater rearing durations across species and locales, referencing the ODFW volunteer guide for suggested activities.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Smoltification is the physiological and behavioral transformation allowing juveniles to move from freshwater to saltwater. During smolt stage fish silver and streamline, adjust osmoregulatory function, and may form schools for downstream migration. The SlideShare and Google Slides sources summarize this as fry turning silver as smolt before swimming to the ocean to grow. This slide should cover the triggers (photoperiod, size, seasonal cues), the timing of downstream migration, and habitat corridors needed for safe passage to estuaries. Include management issues such as barriers (dams, culverts) and altered flow regimes that increase mortality during migration; draw on the ODFW material for practical restoration examples and classroom activities showing migration corridor mapping.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ocean, salmon undergo most of their growth and reach sexual maturity. Use this slide to describe feeding ecology at sea, predator-prey relationships, and variable marine survival that drives annual run size fluctuations. The Slideserve summary and other classroom presentations note that adults spend months to years at sea depending on species before returning to spawn. Emphasize that ocean conditions (temperature, food availability) strongly influence adult size and survival; for example, the Slideserve piece highlights species-level size variation with Chinook reaching very large sizes. Provide speaker notes on how marine research and tagging studies inform migration routes and growth patterns and include classroom activities to explore oceanographic indices and their correlation with salmon returns.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Mature adults navigate back to natal streams to spawn, often overcoming substantial obstacles. This slide should explain homing, energetic costs of migration, and changes in physiology and behavior during freshwater re-entry. The SlideShare and SlideServe summaries state that mature adults return to their home streams to spawn, dig nests, and then die in many Pacific salmon species; include that spawning often involves adults digging redds and depositing eggs. Discuss mortality patterns: many Pacific salmon are semelparous and die shortly after spawning, which imports marine-derived nutrients to freshwater ecosystems. Reference ODFW materials for visual aids and suggested in-stream observation protocols for field trips.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jpe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jpe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jpe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jpe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jpe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jpe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jpe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jpe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457200" y="1828800"/>
            <a:ext cx="8229600" cy="914400"/>
          </a:xfrm>
          <a:prstGeom prst="rect">
            <a:avLst/>
          </a:prstGeom>
          <a:noFill/>
          <a:ln/>
        </p:spPr>
        <p:txBody>
          <a:bodyPr wrap="square" rtlCol="0" anchor="ctr"/>
          <a:lstStyle/>
          <a:p>
            <a:pPr algn="ctr" indent="0" marL="0">
              <a:buNone/>
            </a:pPr>
            <a:r>
              <a:rPr lang="en-US" sz="3600" b="1" dirty="0">
                <a:solidFill>
                  <a:srgbClr val="0F172A"/>
                </a:solidFill>
              </a:rPr>
              <a:t>The Life Cycle of Salmon — Presentation Outline for PowerPoint</a:t>
            </a:r>
            <a:endParaRPr lang="en-US" sz="3600" dirty="0"/>
          </a:p>
        </p:txBody>
      </p:sp>
      <p:sp>
        <p:nvSpPr>
          <p:cNvPr id="3" name="Text 1"/>
          <p:cNvSpPr/>
          <p:nvPr/>
        </p:nvSpPr>
        <p:spPr>
          <a:xfrm>
            <a:off x="457200" y="2926080"/>
            <a:ext cx="8229600" cy="548640"/>
          </a:xfrm>
          <a:prstGeom prst="rect">
            <a:avLst/>
          </a:prstGeom>
          <a:noFill/>
          <a:ln/>
        </p:spPr>
        <p:txBody>
          <a:bodyPr wrap="square" rtlCol="0" anchor="ctr"/>
          <a:lstStyle/>
          <a:p>
            <a:pPr algn="ctr" indent="0" marL="0">
              <a:buNone/>
            </a:pPr>
            <a:r>
              <a:rPr lang="en-US" sz="1600" dirty="0">
                <a:solidFill>
                  <a:srgbClr val="334155"/>
                </a:solidFill>
              </a:rPr>
              <a:t>Generated by Agent Diaz AI</a:t>
            </a:r>
            <a:endParaRPr lang="en-US" sz="1600" dirty="0"/>
          </a:p>
        </p:txBody>
      </p:sp>
      <p:sp>
        <p:nvSpPr>
          <p:cNvPr id="4" name="Shape 2"/>
          <p:cNvSpPr/>
          <p:nvPr/>
        </p:nvSpPr>
        <p:spPr>
          <a:xfrm>
            <a:off x="2743200" y="3931920"/>
            <a:ext cx="3657600" cy="137160"/>
          </a:xfrm>
          <a:prstGeom prst="rect">
            <a:avLst/>
          </a:prstGeom>
          <a:solidFill>
            <a:srgbClr val="6366F1"/>
          </a:solidFill>
          <a:ln w="12700">
            <a:solidFill>
              <a:srgbClr val="6366F1"/>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Human Impacts, Threats &amp; Conservation Actions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threats include habitat loss (riparian removal, siltation), barriers to migration (dams, culverts), altered flow regimes, water quality changes, overfishing, a…</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Threats mapped across life stages: freshwater to ocean</a:t>
            </a:r>
            <a:endParaRPr lang="en-US" sz="1400" dirty="0"/>
          </a:p>
          <a:p>
            <a:pPr marL="342900" indent="-342900">
              <a:buSzPct val="100000"/>
              <a:buChar char="•"/>
            </a:pPr>
            <a:r>
              <a:rPr lang="en-US" sz="1400" dirty="0">
                <a:solidFill>
                  <a:srgbClr val="0F172A"/>
                </a:solidFill>
              </a:rPr>
              <a:t>Restoration: riparian planting, sediment control, barrier removal</a:t>
            </a:r>
            <a:endParaRPr lang="en-US" sz="1400" dirty="0"/>
          </a:p>
          <a:p>
            <a:pPr marL="342900" indent="-342900">
              <a:buSzPct val="100000"/>
              <a:buChar char="•"/>
            </a:pPr>
            <a:r>
              <a:rPr lang="en-US" sz="1400" dirty="0">
                <a:solidFill>
                  <a:srgbClr val="0F172A"/>
                </a:solidFill>
              </a:rPr>
              <a:t>Policy tools: harvest limits, hatchery management, flow allocation</a:t>
            </a:r>
            <a:endParaRPr lang="en-US" sz="1400" dirty="0"/>
          </a:p>
          <a:p>
            <a:pPr marL="342900" indent="-342900">
              <a:buSzPct val="100000"/>
              <a:buChar char="•"/>
            </a:pPr>
            <a:r>
              <a:rPr lang="en-US" sz="1400" dirty="0">
                <a:solidFill>
                  <a:srgbClr val="0F172A"/>
                </a:solidFill>
              </a:rPr>
              <a:t>Community actions: monitoring, stewardship, education</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Classroom Activities, Visuals &amp; Assessment</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Offer a menu of teaching activities and assessment strategies aligned to the life-cycle content. Draw from the ODFW PPT and the Google Slides educational prese…</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Hands-on: redd model, egg incubation demonstration</a:t>
            </a:r>
            <a:endParaRPr lang="en-US" sz="1400" dirty="0"/>
          </a:p>
          <a:p>
            <a:pPr marL="342900" indent="-342900">
              <a:buSzPct val="100000"/>
              <a:buChar char="•"/>
            </a:pPr>
            <a:r>
              <a:rPr lang="en-US" sz="1400" dirty="0">
                <a:solidFill>
                  <a:srgbClr val="0F172A"/>
                </a:solidFill>
              </a:rPr>
              <a:t>Field: stream habitat survey and species ID</a:t>
            </a:r>
            <a:endParaRPr lang="en-US" sz="1400" dirty="0"/>
          </a:p>
          <a:p>
            <a:pPr marL="342900" indent="-342900">
              <a:buSzPct val="100000"/>
              <a:buChar char="•"/>
            </a:pPr>
            <a:r>
              <a:rPr lang="en-US" sz="1400" dirty="0">
                <a:solidFill>
                  <a:srgbClr val="0F172A"/>
                </a:solidFill>
              </a:rPr>
              <a:t>Data exercise: correlate returns with ocean indices</a:t>
            </a:r>
            <a:endParaRPr lang="en-US" sz="1400" dirty="0"/>
          </a:p>
          <a:p>
            <a:pPr marL="342900" indent="-342900">
              <a:buSzPct val="100000"/>
              <a:buChar char="•"/>
            </a:pPr>
            <a:r>
              <a:rPr lang="en-US" sz="1400" dirty="0">
                <a:solidFill>
                  <a:srgbClr val="0F172A"/>
                </a:solidFill>
              </a:rPr>
              <a:t>Assessments: quizzes, concept maps, project rubrics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References, Resources &amp; Next Steps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Conclude with a consolidated list of resources and a clear set of next steps for presenters who want a finished PowerPoint. Provide the authoritative resources…</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Provide full resource links and attribution</a:t>
            </a:r>
            <a:endParaRPr lang="en-US" sz="1400" dirty="0"/>
          </a:p>
          <a:p>
            <a:pPr marL="342900" indent="-342900">
              <a:buSzPct val="100000"/>
              <a:buChar char="•"/>
            </a:pPr>
            <a:r>
              <a:rPr lang="en-US" sz="1400" dirty="0">
                <a:solidFill>
                  <a:srgbClr val="0F172A"/>
                </a:solidFill>
              </a:rPr>
              <a:t>Offer to produce finished .pptx with speaker notes</a:t>
            </a:r>
            <a:endParaRPr lang="en-US" sz="1400" dirty="0"/>
          </a:p>
          <a:p>
            <a:pPr marL="342900" indent="-342900">
              <a:buSzPct val="100000"/>
              <a:buChar char="•"/>
            </a:pPr>
            <a:r>
              <a:rPr lang="en-US" sz="1400" dirty="0">
                <a:solidFill>
                  <a:srgbClr val="0F172A"/>
                </a:solidFill>
              </a:rPr>
              <a:t>Ask for template, branding, and image preferences</a:t>
            </a:r>
            <a:endParaRPr lang="en-US" sz="1400" dirty="0"/>
          </a:p>
          <a:p>
            <a:pPr marL="342900" indent="-342900">
              <a:buSzPct val="100000"/>
              <a:buChar char="•"/>
            </a:pPr>
            <a:r>
              <a:rPr lang="en-US" sz="1400" dirty="0">
                <a:solidFill>
                  <a:srgbClr val="0F172A"/>
                </a:solidFill>
              </a:rPr>
              <a:t>Next step: confirm delivery method and file access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Top Topics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pic>
        <p:nvPicPr>
          <p:cNvPr id="4" name="Image 0" descr="preencoded.png">    </p:cNvPr>
          <p:cNvPicPr>
            <a:picLocks noChangeAspect="1"/>
          </p:cNvPicPr>
          <p:nvPr/>
        </p:nvPicPr>
        <p:blipFill>
          <a:blip r:embed="rId1"/>
          <a:stretch>
            <a:fillRect/>
          </a:stretch>
        </p:blipFill>
        <p:spPr>
          <a:xfrm>
            <a:off x="548640" y="1645920"/>
            <a:ext cx="8046720" cy="40233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548640"/>
            <a:ext cx="6858000" cy="0"/>
          </a:xfrm>
          <a:prstGeom prst="rect">
            <a:avLst/>
          </a:prstGeom>
          <a:noFill/>
          <a:ln/>
        </p:spPr>
        <p:txBody>
          <a:bodyPr wrap="square" rtlCol="0" anchor="ctr"/>
          <a:lstStyle/>
          <a:p>
            <a:pPr indent="0" marL="0">
              <a:buNone/>
            </a:pPr>
            <a:r>
              <a:rPr lang="en-US" sz="2600" b="1" dirty="0">
                <a:solidFill>
                  <a:srgbClr val="0F172A"/>
                </a:solidFill>
              </a:rPr>
              <a:t>References</a:t>
            </a:r>
            <a:endParaRPr lang="en-US" sz="2600" dirty="0"/>
          </a:p>
        </p:txBody>
      </p:sp>
      <p:sp>
        <p:nvSpPr>
          <p:cNvPr id="3" name="Shape 1"/>
          <p:cNvSpPr/>
          <p:nvPr/>
        </p:nvSpPr>
        <p:spPr>
          <a:xfrm>
            <a:off x="548640" y="1097280"/>
            <a:ext cx="2011680" cy="82296"/>
          </a:xfrm>
          <a:prstGeom prst="rect">
            <a:avLst/>
          </a:prstGeom>
          <a:solidFill>
            <a:srgbClr val="E0E7FF"/>
          </a:solidFill>
          <a:ln w="12700">
            <a:solidFill>
              <a:srgbClr val="E0E7FF"/>
            </a:solidFill>
            <a:prstDash val="solid"/>
          </a:ln>
        </p:spPr>
      </p:sp>
      <p:sp>
        <p:nvSpPr>
          <p:cNvPr id="4" name="Text 2"/>
          <p:cNvSpPr/>
          <p:nvPr/>
        </p:nvSpPr>
        <p:spPr>
          <a:xfrm>
            <a:off x="548640" y="1371600"/>
            <a:ext cx="4023360" cy="4114800"/>
          </a:xfrm>
          <a:prstGeom prst="rect">
            <a:avLst/>
          </a:prstGeom>
          <a:noFill/>
          <a:ln/>
        </p:spPr>
        <p:txBody>
          <a:bodyPr wrap="square" rtlCol="0" anchor="ctr"/>
          <a:lstStyle/>
          <a:p>
            <a:pPr indent="0" marL="0">
              <a:buNone/>
            </a:pPr>
            <a:r>
              <a:rPr lang="en-US" sz="1200" dirty="0">
                <a:solidFill>
                  <a:srgbClr val="334155"/>
                </a:solidFill>
              </a:rPr>
              <a:t>https://www.slideserve.com/oleg-barnett/the-life-cycle-of-salmon</a:t>
            </a:r>
            <a:endParaRPr lang="en-US" sz="1200" dirty="0"/>
          </a:p>
          <a:p>
            <a:pPr indent="0" marL="0">
              <a:buNone/>
            </a:pPr>
            <a:r>
              <a:rPr lang="en-US" sz="1200" dirty="0">
                <a:solidFill>
                  <a:srgbClr val="334155"/>
                </a:solidFill>
              </a:rPr>
              <a:t>https://www.slideshare.net/slideshow/the-salmon-life-cycle/24955928</a:t>
            </a:r>
            <a:endParaRPr lang="en-US" sz="1200" dirty="0"/>
          </a:p>
          <a:p>
            <a:pPr indent="0" marL="0">
              <a:buNone/>
            </a:pPr>
            <a:r>
              <a:rPr lang="en-US" sz="1200" dirty="0">
                <a:solidFill>
                  <a:srgbClr val="334155"/>
                </a:solidFill>
              </a:rPr>
              <a:t>https://www.dfw.state.or.us/fish/STEP/docs/E2F_Volunteer_Guide_PP1_Salmonid_Life_Cycle.ppt</a:t>
            </a:r>
            <a:endParaRPr lang="en-US" sz="1200" dirty="0"/>
          </a:p>
          <a:p>
            <a:pPr indent="0" marL="0">
              <a:buNone/>
            </a:pPr>
            <a:r>
              <a:rPr lang="en-US" sz="1200" dirty="0">
                <a:solidFill>
                  <a:srgbClr val="334155"/>
                </a:solidFill>
              </a:rPr>
              <a:t>https://www.scribd.com/presentation/714397908/Life-Cycle-of-a-Salmon</a:t>
            </a:r>
            <a:endParaRPr lang="en-US" sz="1200" dirty="0"/>
          </a:p>
          <a:p>
            <a:pPr indent="0" marL="0">
              <a:buNone/>
            </a:pPr>
            <a:r>
              <a:rPr lang="en-US" sz="1200" dirty="0">
                <a:solidFill>
                  <a:srgbClr val="334155"/>
                </a:solidFill>
              </a:rPr>
              <a:t>https://docs.google.com/presentation/d/16jl5JwAd-V4WbJINrBBsB9oqp5SM-Fq9yjjCA8W7jC4/htmlpresent</a:t>
            </a:r>
            <a:endParaRPr lang="en-US" sz="1200" dirty="0"/>
          </a:p>
        </p:txBody>
      </p:sp>
      <p:sp>
        <p:nvSpPr>
          <p:cNvPr id="5" name="Text 3"/>
          <p:cNvSpPr/>
          <p:nvPr/>
        </p:nvSpPr>
        <p:spPr>
          <a:xfrm>
            <a:off x="4572000" y="1371600"/>
            <a:ext cx="4023360" cy="4114800"/>
          </a:xfrm>
          <a:prstGeom prst="rect">
            <a:avLst/>
          </a:prstGeom>
          <a:noFill/>
          <a:ln/>
        </p:spPr>
        <p:txBody>
          <a:bodyPr wrap="square" rtlCol="0" anchor="ctr"/>
          <a:lstStyle/>
          <a:p>
            <a:pPr indent="0" marL="0">
              <a:buNone/>
            </a:pPr>
            <a:r>
              <a:rPr lang="en-US" sz="1200" dirty="0">
                <a:solidFill>
                  <a:srgbClr val="334155"/>
                </a:solidFill>
              </a:rPr>
              <a:t>https://www.powershow.com/view/c704-YjBhN/Salmon_Life_Cycle_powerpoint_ppt_presentation</a:t>
            </a:r>
            <a:endParaRPr lang="en-US" sz="1200" dirty="0"/>
          </a:p>
          <a:p>
            <a:pPr indent="0" marL="0">
              <a:buNone/>
            </a:pPr>
            <a:r>
              <a:rPr lang="en-US" sz="1200" dirty="0">
                <a:solidFill>
                  <a:srgbClr val="334155"/>
                </a:solidFill>
              </a:rPr>
              <a:t>https://www.riverdee.org.uk/f/documents/Salmon-Life-Cycle-PPT-Lesson.pptx</a:t>
            </a:r>
            <a:endParaRPr lang="en-US" sz="1200" dirty="0"/>
          </a:p>
          <a:p>
            <a:pPr indent="0" marL="0">
              <a:buNone/>
            </a:pPr>
            <a:r>
              <a:rPr lang="en-US" sz="1200" dirty="0">
                <a:solidFill>
                  <a:srgbClr val="334155"/>
                </a:solidFill>
              </a:rPr>
              <a:t>https://www.slideshare.net/slideshow/the-salmon-powerpoint/24931994</a:t>
            </a:r>
            <a:endParaRPr lang="en-US" sz="1200" dirty="0"/>
          </a:p>
          <a:p>
            <a:pPr indent="0" marL="0">
              <a:buNone/>
            </a:pPr>
            <a:r>
              <a:rPr lang="en-US" sz="1200" dirty="0">
                <a:solidFill>
                  <a:srgbClr val="334155"/>
                </a:solidFill>
              </a:rPr>
              <a:t>https://www.powershow.com/view/6d9eb-NDk5O/Salmonid_Life_Cycle_powerpoint_ppt_presentation</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Title &amp; Presentation Overview</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This opening slide sets expectations for the audience and provides the title, presenter, and a concise overview of the talk. It should state that the presentat…</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Title, presenter, date and institutional logo</a:t>
            </a:r>
            <a:endParaRPr lang="en-US" sz="1400" dirty="0"/>
          </a:p>
          <a:p>
            <a:pPr marL="342900" indent="-342900">
              <a:buSzPct val="100000"/>
              <a:buChar char="•"/>
            </a:pPr>
            <a:r>
              <a:rPr lang="en-US" sz="1400" dirty="0">
                <a:solidFill>
                  <a:srgbClr val="0F172A"/>
                </a:solidFill>
              </a:rPr>
              <a:t>One-line learning objectives (3 items)</a:t>
            </a:r>
            <a:endParaRPr lang="en-US" sz="1400" dirty="0"/>
          </a:p>
          <a:p>
            <a:pPr marL="342900" indent="-342900">
              <a:buSzPct val="100000"/>
              <a:buChar char="•"/>
            </a:pPr>
            <a:r>
              <a:rPr lang="en-US" sz="1400" dirty="0">
                <a:solidFill>
                  <a:srgbClr val="0F172A"/>
                </a:solidFill>
              </a:rPr>
              <a:t>Suggested timing and target audience</a:t>
            </a:r>
            <a:endParaRPr lang="en-US" sz="1400" dirty="0"/>
          </a:p>
          <a:p>
            <a:pPr marL="342900" indent="-342900">
              <a:buSzPct val="100000"/>
              <a:buChar char="•"/>
            </a:pPr>
            <a:r>
              <a:rPr lang="en-US" sz="1400" dirty="0">
                <a:solidFill>
                  <a:srgbClr val="0F172A"/>
                </a:solidFill>
              </a:rPr>
              <a:t>High-quality hero image and credits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Salmon Basics: Biology and Anadromy</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they hatch in freshwater, migrate to the ocean to grow, then return to natal freshwater to spawn and die. Use concise definitions of terms such as anadromous,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Define 'anadromous' and 'natal stream'</a:t>
            </a:r>
            <a:endParaRPr lang="en-US" sz="1400" dirty="0"/>
          </a:p>
          <a:p>
            <a:pPr marL="342900" indent="-342900">
              <a:buSzPct val="100000"/>
              <a:buChar char="•"/>
            </a:pPr>
            <a:r>
              <a:rPr lang="en-US" sz="1400" dirty="0">
                <a:solidFill>
                  <a:srgbClr val="0F172A"/>
                </a:solidFill>
              </a:rPr>
              <a:t>Species variation: six Pacific Northwest species</a:t>
            </a:r>
            <a:endParaRPr lang="en-US" sz="1400" dirty="0"/>
          </a:p>
          <a:p>
            <a:pPr marL="342900" indent="-342900">
              <a:buSzPct val="100000"/>
              <a:buChar char="•"/>
            </a:pPr>
            <a:r>
              <a:rPr lang="en-US" sz="1400" dirty="0">
                <a:solidFill>
                  <a:srgbClr val="0F172A"/>
                </a:solidFill>
              </a:rPr>
              <a:t>Chinook as an example of size variation</a:t>
            </a:r>
            <a:endParaRPr lang="en-US" sz="1400" dirty="0"/>
          </a:p>
          <a:p>
            <a:pPr marL="342900" indent="-342900">
              <a:buSzPct val="100000"/>
              <a:buChar char="•"/>
            </a:pPr>
            <a:r>
              <a:rPr lang="en-US" sz="1400" dirty="0">
                <a:solidFill>
                  <a:srgbClr val="0F172A"/>
                </a:solidFill>
              </a:rPr>
              <a:t>Role of freshwater and marine habitat</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Stage 1 — Eggs and Spawning Behavior</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Describe redd construction, egg deposition, and early embryo development. Salmon spawn in flowing, oxygenated gravel beds where females dig redds and males fer…</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Redd construction and egg deposition process</a:t>
            </a:r>
            <a:endParaRPr lang="en-US" sz="1400" dirty="0"/>
          </a:p>
          <a:p>
            <a:pPr marL="342900" indent="-342900">
              <a:buSzPct val="100000"/>
              <a:buChar char="•"/>
            </a:pPr>
            <a:r>
              <a:rPr lang="en-US" sz="1400" dirty="0">
                <a:solidFill>
                  <a:srgbClr val="0F172A"/>
                </a:solidFill>
              </a:rPr>
              <a:t>Incubation conditions: oxygen, temperature, gravel</a:t>
            </a:r>
            <a:endParaRPr lang="en-US" sz="1400" dirty="0"/>
          </a:p>
          <a:p>
            <a:pPr marL="342900" indent="-342900">
              <a:buSzPct val="100000"/>
              <a:buChar char="•"/>
            </a:pPr>
            <a:r>
              <a:rPr lang="en-US" sz="1400" dirty="0">
                <a:solidFill>
                  <a:srgbClr val="0F172A"/>
                </a:solidFill>
              </a:rPr>
              <a:t>Time to hatch varies by species and stream temperature</a:t>
            </a:r>
            <a:endParaRPr lang="en-US" sz="1400" dirty="0"/>
          </a:p>
          <a:p>
            <a:pPr marL="342900" indent="-342900">
              <a:buSzPct val="100000"/>
              <a:buChar char="•"/>
            </a:pPr>
            <a:r>
              <a:rPr lang="en-US" sz="1400" dirty="0">
                <a:solidFill>
                  <a:srgbClr val="0F172A"/>
                </a:solidFill>
              </a:rPr>
              <a:t>Adult spawning behavior and post-spawn mortality</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Stage 2 — Alevin: Yolk-Dependent Larvae</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Explain the alevin stage: newly hatched salmon retain a yolk sac for nutrition while remaining in the gravel. Alevin are not free-swimming foraging juveniles;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Alevin: yolk-sac–dependent and stay in gravel</a:t>
            </a:r>
            <a:endParaRPr lang="en-US" sz="1400" dirty="0"/>
          </a:p>
          <a:p>
            <a:pPr marL="342900" indent="-342900">
              <a:buSzPct val="100000"/>
              <a:buChar char="•"/>
            </a:pPr>
            <a:r>
              <a:rPr lang="en-US" sz="1400" dirty="0">
                <a:solidFill>
                  <a:srgbClr val="0F172A"/>
                </a:solidFill>
              </a:rPr>
              <a:t>Critical habitat: stable gravel and oxygenated water</a:t>
            </a:r>
            <a:endParaRPr lang="en-US" sz="1400" dirty="0"/>
          </a:p>
          <a:p>
            <a:pPr marL="342900" indent="-342900">
              <a:buSzPct val="100000"/>
              <a:buChar char="•"/>
            </a:pPr>
            <a:r>
              <a:rPr lang="en-US" sz="1400" dirty="0">
                <a:solidFill>
                  <a:srgbClr val="0F172A"/>
                </a:solidFill>
              </a:rPr>
              <a:t>Vulnerabilities: siltation and temperature spikes</a:t>
            </a:r>
            <a:endParaRPr lang="en-US" sz="1400" dirty="0"/>
          </a:p>
          <a:p>
            <a:pPr marL="342900" indent="-342900">
              <a:buSzPct val="100000"/>
              <a:buChar char="•"/>
            </a:pPr>
            <a:r>
              <a:rPr lang="en-US" sz="1400" dirty="0">
                <a:solidFill>
                  <a:srgbClr val="0F172A"/>
                </a:solidFill>
              </a:rPr>
              <a:t>Transition cue: yolk sac absorbed → emergence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Stage 3 — Fry and Parr: Freshwater Rearing</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After consuming the yolk sac, young salmon emerge as fry and begin active feeding on invertebrates and plankton. Over weeks to months many species develop parr…</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Fry emerge and begin external feeding</a:t>
            </a:r>
            <a:endParaRPr lang="en-US" sz="1400" dirty="0"/>
          </a:p>
          <a:p>
            <a:pPr marL="342900" indent="-342900">
              <a:buSzPct val="100000"/>
              <a:buChar char="•"/>
            </a:pPr>
            <a:r>
              <a:rPr lang="en-US" sz="1400" dirty="0">
                <a:solidFill>
                  <a:srgbClr val="0F172A"/>
                </a:solidFill>
              </a:rPr>
              <a:t>Parr develop camouflaging vertical bars</a:t>
            </a:r>
            <a:endParaRPr lang="en-US" sz="1400" dirty="0"/>
          </a:p>
          <a:p>
            <a:pPr marL="342900" indent="-342900">
              <a:buSzPct val="100000"/>
              <a:buChar char="•"/>
            </a:pPr>
            <a:r>
              <a:rPr lang="en-US" sz="1400" dirty="0">
                <a:solidFill>
                  <a:srgbClr val="0F172A"/>
                </a:solidFill>
              </a:rPr>
              <a:t>Freshwater rearing sites: pools, riffles, cover</a:t>
            </a:r>
            <a:endParaRPr lang="en-US" sz="1400" dirty="0"/>
          </a:p>
          <a:p>
            <a:pPr marL="342900" indent="-342900">
              <a:buSzPct val="100000"/>
              <a:buChar char="•"/>
            </a:pPr>
            <a:r>
              <a:rPr lang="en-US" sz="1400" dirty="0">
                <a:solidFill>
                  <a:srgbClr val="0F172A"/>
                </a:solidFill>
              </a:rPr>
              <a:t>Activity: compare rearing time across species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Stage 4 — Smoltification and Seaward Migration</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Smoltification is the physiological and behavioral transformation allowing juveniles to move from freshwater to saltwater. During smolt stage fish silver and s…</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Physiology: osmoregulation and silvering</a:t>
            </a:r>
            <a:endParaRPr lang="en-US" sz="1400" dirty="0"/>
          </a:p>
          <a:p>
            <a:pPr marL="342900" indent="-342900">
              <a:buSzPct val="100000"/>
              <a:buChar char="•"/>
            </a:pPr>
            <a:r>
              <a:rPr lang="en-US" sz="1400" dirty="0">
                <a:solidFill>
                  <a:srgbClr val="0F172A"/>
                </a:solidFill>
              </a:rPr>
              <a:t>Behavior: schooling and downstream migration</a:t>
            </a:r>
            <a:endParaRPr lang="en-US" sz="1400" dirty="0"/>
          </a:p>
          <a:p>
            <a:pPr marL="342900" indent="-342900">
              <a:buSzPct val="100000"/>
              <a:buChar char="•"/>
            </a:pPr>
            <a:r>
              <a:rPr lang="en-US" sz="1400" dirty="0">
                <a:solidFill>
                  <a:srgbClr val="0F172A"/>
                </a:solidFill>
              </a:rPr>
              <a:t>Triggers: photoperiod, growth thresholds, season</a:t>
            </a:r>
            <a:endParaRPr lang="en-US" sz="1400" dirty="0"/>
          </a:p>
          <a:p>
            <a:pPr marL="342900" indent="-342900">
              <a:buSzPct val="100000"/>
              <a:buChar char="•"/>
            </a:pPr>
            <a:r>
              <a:rPr lang="en-US" sz="1400" dirty="0">
                <a:solidFill>
                  <a:srgbClr val="0F172A"/>
                </a:solidFill>
              </a:rPr>
              <a:t>Threats: barriers, altered flows, predation in estuary</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Stage 5 — Ocean Growth and Adult Maturation</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In the ocean, salmon undergo most of their growth and reach sexual maturity. Use this slide to describe feeding ecology at sea, predator-prey relationships, an…</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Major growth occurs at sea; time at sea is species-specific</a:t>
            </a:r>
            <a:endParaRPr lang="en-US" sz="1400" dirty="0"/>
          </a:p>
          <a:p>
            <a:pPr marL="342900" indent="-342900">
              <a:buSzPct val="100000"/>
              <a:buChar char="•"/>
            </a:pPr>
            <a:r>
              <a:rPr lang="en-US" sz="1400" dirty="0">
                <a:solidFill>
                  <a:srgbClr val="0F172A"/>
                </a:solidFill>
              </a:rPr>
              <a:t>Feeding ecology: forage fish and trophic links</a:t>
            </a:r>
            <a:endParaRPr lang="en-US" sz="1400" dirty="0"/>
          </a:p>
          <a:p>
            <a:pPr marL="342900" indent="-342900">
              <a:buSzPct val="100000"/>
              <a:buChar char="•"/>
            </a:pPr>
            <a:r>
              <a:rPr lang="en-US" sz="1400" dirty="0">
                <a:solidFill>
                  <a:srgbClr val="0F172A"/>
                </a:solidFill>
              </a:rPr>
              <a:t>Marine survival drives interannual run variability</a:t>
            </a:r>
            <a:endParaRPr lang="en-US" sz="1400" dirty="0"/>
          </a:p>
          <a:p>
            <a:pPr marL="342900" indent="-342900">
              <a:buSzPct val="100000"/>
              <a:buChar char="•"/>
            </a:pPr>
            <a:r>
              <a:rPr lang="en-US" sz="1400" dirty="0">
                <a:solidFill>
                  <a:srgbClr val="0F172A"/>
                </a:solidFill>
              </a:rPr>
              <a:t>Research tools: tagging, acoustic telemetry, ocean indices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Stage 6 — Return Migration and Spawning Adults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Mature adults navigate back to natal streams to spawn, often overcoming substantial obstacles. This slide should explain homing, energetic costs of migration,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Homing to natal streams and spawning migrations</a:t>
            </a:r>
            <a:endParaRPr lang="en-US" sz="1400" dirty="0"/>
          </a:p>
          <a:p>
            <a:pPr marL="342900" indent="-342900">
              <a:buSzPct val="100000"/>
              <a:buChar char="•"/>
            </a:pPr>
            <a:r>
              <a:rPr lang="en-US" sz="1400" dirty="0">
                <a:solidFill>
                  <a:srgbClr val="0F172A"/>
                </a:solidFill>
              </a:rPr>
              <a:t>Redd digging, egg deposition, and fertilization behavior</a:t>
            </a:r>
            <a:endParaRPr lang="en-US" sz="1400" dirty="0"/>
          </a:p>
          <a:p>
            <a:pPr marL="342900" indent="-342900">
              <a:buSzPct val="100000"/>
              <a:buChar char="•"/>
            </a:pPr>
            <a:r>
              <a:rPr lang="en-US" sz="1400" dirty="0">
                <a:solidFill>
                  <a:srgbClr val="0F172A"/>
                </a:solidFill>
              </a:rPr>
              <a:t>Semelparity: post-spawn mortality and nutrient transfer</a:t>
            </a:r>
            <a:endParaRPr lang="en-US" sz="1400" dirty="0"/>
          </a:p>
          <a:p>
            <a:pPr marL="342900" indent="-342900">
              <a:buSzPct val="100000"/>
              <a:buChar char="•"/>
            </a:pPr>
            <a:r>
              <a:rPr lang="en-US" sz="1400" dirty="0">
                <a:solidFill>
                  <a:srgbClr val="0F172A"/>
                </a:solidFill>
              </a:rPr>
              <a:t>Field safety and observational protocols for educators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AI Generated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Life Cycle of Salmon — Presentation Outline for PowerPoint</dc:title>
  <dc:subject>The Life Cycle of Salmon — Presentation Outline for PowerPoint</dc:subject>
  <dc:creator>Agent Diaz</dc:creator>
  <cp:lastModifiedBy>Agent Diaz</cp:lastModifiedBy>
  <cp:revision>1</cp:revision>
  <dcterms:created xsi:type="dcterms:W3CDTF">2025-09-30T23:40:35Z</dcterms:created>
  <dcterms:modified xsi:type="dcterms:W3CDTF">2025-09-30T23:40:35Z</dcterms:modified>
</cp:coreProperties>
</file>