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13" r:id="rId1"/>
  </p:sldMasterIdLst>
  <p:notesMasterIdLst>
    <p:notesMasterId r:id="rId54"/>
  </p:notesMasterIdLst>
  <p:sldIdLst>
    <p:sldId id="272" r:id="rId2"/>
    <p:sldId id="326" r:id="rId3"/>
    <p:sldId id="302" r:id="rId4"/>
    <p:sldId id="319" r:id="rId5"/>
    <p:sldId id="320" r:id="rId6"/>
    <p:sldId id="321" r:id="rId7"/>
    <p:sldId id="367" r:id="rId8"/>
    <p:sldId id="368" r:id="rId9"/>
    <p:sldId id="369" r:id="rId10"/>
    <p:sldId id="370" r:id="rId11"/>
    <p:sldId id="394" r:id="rId12"/>
    <p:sldId id="395" r:id="rId13"/>
    <p:sldId id="308" r:id="rId14"/>
    <p:sldId id="318" r:id="rId15"/>
    <p:sldId id="345" r:id="rId16"/>
    <p:sldId id="346" r:id="rId17"/>
    <p:sldId id="347" r:id="rId18"/>
    <p:sldId id="373" r:id="rId19"/>
    <p:sldId id="327" r:id="rId20"/>
    <p:sldId id="374" r:id="rId21"/>
    <p:sldId id="375" r:id="rId22"/>
    <p:sldId id="376" r:id="rId23"/>
    <p:sldId id="333" r:id="rId24"/>
    <p:sldId id="391" r:id="rId25"/>
    <p:sldId id="392" r:id="rId26"/>
    <p:sldId id="396" r:id="rId27"/>
    <p:sldId id="393" r:id="rId28"/>
    <p:sldId id="389" r:id="rId29"/>
    <p:sldId id="328" r:id="rId30"/>
    <p:sldId id="329" r:id="rId31"/>
    <p:sldId id="377" r:id="rId32"/>
    <p:sldId id="381" r:id="rId33"/>
    <p:sldId id="390" r:id="rId34"/>
    <p:sldId id="378" r:id="rId35"/>
    <p:sldId id="379" r:id="rId36"/>
    <p:sldId id="380" r:id="rId37"/>
    <p:sldId id="382" r:id="rId38"/>
    <p:sldId id="331" r:id="rId39"/>
    <p:sldId id="334" r:id="rId40"/>
    <p:sldId id="383" r:id="rId41"/>
    <p:sldId id="335" r:id="rId42"/>
    <p:sldId id="337" r:id="rId43"/>
    <p:sldId id="384" r:id="rId44"/>
    <p:sldId id="385" r:id="rId45"/>
    <p:sldId id="338" r:id="rId46"/>
    <p:sldId id="386" r:id="rId47"/>
    <p:sldId id="387" r:id="rId48"/>
    <p:sldId id="388" r:id="rId49"/>
    <p:sldId id="339" r:id="rId50"/>
    <p:sldId id="340" r:id="rId51"/>
    <p:sldId id="275" r:id="rId52"/>
    <p:sldId id="301" r:id="rId5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CFF99"/>
    <a:srgbClr val="990033"/>
    <a:srgbClr val="0000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291" autoAdjust="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9CC65-AC0D-42D6-94B1-80E7C74503E3}" type="doc">
      <dgm:prSet loTypeId="urn:microsoft.com/office/officeart/2005/8/layout/hierarchy1" loCatId="hierarchy" qsTypeId="urn:microsoft.com/office/officeart/2009/2/quickstyle/3d8" qsCatId="3D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3021E54E-DC0B-4507-BA17-38395A46798B}">
      <dgm:prSet custT="1"/>
      <dgm:spPr/>
      <dgm:t>
        <a:bodyPr/>
        <a:lstStyle/>
        <a:p>
          <a:r>
            <a:rPr lang="en-US" sz="2000" dirty="0"/>
            <a:t>Data types</a:t>
          </a:r>
        </a:p>
      </dgm:t>
    </dgm:pt>
    <dgm:pt modelId="{8F78449A-54CD-4D1E-B8A3-89BF0130C2A1}" type="parTrans" cxnId="{DC7F3F92-87D2-4719-BEEB-305EAB84E9A0}">
      <dgm:prSet/>
      <dgm:spPr/>
      <dgm:t>
        <a:bodyPr/>
        <a:lstStyle/>
        <a:p>
          <a:endParaRPr lang="en-US"/>
        </a:p>
      </dgm:t>
    </dgm:pt>
    <dgm:pt modelId="{C99A734F-5BBF-420A-A8F9-2401B0A2DF65}" type="sibTrans" cxnId="{DC7F3F92-87D2-4719-BEEB-305EAB84E9A0}">
      <dgm:prSet/>
      <dgm:spPr/>
      <dgm:t>
        <a:bodyPr/>
        <a:lstStyle/>
        <a:p>
          <a:endParaRPr lang="en-US"/>
        </a:p>
      </dgm:t>
    </dgm:pt>
    <dgm:pt modelId="{376B0615-31B3-463D-8412-FA4D99696E83}">
      <dgm:prSet/>
      <dgm:spPr/>
      <dgm:t>
        <a:bodyPr/>
        <a:lstStyle/>
        <a:p>
          <a:r>
            <a:rPr lang="en-US" dirty="0"/>
            <a:t>variable</a:t>
          </a:r>
        </a:p>
      </dgm:t>
    </dgm:pt>
    <dgm:pt modelId="{33701B1D-BB53-4A37-AB34-04C1FA0EA23A}" type="parTrans" cxnId="{96D15882-9829-4AC2-B12F-056C7744E885}">
      <dgm:prSet/>
      <dgm:spPr/>
      <dgm:t>
        <a:bodyPr/>
        <a:lstStyle/>
        <a:p>
          <a:endParaRPr lang="en-US"/>
        </a:p>
      </dgm:t>
    </dgm:pt>
    <dgm:pt modelId="{FC8EE8FC-AE6A-4191-A1EE-482EAEB03FD3}" type="sibTrans" cxnId="{96D15882-9829-4AC2-B12F-056C7744E885}">
      <dgm:prSet/>
      <dgm:spPr/>
      <dgm:t>
        <a:bodyPr/>
        <a:lstStyle/>
        <a:p>
          <a:endParaRPr lang="en-US"/>
        </a:p>
      </dgm:t>
    </dgm:pt>
    <dgm:pt modelId="{A1C50401-1F6B-43CB-B707-7DCAA5B31E8B}">
      <dgm:prSet/>
      <dgm:spPr/>
      <dgm:t>
        <a:bodyPr/>
        <a:lstStyle/>
        <a:p>
          <a:r>
            <a:rPr lang="en-US" dirty="0"/>
            <a:t>Operators</a:t>
          </a:r>
        </a:p>
      </dgm:t>
    </dgm:pt>
    <dgm:pt modelId="{89FBE827-C88E-4A97-9FAF-8C7C665749D9}" type="parTrans" cxnId="{A24E7B49-8B5B-487B-86EA-52C05936B4E5}">
      <dgm:prSet/>
      <dgm:spPr/>
      <dgm:t>
        <a:bodyPr/>
        <a:lstStyle/>
        <a:p>
          <a:endParaRPr lang="en-US"/>
        </a:p>
      </dgm:t>
    </dgm:pt>
    <dgm:pt modelId="{FC55BBBF-A28A-4431-A921-0E017E6EF3D5}" type="sibTrans" cxnId="{A24E7B49-8B5B-487B-86EA-52C05936B4E5}">
      <dgm:prSet/>
      <dgm:spPr/>
      <dgm:t>
        <a:bodyPr/>
        <a:lstStyle/>
        <a:p>
          <a:endParaRPr lang="en-US"/>
        </a:p>
      </dgm:t>
    </dgm:pt>
    <dgm:pt modelId="{70DAE4C7-F13A-4AFF-9CDB-1FFD666A9DA5}">
      <dgm:prSet/>
      <dgm:spPr/>
      <dgm:t>
        <a:bodyPr/>
        <a:lstStyle/>
        <a:p>
          <a:r>
            <a:rPr lang="en-US" dirty="0"/>
            <a:t>Constants</a:t>
          </a:r>
        </a:p>
      </dgm:t>
    </dgm:pt>
    <dgm:pt modelId="{C23FA012-1CBB-4C13-A880-8956FEA9314B}" type="sibTrans" cxnId="{C500D305-65E3-4333-80E4-7E08B7869EDC}">
      <dgm:prSet/>
      <dgm:spPr/>
      <dgm:t>
        <a:bodyPr/>
        <a:lstStyle/>
        <a:p>
          <a:endParaRPr lang="en-US"/>
        </a:p>
      </dgm:t>
    </dgm:pt>
    <dgm:pt modelId="{9B48BE03-5AEF-44A8-9F37-384F2D735DE0}" type="parTrans" cxnId="{C500D305-65E3-4333-80E4-7E08B7869EDC}">
      <dgm:prSet/>
      <dgm:spPr/>
      <dgm:t>
        <a:bodyPr/>
        <a:lstStyle/>
        <a:p>
          <a:endParaRPr lang="en-US"/>
        </a:p>
      </dgm:t>
    </dgm:pt>
    <dgm:pt modelId="{AB737908-697E-4306-9E3C-5E26B4EB696F}">
      <dgm:prSet/>
      <dgm:spPr/>
      <dgm:t>
        <a:bodyPr/>
        <a:lstStyle/>
        <a:p>
          <a:r>
            <a:rPr lang="en-US" dirty="0"/>
            <a:t>Comments</a:t>
          </a:r>
        </a:p>
      </dgm:t>
    </dgm:pt>
    <dgm:pt modelId="{4E989F17-06E7-4AC5-B5FE-C26635B7298A}" type="parTrans" cxnId="{FE95BE19-A96E-4EDD-9B0F-EB98B7B9233D}">
      <dgm:prSet/>
      <dgm:spPr/>
      <dgm:t>
        <a:bodyPr/>
        <a:lstStyle/>
        <a:p>
          <a:endParaRPr lang="en-GB"/>
        </a:p>
      </dgm:t>
    </dgm:pt>
    <dgm:pt modelId="{BB5D7324-94A8-4B95-99DD-A5CAED0D4F6D}" type="sibTrans" cxnId="{FE95BE19-A96E-4EDD-9B0F-EB98B7B9233D}">
      <dgm:prSet/>
      <dgm:spPr/>
      <dgm:t>
        <a:bodyPr/>
        <a:lstStyle/>
        <a:p>
          <a:endParaRPr lang="en-GB"/>
        </a:p>
      </dgm:t>
    </dgm:pt>
    <dgm:pt modelId="{A84AA00A-B9BB-4F7C-A674-AD6A507777AD}" type="pres">
      <dgm:prSet presAssocID="{1499CC65-AC0D-42D6-94B1-80E7C74503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DD75C8-F50A-4731-9E1D-47E0BAD3FD14}" type="pres">
      <dgm:prSet presAssocID="{3021E54E-DC0B-4507-BA17-38395A46798B}" presName="hierRoot1" presStyleCnt="0"/>
      <dgm:spPr/>
    </dgm:pt>
    <dgm:pt modelId="{9058AB60-59EA-4B02-9665-D09A5E6F8CEB}" type="pres">
      <dgm:prSet presAssocID="{3021E54E-DC0B-4507-BA17-38395A46798B}" presName="composite" presStyleCnt="0"/>
      <dgm:spPr/>
    </dgm:pt>
    <dgm:pt modelId="{D9AEC21D-9352-49C1-840F-5AB091EF7D5D}" type="pres">
      <dgm:prSet presAssocID="{3021E54E-DC0B-4507-BA17-38395A46798B}" presName="background" presStyleLbl="node0" presStyleIdx="0" presStyleCnt="5"/>
      <dgm:spPr/>
    </dgm:pt>
    <dgm:pt modelId="{F74004E4-A100-47C5-B818-399E7653AD7F}" type="pres">
      <dgm:prSet presAssocID="{3021E54E-DC0B-4507-BA17-38395A46798B}" presName="text" presStyleLbl="fgAcc0" presStyleIdx="0" presStyleCnt="5" custScaleX="513267" custScaleY="404147" custLinFactX="5004" custLinFactNeighborX="100000" custLinFactNeighborY="-96606">
        <dgm:presLayoutVars>
          <dgm:chPref val="3"/>
        </dgm:presLayoutVars>
      </dgm:prSet>
      <dgm:spPr/>
    </dgm:pt>
    <dgm:pt modelId="{FC2B1D7C-D546-4CE0-83A1-30EE619DD8D0}" type="pres">
      <dgm:prSet presAssocID="{3021E54E-DC0B-4507-BA17-38395A46798B}" presName="hierChild2" presStyleCnt="0"/>
      <dgm:spPr/>
    </dgm:pt>
    <dgm:pt modelId="{77FA758D-DF3B-4C4D-8E46-36BA8F47D0ED}" type="pres">
      <dgm:prSet presAssocID="{70DAE4C7-F13A-4AFF-9CDB-1FFD666A9DA5}" presName="hierRoot1" presStyleCnt="0"/>
      <dgm:spPr/>
    </dgm:pt>
    <dgm:pt modelId="{3EEFB00D-2E3F-460D-A32E-26BA1EFA321A}" type="pres">
      <dgm:prSet presAssocID="{70DAE4C7-F13A-4AFF-9CDB-1FFD666A9DA5}" presName="composite" presStyleCnt="0"/>
      <dgm:spPr/>
    </dgm:pt>
    <dgm:pt modelId="{8BBC05CE-DC3E-4DE8-93D6-1AB56C3332E7}" type="pres">
      <dgm:prSet presAssocID="{70DAE4C7-F13A-4AFF-9CDB-1FFD666A9DA5}" presName="background" presStyleLbl="node0" presStyleIdx="1" presStyleCnt="5"/>
      <dgm:spPr/>
    </dgm:pt>
    <dgm:pt modelId="{2A121E2F-BD6D-4809-91AD-8C8CB3046282}" type="pres">
      <dgm:prSet presAssocID="{70DAE4C7-F13A-4AFF-9CDB-1FFD666A9DA5}" presName="text" presStyleLbl="fgAcc0" presStyleIdx="1" presStyleCnt="5" custScaleX="498642" custScaleY="451012" custLinFactX="100000" custLinFactY="-100000" custLinFactNeighborX="153532" custLinFactNeighborY="-137400">
        <dgm:presLayoutVars>
          <dgm:chPref val="3"/>
        </dgm:presLayoutVars>
      </dgm:prSet>
      <dgm:spPr/>
    </dgm:pt>
    <dgm:pt modelId="{0A150F8A-65DC-4D9F-94C7-0062C6202A01}" type="pres">
      <dgm:prSet presAssocID="{70DAE4C7-F13A-4AFF-9CDB-1FFD666A9DA5}" presName="hierChild2" presStyleCnt="0"/>
      <dgm:spPr/>
    </dgm:pt>
    <dgm:pt modelId="{722A854E-DBFE-4706-BD37-72813A3ABB0F}" type="pres">
      <dgm:prSet presAssocID="{AB737908-697E-4306-9E3C-5E26B4EB696F}" presName="hierRoot1" presStyleCnt="0"/>
      <dgm:spPr/>
    </dgm:pt>
    <dgm:pt modelId="{4AF5644B-DABA-4E2F-BB9F-E9415F8D4AC5}" type="pres">
      <dgm:prSet presAssocID="{AB737908-697E-4306-9E3C-5E26B4EB696F}" presName="composite" presStyleCnt="0"/>
      <dgm:spPr/>
    </dgm:pt>
    <dgm:pt modelId="{2579842E-8C96-4CE2-B50C-B0BB8DEFA58D}" type="pres">
      <dgm:prSet presAssocID="{AB737908-697E-4306-9E3C-5E26B4EB696F}" presName="background" presStyleLbl="node0" presStyleIdx="2" presStyleCnt="5"/>
      <dgm:spPr/>
    </dgm:pt>
    <dgm:pt modelId="{C1DFA957-3506-4A99-97DA-71736F624DEB}" type="pres">
      <dgm:prSet presAssocID="{AB737908-697E-4306-9E3C-5E26B4EB696F}" presName="text" presStyleLbl="fgAcc0" presStyleIdx="2" presStyleCnt="5" custScaleX="498642" custScaleY="451012" custLinFactX="300000" custLinFactY="-160983" custLinFactNeighborX="324613" custLinFactNeighborY="-200000">
        <dgm:presLayoutVars>
          <dgm:chPref val="3"/>
        </dgm:presLayoutVars>
      </dgm:prSet>
      <dgm:spPr/>
    </dgm:pt>
    <dgm:pt modelId="{FE29AEF0-D755-406B-ABBF-47943EB072E5}" type="pres">
      <dgm:prSet presAssocID="{AB737908-697E-4306-9E3C-5E26B4EB696F}" presName="hierChild2" presStyleCnt="0"/>
      <dgm:spPr/>
    </dgm:pt>
    <dgm:pt modelId="{A2470F0E-02AE-43A8-9FF8-59AEA7373B5D}" type="pres">
      <dgm:prSet presAssocID="{376B0615-31B3-463D-8412-FA4D99696E83}" presName="hierRoot1" presStyleCnt="0"/>
      <dgm:spPr/>
    </dgm:pt>
    <dgm:pt modelId="{5E274DE2-9CE8-4250-9A04-2630A806488F}" type="pres">
      <dgm:prSet presAssocID="{376B0615-31B3-463D-8412-FA4D99696E83}" presName="composite" presStyleCnt="0"/>
      <dgm:spPr/>
    </dgm:pt>
    <dgm:pt modelId="{58AFCDEF-FA97-4D65-A26A-A4CEF8F287A8}" type="pres">
      <dgm:prSet presAssocID="{376B0615-31B3-463D-8412-FA4D99696E83}" presName="background" presStyleLbl="node0" presStyleIdx="3" presStyleCnt="5"/>
      <dgm:spPr/>
    </dgm:pt>
    <dgm:pt modelId="{29D7ED39-8185-4E99-BF88-6B941FADBA8D}" type="pres">
      <dgm:prSet presAssocID="{376B0615-31B3-463D-8412-FA4D99696E83}" presName="text" presStyleLbl="fgAcc0" presStyleIdx="3" presStyleCnt="5" custScaleX="472190" custScaleY="647693" custLinFactX="164865" custLinFactY="152517" custLinFactNeighborX="200000" custLinFactNeighborY="200000">
        <dgm:presLayoutVars>
          <dgm:chPref val="3"/>
        </dgm:presLayoutVars>
      </dgm:prSet>
      <dgm:spPr/>
    </dgm:pt>
    <dgm:pt modelId="{2013B75B-5EAF-411F-8324-C0042E8BB734}" type="pres">
      <dgm:prSet presAssocID="{376B0615-31B3-463D-8412-FA4D99696E83}" presName="hierChild2" presStyleCnt="0"/>
      <dgm:spPr/>
    </dgm:pt>
    <dgm:pt modelId="{E12070C8-6129-4C70-A12B-46847B5FAE08}" type="pres">
      <dgm:prSet presAssocID="{A1C50401-1F6B-43CB-B707-7DCAA5B31E8B}" presName="hierRoot1" presStyleCnt="0"/>
      <dgm:spPr/>
    </dgm:pt>
    <dgm:pt modelId="{8BDCAAC4-5615-4633-9BC9-279A983CC12A}" type="pres">
      <dgm:prSet presAssocID="{A1C50401-1F6B-43CB-B707-7DCAA5B31E8B}" presName="composite" presStyleCnt="0"/>
      <dgm:spPr/>
    </dgm:pt>
    <dgm:pt modelId="{BF652AA6-5396-4646-B71B-E361E03E5E1B}" type="pres">
      <dgm:prSet presAssocID="{A1C50401-1F6B-43CB-B707-7DCAA5B31E8B}" presName="background" presStyleLbl="node0" presStyleIdx="4" presStyleCnt="5"/>
      <dgm:spPr/>
    </dgm:pt>
    <dgm:pt modelId="{6EFA2DCB-A4E1-456C-9B8E-BDEE43A7C509}" type="pres">
      <dgm:prSet presAssocID="{A1C50401-1F6B-43CB-B707-7DCAA5B31E8B}" presName="text" presStyleLbl="fgAcc0" presStyleIdx="4" presStyleCnt="5" custScaleX="430126" custScaleY="338682" custLinFactX="-700000" custLinFactY="200000" custLinFactNeighborX="-739479" custLinFactNeighborY="277102">
        <dgm:presLayoutVars>
          <dgm:chPref val="3"/>
        </dgm:presLayoutVars>
      </dgm:prSet>
      <dgm:spPr/>
    </dgm:pt>
    <dgm:pt modelId="{EF1C2BAB-1E14-48CF-8B3B-5B0A7DB37A5D}" type="pres">
      <dgm:prSet presAssocID="{A1C50401-1F6B-43CB-B707-7DCAA5B31E8B}" presName="hierChild2" presStyleCnt="0"/>
      <dgm:spPr/>
    </dgm:pt>
  </dgm:ptLst>
  <dgm:cxnLst>
    <dgm:cxn modelId="{C500D305-65E3-4333-80E4-7E08B7869EDC}" srcId="{1499CC65-AC0D-42D6-94B1-80E7C74503E3}" destId="{70DAE4C7-F13A-4AFF-9CDB-1FFD666A9DA5}" srcOrd="1" destOrd="0" parTransId="{9B48BE03-5AEF-44A8-9F37-384F2D735DE0}" sibTransId="{C23FA012-1CBB-4C13-A880-8956FEA9314B}"/>
    <dgm:cxn modelId="{A43E5218-BD57-4A99-93E1-152EE7CF06C4}" type="presOf" srcId="{70DAE4C7-F13A-4AFF-9CDB-1FFD666A9DA5}" destId="{2A121E2F-BD6D-4809-91AD-8C8CB3046282}" srcOrd="0" destOrd="0" presId="urn:microsoft.com/office/officeart/2005/8/layout/hierarchy1"/>
    <dgm:cxn modelId="{FE95BE19-A96E-4EDD-9B0F-EB98B7B9233D}" srcId="{1499CC65-AC0D-42D6-94B1-80E7C74503E3}" destId="{AB737908-697E-4306-9E3C-5E26B4EB696F}" srcOrd="2" destOrd="0" parTransId="{4E989F17-06E7-4AC5-B5FE-C26635B7298A}" sibTransId="{BB5D7324-94A8-4B95-99DD-A5CAED0D4F6D}"/>
    <dgm:cxn modelId="{41661C2F-9BDC-425B-B981-A162E889240E}" type="presOf" srcId="{3021E54E-DC0B-4507-BA17-38395A46798B}" destId="{F74004E4-A100-47C5-B818-399E7653AD7F}" srcOrd="0" destOrd="0" presId="urn:microsoft.com/office/officeart/2005/8/layout/hierarchy1"/>
    <dgm:cxn modelId="{A24E7B49-8B5B-487B-86EA-52C05936B4E5}" srcId="{1499CC65-AC0D-42D6-94B1-80E7C74503E3}" destId="{A1C50401-1F6B-43CB-B707-7DCAA5B31E8B}" srcOrd="4" destOrd="0" parTransId="{89FBE827-C88E-4A97-9FAF-8C7C665749D9}" sibTransId="{FC55BBBF-A28A-4431-A921-0E017E6EF3D5}"/>
    <dgm:cxn modelId="{5416586D-6C98-4832-8A64-7C6B033C7FAE}" type="presOf" srcId="{1499CC65-AC0D-42D6-94B1-80E7C74503E3}" destId="{A84AA00A-B9BB-4F7C-A674-AD6A507777AD}" srcOrd="0" destOrd="0" presId="urn:microsoft.com/office/officeart/2005/8/layout/hierarchy1"/>
    <dgm:cxn modelId="{AD8CD652-3019-43C4-9ED3-284F13B057AE}" type="presOf" srcId="{AB737908-697E-4306-9E3C-5E26B4EB696F}" destId="{C1DFA957-3506-4A99-97DA-71736F624DEB}" srcOrd="0" destOrd="0" presId="urn:microsoft.com/office/officeart/2005/8/layout/hierarchy1"/>
    <dgm:cxn modelId="{9F6B7D77-FFEE-444E-82CB-D71740FD4848}" type="presOf" srcId="{A1C50401-1F6B-43CB-B707-7DCAA5B31E8B}" destId="{6EFA2DCB-A4E1-456C-9B8E-BDEE43A7C509}" srcOrd="0" destOrd="0" presId="urn:microsoft.com/office/officeart/2005/8/layout/hierarchy1"/>
    <dgm:cxn modelId="{96D15882-9829-4AC2-B12F-056C7744E885}" srcId="{1499CC65-AC0D-42D6-94B1-80E7C74503E3}" destId="{376B0615-31B3-463D-8412-FA4D99696E83}" srcOrd="3" destOrd="0" parTransId="{33701B1D-BB53-4A37-AB34-04C1FA0EA23A}" sibTransId="{FC8EE8FC-AE6A-4191-A1EE-482EAEB03FD3}"/>
    <dgm:cxn modelId="{DC7F3F92-87D2-4719-BEEB-305EAB84E9A0}" srcId="{1499CC65-AC0D-42D6-94B1-80E7C74503E3}" destId="{3021E54E-DC0B-4507-BA17-38395A46798B}" srcOrd="0" destOrd="0" parTransId="{8F78449A-54CD-4D1E-B8A3-89BF0130C2A1}" sibTransId="{C99A734F-5BBF-420A-A8F9-2401B0A2DF65}"/>
    <dgm:cxn modelId="{93EF6CF0-9756-414C-8762-5FA283FDC564}" type="presOf" srcId="{376B0615-31B3-463D-8412-FA4D99696E83}" destId="{29D7ED39-8185-4E99-BF88-6B941FADBA8D}" srcOrd="0" destOrd="0" presId="urn:microsoft.com/office/officeart/2005/8/layout/hierarchy1"/>
    <dgm:cxn modelId="{F5813119-27B9-4810-847C-D0EF4DB9F3F2}" type="presParOf" srcId="{A84AA00A-B9BB-4F7C-A674-AD6A507777AD}" destId="{6BDD75C8-F50A-4731-9E1D-47E0BAD3FD14}" srcOrd="0" destOrd="0" presId="urn:microsoft.com/office/officeart/2005/8/layout/hierarchy1"/>
    <dgm:cxn modelId="{2EAF7712-E345-4D58-BD24-D9310AC0C67D}" type="presParOf" srcId="{6BDD75C8-F50A-4731-9E1D-47E0BAD3FD14}" destId="{9058AB60-59EA-4B02-9665-D09A5E6F8CEB}" srcOrd="0" destOrd="0" presId="urn:microsoft.com/office/officeart/2005/8/layout/hierarchy1"/>
    <dgm:cxn modelId="{66BAE2F0-7DC5-4166-91B9-4E6689E4D2AA}" type="presParOf" srcId="{9058AB60-59EA-4B02-9665-D09A5E6F8CEB}" destId="{D9AEC21D-9352-49C1-840F-5AB091EF7D5D}" srcOrd="0" destOrd="0" presId="urn:microsoft.com/office/officeart/2005/8/layout/hierarchy1"/>
    <dgm:cxn modelId="{C5F43CF4-0F5D-4E3C-84A4-0A1DA84E91CF}" type="presParOf" srcId="{9058AB60-59EA-4B02-9665-D09A5E6F8CEB}" destId="{F74004E4-A100-47C5-B818-399E7653AD7F}" srcOrd="1" destOrd="0" presId="urn:microsoft.com/office/officeart/2005/8/layout/hierarchy1"/>
    <dgm:cxn modelId="{45C7B698-2857-46E7-8AF5-A66A2D09F812}" type="presParOf" srcId="{6BDD75C8-F50A-4731-9E1D-47E0BAD3FD14}" destId="{FC2B1D7C-D546-4CE0-83A1-30EE619DD8D0}" srcOrd="1" destOrd="0" presId="urn:microsoft.com/office/officeart/2005/8/layout/hierarchy1"/>
    <dgm:cxn modelId="{6C53C08D-5D8E-4AE1-A2E8-F939A79574A5}" type="presParOf" srcId="{A84AA00A-B9BB-4F7C-A674-AD6A507777AD}" destId="{77FA758D-DF3B-4C4D-8E46-36BA8F47D0ED}" srcOrd="1" destOrd="0" presId="urn:microsoft.com/office/officeart/2005/8/layout/hierarchy1"/>
    <dgm:cxn modelId="{C20906D5-E064-4E09-B76A-EC98C64ACD54}" type="presParOf" srcId="{77FA758D-DF3B-4C4D-8E46-36BA8F47D0ED}" destId="{3EEFB00D-2E3F-460D-A32E-26BA1EFA321A}" srcOrd="0" destOrd="0" presId="urn:microsoft.com/office/officeart/2005/8/layout/hierarchy1"/>
    <dgm:cxn modelId="{73B11CC8-6724-4E77-BE32-AB16704091BF}" type="presParOf" srcId="{3EEFB00D-2E3F-460D-A32E-26BA1EFA321A}" destId="{8BBC05CE-DC3E-4DE8-93D6-1AB56C3332E7}" srcOrd="0" destOrd="0" presId="urn:microsoft.com/office/officeart/2005/8/layout/hierarchy1"/>
    <dgm:cxn modelId="{524DA9F7-4842-416C-9653-896FD177F532}" type="presParOf" srcId="{3EEFB00D-2E3F-460D-A32E-26BA1EFA321A}" destId="{2A121E2F-BD6D-4809-91AD-8C8CB3046282}" srcOrd="1" destOrd="0" presId="urn:microsoft.com/office/officeart/2005/8/layout/hierarchy1"/>
    <dgm:cxn modelId="{3075113F-F326-459B-AF64-7394DCAF21B2}" type="presParOf" srcId="{77FA758D-DF3B-4C4D-8E46-36BA8F47D0ED}" destId="{0A150F8A-65DC-4D9F-94C7-0062C6202A01}" srcOrd="1" destOrd="0" presId="urn:microsoft.com/office/officeart/2005/8/layout/hierarchy1"/>
    <dgm:cxn modelId="{8FE5877D-F02B-4962-BBE1-2090C150C3AF}" type="presParOf" srcId="{A84AA00A-B9BB-4F7C-A674-AD6A507777AD}" destId="{722A854E-DBFE-4706-BD37-72813A3ABB0F}" srcOrd="2" destOrd="0" presId="urn:microsoft.com/office/officeart/2005/8/layout/hierarchy1"/>
    <dgm:cxn modelId="{9CEB07A3-50E1-45FB-BED5-2C6669669431}" type="presParOf" srcId="{722A854E-DBFE-4706-BD37-72813A3ABB0F}" destId="{4AF5644B-DABA-4E2F-BB9F-E9415F8D4AC5}" srcOrd="0" destOrd="0" presId="urn:microsoft.com/office/officeart/2005/8/layout/hierarchy1"/>
    <dgm:cxn modelId="{24FAD6F8-03B9-4AF7-AF90-841F4CDEA266}" type="presParOf" srcId="{4AF5644B-DABA-4E2F-BB9F-E9415F8D4AC5}" destId="{2579842E-8C96-4CE2-B50C-B0BB8DEFA58D}" srcOrd="0" destOrd="0" presId="urn:microsoft.com/office/officeart/2005/8/layout/hierarchy1"/>
    <dgm:cxn modelId="{4C10CDE0-324B-4770-A18D-D9A008B59EEF}" type="presParOf" srcId="{4AF5644B-DABA-4E2F-BB9F-E9415F8D4AC5}" destId="{C1DFA957-3506-4A99-97DA-71736F624DEB}" srcOrd="1" destOrd="0" presId="urn:microsoft.com/office/officeart/2005/8/layout/hierarchy1"/>
    <dgm:cxn modelId="{F28D660C-DA2A-4FB7-971B-D9058347A018}" type="presParOf" srcId="{722A854E-DBFE-4706-BD37-72813A3ABB0F}" destId="{FE29AEF0-D755-406B-ABBF-47943EB072E5}" srcOrd="1" destOrd="0" presId="urn:microsoft.com/office/officeart/2005/8/layout/hierarchy1"/>
    <dgm:cxn modelId="{7318E21C-BA4F-4CF3-830F-4634EC4092F9}" type="presParOf" srcId="{A84AA00A-B9BB-4F7C-A674-AD6A507777AD}" destId="{A2470F0E-02AE-43A8-9FF8-59AEA7373B5D}" srcOrd="3" destOrd="0" presId="urn:microsoft.com/office/officeart/2005/8/layout/hierarchy1"/>
    <dgm:cxn modelId="{9DA9F2B8-F7C0-405D-9C04-ED58F1B233FB}" type="presParOf" srcId="{A2470F0E-02AE-43A8-9FF8-59AEA7373B5D}" destId="{5E274DE2-9CE8-4250-9A04-2630A806488F}" srcOrd="0" destOrd="0" presId="urn:microsoft.com/office/officeart/2005/8/layout/hierarchy1"/>
    <dgm:cxn modelId="{1265198B-C3B1-4690-BAF6-71F1C76583FE}" type="presParOf" srcId="{5E274DE2-9CE8-4250-9A04-2630A806488F}" destId="{58AFCDEF-FA97-4D65-A26A-A4CEF8F287A8}" srcOrd="0" destOrd="0" presId="urn:microsoft.com/office/officeart/2005/8/layout/hierarchy1"/>
    <dgm:cxn modelId="{C687BD1C-DC46-4AEE-A7C0-2638622435FA}" type="presParOf" srcId="{5E274DE2-9CE8-4250-9A04-2630A806488F}" destId="{29D7ED39-8185-4E99-BF88-6B941FADBA8D}" srcOrd="1" destOrd="0" presId="urn:microsoft.com/office/officeart/2005/8/layout/hierarchy1"/>
    <dgm:cxn modelId="{5E18E432-FE8E-43CE-96CC-5DDAE7C20D7D}" type="presParOf" srcId="{A2470F0E-02AE-43A8-9FF8-59AEA7373B5D}" destId="{2013B75B-5EAF-411F-8324-C0042E8BB734}" srcOrd="1" destOrd="0" presId="urn:microsoft.com/office/officeart/2005/8/layout/hierarchy1"/>
    <dgm:cxn modelId="{7019B9FC-F36E-4B4A-AC3A-FAFA70231E9F}" type="presParOf" srcId="{A84AA00A-B9BB-4F7C-A674-AD6A507777AD}" destId="{E12070C8-6129-4C70-A12B-46847B5FAE08}" srcOrd="4" destOrd="0" presId="urn:microsoft.com/office/officeart/2005/8/layout/hierarchy1"/>
    <dgm:cxn modelId="{D1E9BF10-550D-4423-BC45-4AFF7FB8733B}" type="presParOf" srcId="{E12070C8-6129-4C70-A12B-46847B5FAE08}" destId="{8BDCAAC4-5615-4633-9BC9-279A983CC12A}" srcOrd="0" destOrd="0" presId="urn:microsoft.com/office/officeart/2005/8/layout/hierarchy1"/>
    <dgm:cxn modelId="{E8EBE031-E141-4525-8D10-446029D930EF}" type="presParOf" srcId="{8BDCAAC4-5615-4633-9BC9-279A983CC12A}" destId="{BF652AA6-5396-4646-B71B-E361E03E5E1B}" srcOrd="0" destOrd="0" presId="urn:microsoft.com/office/officeart/2005/8/layout/hierarchy1"/>
    <dgm:cxn modelId="{4AB20A06-EF4E-4564-BEDE-B30BA8C0E9C9}" type="presParOf" srcId="{8BDCAAC4-5615-4633-9BC9-279A983CC12A}" destId="{6EFA2DCB-A4E1-456C-9B8E-BDEE43A7C509}" srcOrd="1" destOrd="0" presId="urn:microsoft.com/office/officeart/2005/8/layout/hierarchy1"/>
    <dgm:cxn modelId="{18A32174-ABEF-4203-B347-664CDF8F8147}" type="presParOf" srcId="{E12070C8-6129-4C70-A12B-46847B5FAE08}" destId="{EF1C2BAB-1E14-48CF-8B3B-5B0A7DB37A5D}" srcOrd="1" destOrd="0" presId="urn:microsoft.com/office/officeart/2005/8/layout/hierarchy1"/>
  </dgm:cxnLst>
  <dgm:bg>
    <a:solidFill>
      <a:srgbClr val="FFC000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AEC21D-9352-49C1-840F-5AB091EF7D5D}">
      <dsp:nvSpPr>
        <dsp:cNvPr id="0" name=""/>
        <dsp:cNvSpPr/>
      </dsp:nvSpPr>
      <dsp:spPr>
        <a:xfrm>
          <a:off x="512925" y="955487"/>
          <a:ext cx="2488739" cy="124436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4004E4-A100-47C5-B818-399E7653AD7F}">
      <dsp:nvSpPr>
        <dsp:cNvPr id="0" name=""/>
        <dsp:cNvSpPr/>
      </dsp:nvSpPr>
      <dsp:spPr>
        <a:xfrm>
          <a:off x="566801" y="1006669"/>
          <a:ext cx="2488739" cy="1244368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types</a:t>
          </a:r>
        </a:p>
      </dsp:txBody>
      <dsp:txXfrm>
        <a:off x="603247" y="1043115"/>
        <a:ext cx="2415847" cy="1171476"/>
      </dsp:txXfrm>
    </dsp:sp>
    <dsp:sp modelId="{8BBC05CE-DC3E-4DE8-93D6-1AB56C3332E7}">
      <dsp:nvSpPr>
        <dsp:cNvPr id="0" name=""/>
        <dsp:cNvSpPr/>
      </dsp:nvSpPr>
      <dsp:spPr>
        <a:xfrm>
          <a:off x="3829601" y="521983"/>
          <a:ext cx="2417825" cy="13886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A121E2F-BD6D-4809-91AD-8C8CB3046282}">
      <dsp:nvSpPr>
        <dsp:cNvPr id="0" name=""/>
        <dsp:cNvSpPr/>
      </dsp:nvSpPr>
      <dsp:spPr>
        <a:xfrm>
          <a:off x="3883477" y="573165"/>
          <a:ext cx="2417825" cy="13886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Constants</a:t>
          </a:r>
        </a:p>
      </dsp:txBody>
      <dsp:txXfrm>
        <a:off x="3924150" y="613838"/>
        <a:ext cx="2336479" cy="1307320"/>
      </dsp:txXfrm>
    </dsp:sp>
    <dsp:sp modelId="{2579842E-8C96-4CE2-B50C-B0BB8DEFA58D}">
      <dsp:nvSpPr>
        <dsp:cNvPr id="0" name=""/>
        <dsp:cNvSpPr/>
      </dsp:nvSpPr>
      <dsp:spPr>
        <a:xfrm>
          <a:off x="8154483" y="141470"/>
          <a:ext cx="2417825" cy="1388666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DFA957-3506-4A99-97DA-71736F624DEB}">
      <dsp:nvSpPr>
        <dsp:cNvPr id="0" name=""/>
        <dsp:cNvSpPr/>
      </dsp:nvSpPr>
      <dsp:spPr>
        <a:xfrm>
          <a:off x="8208359" y="192652"/>
          <a:ext cx="2417825" cy="1388666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Comments</a:t>
          </a:r>
        </a:p>
      </dsp:txBody>
      <dsp:txXfrm>
        <a:off x="8249032" y="233325"/>
        <a:ext cx="2336479" cy="1307320"/>
      </dsp:txXfrm>
    </dsp:sp>
    <dsp:sp modelId="{58AFCDEF-FA97-4D65-A26A-A4CEF8F287A8}">
      <dsp:nvSpPr>
        <dsp:cNvPr id="0" name=""/>
        <dsp:cNvSpPr/>
      </dsp:nvSpPr>
      <dsp:spPr>
        <a:xfrm>
          <a:off x="9420589" y="2338337"/>
          <a:ext cx="2289564" cy="199424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D7ED39-8185-4E99-BF88-6B941FADBA8D}">
      <dsp:nvSpPr>
        <dsp:cNvPr id="0" name=""/>
        <dsp:cNvSpPr/>
      </dsp:nvSpPr>
      <dsp:spPr>
        <a:xfrm>
          <a:off x="9474465" y="2389519"/>
          <a:ext cx="2289564" cy="199424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variable</a:t>
          </a:r>
        </a:p>
      </dsp:txBody>
      <dsp:txXfrm>
        <a:off x="9532875" y="2447929"/>
        <a:ext cx="2172744" cy="1877427"/>
      </dsp:txXfrm>
    </dsp:sp>
    <dsp:sp modelId="{BF652AA6-5396-4646-B71B-E361E03E5E1B}">
      <dsp:nvSpPr>
        <dsp:cNvPr id="0" name=""/>
        <dsp:cNvSpPr/>
      </dsp:nvSpPr>
      <dsp:spPr>
        <a:xfrm>
          <a:off x="3068965" y="2721935"/>
          <a:ext cx="2085603" cy="104280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EFA2DCB-A4E1-456C-9B8E-BDEE43A7C509}">
      <dsp:nvSpPr>
        <dsp:cNvPr id="0" name=""/>
        <dsp:cNvSpPr/>
      </dsp:nvSpPr>
      <dsp:spPr>
        <a:xfrm>
          <a:off x="3122841" y="2773117"/>
          <a:ext cx="2085603" cy="104280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152400" extrusionH="63500" prstMaterial="matte">
          <a:bevelT w="50800" h="190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Operators</a:t>
          </a:r>
        </a:p>
      </dsp:txBody>
      <dsp:txXfrm>
        <a:off x="3153384" y="2803660"/>
        <a:ext cx="2024517" cy="9817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3D93B7-A6E0-44D8-97D8-87647183578B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9CCF6-1BF6-45C8-8F31-CA1EEF00A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07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1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0748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22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9664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42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846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82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51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2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35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2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11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73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42A47-A0D1-4FFC-B02F-8864DFB21A3D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872CAC5-4888-42CB-8490-3B05790238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8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4" r:id="rId1"/>
    <p:sldLayoutId id="2147484115" r:id="rId2"/>
    <p:sldLayoutId id="2147484116" r:id="rId3"/>
    <p:sldLayoutId id="2147484117" r:id="rId4"/>
    <p:sldLayoutId id="2147484118" r:id="rId5"/>
    <p:sldLayoutId id="2147484119" r:id="rId6"/>
    <p:sldLayoutId id="2147484120" r:id="rId7"/>
    <p:sldLayoutId id="2147484121" r:id="rId8"/>
    <p:sldLayoutId id="2147484122" r:id="rId9"/>
    <p:sldLayoutId id="2147484123" r:id="rId10"/>
    <p:sldLayoutId id="2147484124" r:id="rId11"/>
    <p:sldLayoutId id="2147484125" r:id="rId12"/>
    <p:sldLayoutId id="2147484126" r:id="rId13"/>
    <p:sldLayoutId id="2147484127" r:id="rId14"/>
    <p:sldLayoutId id="2147484128" r:id="rId15"/>
    <p:sldLayoutId id="21474841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2932DA-C8CE-029C-CF4D-3A2FC935F7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176" t="34130" r="23953" b="7277"/>
          <a:stretch/>
        </p:blipFill>
        <p:spPr>
          <a:xfrm>
            <a:off x="2602023" y="221565"/>
            <a:ext cx="6987954" cy="6414869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667D48C-B157-9431-8C55-704AD7124D03}"/>
              </a:ext>
            </a:extLst>
          </p:cNvPr>
          <p:cNvSpPr/>
          <p:nvPr/>
        </p:nvSpPr>
        <p:spPr>
          <a:xfrm>
            <a:off x="0" y="-365760"/>
            <a:ext cx="1519311" cy="6858000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8885D41-3F36-27D2-339E-2BBE8B1FA7BB}"/>
              </a:ext>
            </a:extLst>
          </p:cNvPr>
          <p:cNvSpPr/>
          <p:nvPr/>
        </p:nvSpPr>
        <p:spPr>
          <a:xfrm>
            <a:off x="0" y="3629462"/>
            <a:ext cx="1519311" cy="6858000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6F8C5E-872C-DB1B-0230-2B918DFC3322}"/>
              </a:ext>
            </a:extLst>
          </p:cNvPr>
          <p:cNvSpPr/>
          <p:nvPr/>
        </p:nvSpPr>
        <p:spPr>
          <a:xfrm>
            <a:off x="11418277" y="0"/>
            <a:ext cx="773723" cy="1033975"/>
          </a:xfrm>
          <a:prstGeom prst="rect">
            <a:avLst/>
          </a:prstGeom>
          <a:solidFill>
            <a:srgbClr val="990033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CD4760-D4CE-05BD-FA6A-08035C8EB45B}"/>
              </a:ext>
            </a:extLst>
          </p:cNvPr>
          <p:cNvSpPr/>
          <p:nvPr/>
        </p:nvSpPr>
        <p:spPr>
          <a:xfrm>
            <a:off x="11418276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57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D9B5E-6705-FEDE-B5A6-B00510AA4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2360C46-3B34-41FC-CE1A-775DDC43D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967C0D-6ECB-E755-25BC-367B9D2FA5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427B58-81F4-0484-56BB-73A48641A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BFD987-F77E-C575-CF82-38D481F83000}"/>
              </a:ext>
            </a:extLst>
          </p:cNvPr>
          <p:cNvSpPr/>
          <p:nvPr/>
        </p:nvSpPr>
        <p:spPr>
          <a:xfrm>
            <a:off x="961595" y="868729"/>
            <a:ext cx="4206240" cy="647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Bookman Old Style" panose="02050604050505020204" pitchFamily="18" charset="0"/>
              </a:rPr>
              <a:t>D. Sequence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04E6DD-0A13-7793-F963-A28500ACDE4A}"/>
              </a:ext>
            </a:extLst>
          </p:cNvPr>
          <p:cNvSpPr txBox="1"/>
          <p:nvPr/>
        </p:nvSpPr>
        <p:spPr>
          <a:xfrm>
            <a:off x="961595" y="2138628"/>
            <a:ext cx="60960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fruits = ["apple", "banana", "cherry"]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3F144-CC5D-A87C-A28E-A266509F09BB}"/>
              </a:ext>
            </a:extLst>
          </p:cNvPr>
          <p:cNvSpPr txBox="1"/>
          <p:nvPr/>
        </p:nvSpPr>
        <p:spPr>
          <a:xfrm>
            <a:off x="961595" y="1679925"/>
            <a:ext cx="6096000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Lists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Mutable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C0D3E3-95AB-C079-EB4B-CACE1050B892}"/>
              </a:ext>
            </a:extLst>
          </p:cNvPr>
          <p:cNvSpPr txBox="1"/>
          <p:nvPr/>
        </p:nvSpPr>
        <p:spPr>
          <a:xfrm>
            <a:off x="961595" y="2848483"/>
            <a:ext cx="6096000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Tuple (Immutable)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11D7AD-D422-0C2E-688B-1870FF253B0F}"/>
              </a:ext>
            </a:extLst>
          </p:cNvPr>
          <p:cNvSpPr txBox="1"/>
          <p:nvPr/>
        </p:nvSpPr>
        <p:spPr>
          <a:xfrm>
            <a:off x="961595" y="3287161"/>
            <a:ext cx="609600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= (10.0, 20.0)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46AC2-4347-B880-DEDE-D8153B4F00D5}"/>
              </a:ext>
            </a:extLst>
          </p:cNvPr>
          <p:cNvSpPr txBox="1"/>
          <p:nvPr/>
        </p:nvSpPr>
        <p:spPr>
          <a:xfrm>
            <a:off x="961595" y="4144017"/>
            <a:ext cx="6096000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3.Range (Immutable)</a:t>
            </a:r>
            <a:endParaRPr lang="en-GB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C29C77-ED67-B73B-915B-1A19EDEA2570}"/>
              </a:ext>
            </a:extLst>
          </p:cNvPr>
          <p:cNvSpPr txBox="1"/>
          <p:nvPr/>
        </p:nvSpPr>
        <p:spPr>
          <a:xfrm>
            <a:off x="961595" y="4605682"/>
            <a:ext cx="6096000" cy="461665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 = range(5)  # 0 to 4</a:t>
            </a:r>
          </a:p>
        </p:txBody>
      </p:sp>
    </p:spTree>
    <p:extLst>
      <p:ext uri="{BB962C8B-B14F-4D97-AF65-F5344CB8AC3E}">
        <p14:creationId xmlns:p14="http://schemas.microsoft.com/office/powerpoint/2010/main" val="47487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5687F3-1B8A-FBD1-71C1-B5E5362DF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5961C3-C3E3-3AE0-D9E6-E7C169C1A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07F022-6247-4848-4519-3A8166FE7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434953-5AC6-8B57-A8DE-E1EF50EF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39A73F-0B63-6E92-9BAA-4A55045F9FBE}"/>
              </a:ext>
            </a:extLst>
          </p:cNvPr>
          <p:cNvSpPr/>
          <p:nvPr/>
        </p:nvSpPr>
        <p:spPr>
          <a:xfrm>
            <a:off x="961595" y="868729"/>
            <a:ext cx="4206240" cy="6477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Bookman Old Style" panose="02050604050505020204" pitchFamily="18" charset="0"/>
              </a:rPr>
              <a:t>D. Sequence Types (</a:t>
            </a:r>
            <a:r>
              <a:rPr lang="en-GB" sz="2400" dirty="0" err="1">
                <a:latin typeface="Bookman Old Style" panose="02050604050505020204" pitchFamily="18" charset="0"/>
              </a:rPr>
              <a:t>cont</a:t>
            </a:r>
            <a:r>
              <a:rPr lang="en-GB" sz="2400" dirty="0">
                <a:latin typeface="Bookman Old Style" panose="02050604050505020204" pitchFamily="18" charset="0"/>
              </a:rPr>
              <a:t>’)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D9D33A-F543-B08B-7937-ED553D337003}"/>
              </a:ext>
            </a:extLst>
          </p:cNvPr>
          <p:cNvSpPr txBox="1"/>
          <p:nvPr/>
        </p:nvSpPr>
        <p:spPr>
          <a:xfrm>
            <a:off x="961595" y="2138628"/>
            <a:ext cx="6096000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colors = {"red", "green", "blue"}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EF311D-8B07-9989-A456-93F2B56B3416}"/>
              </a:ext>
            </a:extLst>
          </p:cNvPr>
          <p:cNvSpPr txBox="1"/>
          <p:nvPr/>
        </p:nvSpPr>
        <p:spPr>
          <a:xfrm>
            <a:off x="961595" y="1679925"/>
            <a:ext cx="6096000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Set (Mutable)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B27966-8A47-5740-CFFE-4C52D0194C52}"/>
              </a:ext>
            </a:extLst>
          </p:cNvPr>
          <p:cNvSpPr txBox="1"/>
          <p:nvPr/>
        </p:nvSpPr>
        <p:spPr>
          <a:xfrm>
            <a:off x="961595" y="2848483"/>
            <a:ext cx="6096000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5. Dictionary (Mutable)</a:t>
            </a:r>
            <a:endParaRPr lang="en-GB" sz="2400" b="1" dirty="0">
              <a:latin typeface="Bookman Old Style" panose="0205060405050502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A802A8-F494-394A-FB5A-376DBA3FCFF2}"/>
              </a:ext>
            </a:extLst>
          </p:cNvPr>
          <p:cNvSpPr txBox="1"/>
          <p:nvPr/>
        </p:nvSpPr>
        <p:spPr>
          <a:xfrm>
            <a:off x="961595" y="3287161"/>
            <a:ext cx="6096000" cy="830997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=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"name": "John", "age": 20, "grade": "A"}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55665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7D69F-30B0-48D9-1F23-2479493FF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A92F58-3F49-5FC6-C6C0-1DCCAD8F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F00F29-FE3A-D967-7423-4209FD32E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B83748-1FC8-A237-BBE3-F079C341D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94E8F-285C-6C1D-0ADD-B0628DF9B5B7}"/>
              </a:ext>
            </a:extLst>
          </p:cNvPr>
          <p:cNvSpPr txBox="1">
            <a:spLocks/>
          </p:cNvSpPr>
          <p:nvPr/>
        </p:nvSpPr>
        <p:spPr>
          <a:xfrm>
            <a:off x="792480" y="681074"/>
            <a:ext cx="10607042" cy="538126"/>
          </a:xfrm>
          <a:prstGeom prst="rect">
            <a:avLst/>
          </a:prstGeom>
          <a:solidFill>
            <a:schemeClr val="tx1"/>
          </a:solidFill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sz="2400" dirty="0">
                <a:solidFill>
                  <a:schemeClr val="bg1"/>
                </a:solidFill>
                <a:latin typeface="Bookman Old Style" panose="02050604050505020204" pitchFamily="18" charset="0"/>
              </a:rPr>
              <a:t>Mutable vs Immutable in Python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02EAA3F-79EB-C3C3-2CF6-ED173E3F68A4}"/>
              </a:ext>
            </a:extLst>
          </p:cNvPr>
          <p:cNvSpPr txBox="1">
            <a:spLocks/>
          </p:cNvSpPr>
          <p:nvPr/>
        </p:nvSpPr>
        <p:spPr>
          <a:xfrm>
            <a:off x="792479" y="1382608"/>
            <a:ext cx="5303520" cy="576262"/>
          </a:xfrm>
          <a:prstGeom prst="rect">
            <a:avLst/>
          </a:prstGeom>
          <a:solidFill>
            <a:srgbClr val="00B050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ookman Old Style" panose="02050604050505020204" pitchFamily="18" charset="0"/>
              </a:rPr>
              <a:t>Mutable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D8C5D0D-3865-6C31-0711-3DB433CF3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" y="2104371"/>
            <a:ext cx="5303520" cy="3785652"/>
          </a:xfrm>
          <a:prstGeom prst="rect">
            <a:avLst/>
          </a:prstGeom>
          <a:solidFill>
            <a:srgbClr val="00B05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 A </a:t>
            </a:r>
            <a:r>
              <a:rPr lang="en-US" altLang="en-US" sz="2400" i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mutable</a:t>
            </a: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object </a:t>
            </a:r>
            <a:r>
              <a:rPr lang="en-US" altLang="en-US" sz="24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can be changed</a:t>
            </a:r>
            <a:br>
              <a:rPr lang="en-US" altLang="en-US" sz="24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after it is created.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 can update, add, or remove elements without</a:t>
            </a:r>
            <a:b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creating a new object.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Useful when working with collections of data </a:t>
            </a:r>
            <a:b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altLang="en-US" sz="2400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 plan to modify.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en-US" altLang="en-US" sz="2400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49EFCD7-9949-E009-A249-80B7CBCFF526}"/>
              </a:ext>
            </a:extLst>
          </p:cNvPr>
          <p:cNvSpPr txBox="1">
            <a:spLocks/>
          </p:cNvSpPr>
          <p:nvPr/>
        </p:nvSpPr>
        <p:spPr>
          <a:xfrm>
            <a:off x="6546827" y="1340212"/>
            <a:ext cx="4852694" cy="576262"/>
          </a:xfrm>
          <a:prstGeom prst="rect">
            <a:avLst/>
          </a:prstGeom>
          <a:solidFill>
            <a:srgbClr val="FFC000"/>
          </a:solidFill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Bookman Old Style" panose="02050604050505020204" pitchFamily="18" charset="0"/>
              </a:rPr>
              <a:t>Immutable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CAB55E5-EA7C-9935-BDEF-2651DC8B0B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6827" y="2295326"/>
            <a:ext cx="4852694" cy="3539430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An </a:t>
            </a:r>
            <a:r>
              <a:rPr lang="en-US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object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be changed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once it is created.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change results in a </a:t>
            </a:r>
            <a:r>
              <a:rPr lang="en-US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 object</a:t>
            </a: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being created.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for maintaining constant </a:t>
            </a:r>
            <a:b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and ensuring safety in code.</a:t>
            </a:r>
          </a:p>
        </p:txBody>
      </p:sp>
    </p:spTree>
    <p:extLst>
      <p:ext uri="{BB962C8B-B14F-4D97-AF65-F5344CB8AC3E}">
        <p14:creationId xmlns:p14="http://schemas.microsoft.com/office/powerpoint/2010/main" val="3730684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49E193-4FDA-9837-3CB0-A8D756917FC9}"/>
              </a:ext>
            </a:extLst>
          </p:cNvPr>
          <p:cNvSpPr/>
          <p:nvPr/>
        </p:nvSpPr>
        <p:spPr>
          <a:xfrm>
            <a:off x="988828" y="1318437"/>
            <a:ext cx="701749" cy="861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4BE2CA-0B6D-5D78-3CE4-22EC938CE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36240"/>
              </p:ext>
            </p:extLst>
          </p:nvPr>
        </p:nvGraphicFramePr>
        <p:xfrm>
          <a:off x="1512253" y="1445260"/>
          <a:ext cx="8915400" cy="44805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252741996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1303383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3600" b="1" dirty="0">
                          <a:latin typeface="Algerian" panose="04020705040A02060702" pitchFamily="82" charset="0"/>
                          <a:cs typeface="Times New Roman" panose="02020603050405020304" pitchFamily="18" charset="0"/>
                        </a:rPr>
                        <a:t>Mutable 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b="1" dirty="0">
                          <a:latin typeface="Algerian" panose="04020705040A02060702" pitchFamily="82" charset="0"/>
                          <a:cs typeface="Times New Roman" panose="02020603050405020304" pitchFamily="18" charset="0"/>
                        </a:rPr>
                        <a:t>Immutable Types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1248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352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5195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8630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tuple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155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8802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sz="3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3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GB" sz="3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1469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308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4F5B4B-58C9-5296-350B-ADA19671ED8F}"/>
              </a:ext>
            </a:extLst>
          </p:cNvPr>
          <p:cNvSpPr txBox="1"/>
          <p:nvPr/>
        </p:nvSpPr>
        <p:spPr>
          <a:xfrm>
            <a:off x="1178560" y="2086005"/>
            <a:ext cx="8727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Determine the datatype of the following variables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10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3.14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= "Hi"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= True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= [1, 2, 3]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(1, 2)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 = {"x": 1}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= {1, 2, 3}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F8CE3-B95F-B513-6D31-371CF8C533DD}"/>
              </a:ext>
            </a:extLst>
          </p:cNvPr>
          <p:cNvSpPr/>
          <p:nvPr/>
        </p:nvSpPr>
        <p:spPr>
          <a:xfrm>
            <a:off x="1828800" y="995680"/>
            <a:ext cx="6502400" cy="8026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Bookman Old Style" panose="02050604050505020204" pitchFamily="18" charset="0"/>
              </a:rPr>
              <a:t>Exercises 1.</a:t>
            </a:r>
            <a:endParaRPr lang="en-GB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2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04E87-F290-A65D-5771-B933C558A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412A493-014A-0E74-62AE-0F2CEE6F6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32B0235-79DF-B44F-1732-BE993C9A1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ED3540-69BB-B6AA-2353-6C0A4FED2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870D74-1B01-7EF2-5FE6-AE7D352437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3520" y="1851412"/>
            <a:ext cx="839216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Code Practice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list of your 3 favorite movies.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Make a dictionary with your name, age, and city.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set to store 3 unique numbers.</a:t>
            </a:r>
          </a:p>
          <a:p>
            <a:pPr marL="400050" marR="0" lvl="0" indent="-4000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L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string methods to make "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hello" uppercase.</a:t>
            </a:r>
          </a:p>
        </p:txBody>
      </p:sp>
    </p:spTree>
    <p:extLst>
      <p:ext uri="{BB962C8B-B14F-4D97-AF65-F5344CB8AC3E}">
        <p14:creationId xmlns:p14="http://schemas.microsoft.com/office/powerpoint/2010/main" val="52374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442CB1-112E-D4F8-BF9B-E9D0E29F7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678CB24-6F3D-3374-45BA-26B838AF7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28C3123-4DF5-7DD9-04D8-9DCF19AC3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1778D-75CA-585E-A8B9-F7D7B2CC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8E64F2-A2EB-77CC-969C-20FFCE5B5557}"/>
              </a:ext>
            </a:extLst>
          </p:cNvPr>
          <p:cNvSpPr txBox="1"/>
          <p:nvPr/>
        </p:nvSpPr>
        <p:spPr>
          <a:xfrm>
            <a:off x="1478280" y="1798743"/>
            <a:ext cx="75895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lists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ordered, mutable collections: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you can add, remove, change, and rearrange their elements easily.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978A6-214D-59A3-22BC-1B95E2239096}"/>
              </a:ext>
            </a:extLst>
          </p:cNvPr>
          <p:cNvSpPr txBox="1"/>
          <p:nvPr/>
        </p:nvSpPr>
        <p:spPr>
          <a:xfrm>
            <a:off x="1582994" y="3858929"/>
            <a:ext cx="63973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= ["apple", "banana", "cherry"]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797C0-20B4-DA88-5E37-C070470173F2}"/>
              </a:ext>
            </a:extLst>
          </p:cNvPr>
          <p:cNvSpPr txBox="1"/>
          <p:nvPr/>
        </p:nvSpPr>
        <p:spPr>
          <a:xfrm>
            <a:off x="1582994" y="1255374"/>
            <a:ext cx="758952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to Manipulate Lists in Python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F14171-A575-4AB7-82BC-F5358D84F580}"/>
              </a:ext>
            </a:extLst>
          </p:cNvPr>
          <p:cNvSpPr txBox="1"/>
          <p:nvPr/>
        </p:nvSpPr>
        <p:spPr>
          <a:xfrm>
            <a:off x="1582994" y="3162480"/>
            <a:ext cx="7589520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list:</a:t>
            </a:r>
            <a:endParaRPr lang="en-GB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56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51565-0500-39B2-424E-548B3618F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C4ECDCCE-E2A0-072E-50A4-A3AA346BE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367A2D-21F5-5BD4-0797-873B09F54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4BC84B-6100-F7D6-677B-CA89C6DB6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CCCF1-5AA2-B126-B5B8-4E55531393D4}"/>
              </a:ext>
            </a:extLst>
          </p:cNvPr>
          <p:cNvSpPr/>
          <p:nvPr/>
        </p:nvSpPr>
        <p:spPr>
          <a:xfrm>
            <a:off x="752311" y="783617"/>
            <a:ext cx="358648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Access element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2EF9EB-E33F-B207-EA21-34C9E8E85487}"/>
              </a:ext>
            </a:extLst>
          </p:cNvPr>
          <p:cNvSpPr txBox="1"/>
          <p:nvPr/>
        </p:nvSpPr>
        <p:spPr>
          <a:xfrm>
            <a:off x="752311" y="5211489"/>
            <a:ext cx="36455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fruits.append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("grape")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B7B6C-1CE3-B148-682C-D707FEF5A088}"/>
              </a:ext>
            </a:extLst>
          </p:cNvPr>
          <p:cNvSpPr txBox="1"/>
          <p:nvPr/>
        </p:nvSpPr>
        <p:spPr>
          <a:xfrm>
            <a:off x="781828" y="3512916"/>
            <a:ext cx="4679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fruits[1] = "orange"</a:t>
            </a:r>
          </a:p>
          <a:p>
            <a:r>
              <a:rPr lang="en-GB" dirty="0"/>
              <a:t>print(fruits)  # ['apple', 'orange', 'cherry']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3118B2-1748-774A-E07F-6CAA47634DCA}"/>
              </a:ext>
            </a:extLst>
          </p:cNvPr>
          <p:cNvSpPr/>
          <p:nvPr/>
        </p:nvSpPr>
        <p:spPr>
          <a:xfrm>
            <a:off x="722795" y="2709901"/>
            <a:ext cx="358648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Change element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506EDD-D6B2-7B09-3EF1-C2CCCB8DB716}"/>
              </a:ext>
            </a:extLst>
          </p:cNvPr>
          <p:cNvSpPr txBox="1"/>
          <p:nvPr/>
        </p:nvSpPr>
        <p:spPr>
          <a:xfrm>
            <a:off x="781828" y="1578387"/>
            <a:ext cx="39217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print(fruits[0])   # 'apple'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print(fruits[-1])  # 'cherry</a:t>
            </a:r>
            <a:r>
              <a:rPr lang="en-GB" dirty="0"/>
              <a:t>'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10E736D-4514-5F9E-F32B-7EA29580A348}"/>
              </a:ext>
            </a:extLst>
          </p:cNvPr>
          <p:cNvSpPr/>
          <p:nvPr/>
        </p:nvSpPr>
        <p:spPr>
          <a:xfrm>
            <a:off x="781828" y="4433942"/>
            <a:ext cx="358648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element at the end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9E065-FED0-D664-333A-18533FBDB7DA}"/>
              </a:ext>
            </a:extLst>
          </p:cNvPr>
          <p:cNvSpPr txBox="1"/>
          <p:nvPr/>
        </p:nvSpPr>
        <p:spPr>
          <a:xfrm>
            <a:off x="6408610" y="1528778"/>
            <a:ext cx="44265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fruits.insert</a:t>
            </a:r>
            <a:r>
              <a:rPr lang="en-GB" dirty="0"/>
              <a:t>(1, "kiwi")  # insert at index 1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1AF1B1-E6BA-30C4-D839-7A8E91DA6B62}"/>
              </a:ext>
            </a:extLst>
          </p:cNvPr>
          <p:cNvSpPr/>
          <p:nvPr/>
        </p:nvSpPr>
        <p:spPr>
          <a:xfrm>
            <a:off x="5771535" y="814156"/>
            <a:ext cx="5378245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insert an element at specific position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D301D7-378E-0A94-EC15-6074F007FA6E}"/>
              </a:ext>
            </a:extLst>
          </p:cNvPr>
          <p:cNvSpPr txBox="1"/>
          <p:nvPr/>
        </p:nvSpPr>
        <p:spPr>
          <a:xfrm>
            <a:off x="6263148" y="2776139"/>
            <a:ext cx="4970730" cy="36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fruits.extend</a:t>
            </a:r>
            <a:r>
              <a:rPr lang="en-GB" dirty="0"/>
              <a:t>(["mango", "pineapple"])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AFFFF73-9515-15C9-64B5-A2EBC7ECD1A6}"/>
              </a:ext>
            </a:extLst>
          </p:cNvPr>
          <p:cNvSpPr/>
          <p:nvPr/>
        </p:nvSpPr>
        <p:spPr>
          <a:xfrm>
            <a:off x="5771536" y="2084412"/>
            <a:ext cx="5638636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add more elements (extend the list)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034EB9-D3E0-A696-553B-F82E55F3E295}"/>
              </a:ext>
            </a:extLst>
          </p:cNvPr>
          <p:cNvSpPr txBox="1"/>
          <p:nvPr/>
        </p:nvSpPr>
        <p:spPr>
          <a:xfrm>
            <a:off x="6399151" y="3875937"/>
            <a:ext cx="483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del fruits[0]      # deletes 'apple'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2891DE-DE6A-589F-7E92-8DD930528F27}"/>
              </a:ext>
            </a:extLst>
          </p:cNvPr>
          <p:cNvSpPr/>
          <p:nvPr/>
        </p:nvSpPr>
        <p:spPr>
          <a:xfrm>
            <a:off x="5797314" y="3238221"/>
            <a:ext cx="4834727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an element by index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DB4A2A-4312-8A41-BC8E-58F3E8238CC0}"/>
              </a:ext>
            </a:extLst>
          </p:cNvPr>
          <p:cNvSpPr txBox="1"/>
          <p:nvPr/>
        </p:nvSpPr>
        <p:spPr>
          <a:xfrm>
            <a:off x="5797314" y="5192217"/>
            <a:ext cx="483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fruits.remove</a:t>
            </a:r>
            <a:r>
              <a:rPr lang="en-GB" dirty="0"/>
              <a:t>("banana")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FCFD653-9D7F-BE4A-4E96-7BAF30C988EE}"/>
              </a:ext>
            </a:extLst>
          </p:cNvPr>
          <p:cNvSpPr/>
          <p:nvPr/>
        </p:nvSpPr>
        <p:spPr>
          <a:xfrm>
            <a:off x="5771535" y="4486812"/>
            <a:ext cx="4834727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Remove an element by value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86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569593-794E-9856-45BD-1B8CD40E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A2D7DE80-0C02-5B9F-F3F7-9FD9729DF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16D30E6-BD62-F9E5-1435-07922687D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6A35CEB-F0F1-E445-DDBB-44EF5B27A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AAD129-807F-2143-8918-A20B547530B0}"/>
              </a:ext>
            </a:extLst>
          </p:cNvPr>
          <p:cNvSpPr/>
          <p:nvPr/>
        </p:nvSpPr>
        <p:spPr>
          <a:xfrm>
            <a:off x="2659749" y="805249"/>
            <a:ext cx="358648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sort the list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E9F3A9-A076-94E0-CE1C-9B603FAEDB97}"/>
              </a:ext>
            </a:extLst>
          </p:cNvPr>
          <p:cNvSpPr/>
          <p:nvPr/>
        </p:nvSpPr>
        <p:spPr>
          <a:xfrm>
            <a:off x="2659749" y="2389960"/>
            <a:ext cx="358648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slicing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2CC17-D1A8-B087-9B88-26F724C0E6C9}"/>
              </a:ext>
            </a:extLst>
          </p:cNvPr>
          <p:cNvSpPr txBox="1"/>
          <p:nvPr/>
        </p:nvSpPr>
        <p:spPr>
          <a:xfrm>
            <a:off x="2112358" y="1526474"/>
            <a:ext cx="7257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/>
              <a:t>fruits.sort</a:t>
            </a:r>
            <a:r>
              <a:rPr lang="en-GB" sz="2400" dirty="0"/>
              <a:t>()        # Alphabetical order</a:t>
            </a:r>
          </a:p>
          <a:p>
            <a:r>
              <a:rPr lang="en-GB" sz="2400" dirty="0" err="1"/>
              <a:t>fruits.reverse</a:t>
            </a:r>
            <a:r>
              <a:rPr lang="en-GB" sz="2400" dirty="0"/>
              <a:t>()     # Reverse current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67F0D5-C255-4DE6-1CE0-F87D8E04485E}"/>
              </a:ext>
            </a:extLst>
          </p:cNvPr>
          <p:cNvSpPr txBox="1"/>
          <p:nvPr/>
        </p:nvSpPr>
        <p:spPr>
          <a:xfrm>
            <a:off x="2044058" y="3085673"/>
            <a:ext cx="7393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print(fruits[1:3])     # elements at index 1 and 2</a:t>
            </a:r>
          </a:p>
          <a:p>
            <a:r>
              <a:rPr lang="en-GB" sz="2400" dirty="0"/>
              <a:t>print(fruits[:2])      # first two elements</a:t>
            </a:r>
          </a:p>
          <a:p>
            <a:r>
              <a:rPr lang="en-GB" sz="2400" dirty="0"/>
              <a:t>print(fruits[-2:])     # last two elements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C214C87-FA49-1285-3B79-A6BFFACB2B38}"/>
              </a:ext>
            </a:extLst>
          </p:cNvPr>
          <p:cNvSpPr/>
          <p:nvPr/>
        </p:nvSpPr>
        <p:spPr>
          <a:xfrm>
            <a:off x="2782652" y="4424096"/>
            <a:ext cx="358648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Deleting a list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3D06B0-BA20-4330-500D-338CDB70698F}"/>
              </a:ext>
            </a:extLst>
          </p:cNvPr>
          <p:cNvSpPr txBox="1"/>
          <p:nvPr/>
        </p:nvSpPr>
        <p:spPr>
          <a:xfrm>
            <a:off x="1389341" y="5090510"/>
            <a:ext cx="98587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Del fruits       </a:t>
            </a:r>
            <a:br>
              <a:rPr lang="en-GB" sz="2400" dirty="0"/>
            </a:br>
            <a:r>
              <a:rPr lang="en-GB" sz="2400" dirty="0"/>
              <a:t>print(fruits)  # should display an error. Since fruits is no longer there</a:t>
            </a:r>
          </a:p>
        </p:txBody>
      </p:sp>
    </p:spTree>
    <p:extLst>
      <p:ext uri="{BB962C8B-B14F-4D97-AF65-F5344CB8AC3E}">
        <p14:creationId xmlns:p14="http://schemas.microsoft.com/office/powerpoint/2010/main" val="99690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F417A3-5C7F-84BC-944B-A6BB506B9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AFB407-7D67-96AB-B662-E0E1B335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6F2FD8-7BF9-F13A-BB4C-235ABDE28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ABB5CB5-E41D-5CDC-34F7-C2979A932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17226-1483-17C2-A9F7-90F5B1F59FDF}"/>
              </a:ext>
            </a:extLst>
          </p:cNvPr>
          <p:cNvSpPr txBox="1"/>
          <p:nvPr/>
        </p:nvSpPr>
        <p:spPr>
          <a:xfrm>
            <a:off x="1179872" y="2199567"/>
            <a:ext cx="9389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provides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string methods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manipulating text, changing case, slicing, replacing, formatting.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EA323-F70A-299B-919E-6CDBFA5958C7}"/>
              </a:ext>
            </a:extLst>
          </p:cNvPr>
          <p:cNvSpPr txBox="1"/>
          <p:nvPr/>
        </p:nvSpPr>
        <p:spPr>
          <a:xfrm>
            <a:off x="1494702" y="4222055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= "Hello, World!"</a:t>
            </a:r>
          </a:p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print(text)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1633838-AF49-0F0F-1F43-6C1226C5AB91}"/>
              </a:ext>
            </a:extLst>
          </p:cNvPr>
          <p:cNvSpPr/>
          <p:nvPr/>
        </p:nvSpPr>
        <p:spPr>
          <a:xfrm>
            <a:off x="1494702" y="3530327"/>
            <a:ext cx="7256008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1. </a:t>
            </a:r>
            <a:r>
              <a:rPr lang="en-US" sz="2400" b="1" dirty="0"/>
              <a:t>Create and Print Strings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81280F-745F-8F0C-203E-114DDD189C92}"/>
              </a:ext>
            </a:extLst>
          </p:cNvPr>
          <p:cNvSpPr txBox="1"/>
          <p:nvPr/>
        </p:nvSpPr>
        <p:spPr>
          <a:xfrm>
            <a:off x="1396181" y="1368570"/>
            <a:ext cx="7354529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How to Manipulate Text (Strings) in Python</a:t>
            </a:r>
          </a:p>
        </p:txBody>
      </p:sp>
    </p:spTree>
    <p:extLst>
      <p:ext uri="{BB962C8B-B14F-4D97-AF65-F5344CB8AC3E}">
        <p14:creationId xmlns:p14="http://schemas.microsoft.com/office/powerpoint/2010/main" val="139596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786" y="2488019"/>
            <a:ext cx="9606337" cy="734676"/>
          </a:xfrm>
          <a:solidFill>
            <a:schemeClr val="accent3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sz="4000" dirty="0">
                <a:solidFill>
                  <a:srgbClr val="000000"/>
                </a:solidFill>
                <a:latin typeface="Algerian" panose="04020705040A02060702" pitchFamily="82" charset="0"/>
                <a:ea typeface="Futura" panose="02020800000000000000" pitchFamily="18" charset="0"/>
                <a:cs typeface="Futura" panose="02020800000000000000" pitchFamily="18" charset="0"/>
              </a:rPr>
              <a:t>Module: Programming with Python</a:t>
            </a:r>
            <a:endParaRPr lang="en-US" sz="4000" dirty="0">
              <a:solidFill>
                <a:schemeClr val="tx1"/>
              </a:solidFill>
              <a:latin typeface="Algerian" panose="04020705040A02060702" pitchFamily="82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7C758-36E4-F7D1-399B-D08074A32E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1960" y="3883631"/>
            <a:ext cx="7938464" cy="175487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Lecturer: James HAKIZIMANA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Email</a:t>
            </a:r>
            <a:r>
              <a:rPr lang="en-US" sz="2400" b="1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: jhakizimana@uok.ac.rw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  <a:p>
            <a:r>
              <a:rPr lang="en-US" sz="24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                    Phone: +250788697528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E3C3623-A3ED-F72C-9E39-52A7DB00DA04}"/>
              </a:ext>
            </a:extLst>
          </p:cNvPr>
          <p:cNvSpPr/>
          <p:nvPr/>
        </p:nvSpPr>
        <p:spPr>
          <a:xfrm>
            <a:off x="299696" y="214403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9A8D57-A6D1-78BB-F3C0-D3AA34C3AA11}"/>
              </a:ext>
            </a:extLst>
          </p:cNvPr>
          <p:cNvSpPr/>
          <p:nvPr/>
        </p:nvSpPr>
        <p:spPr>
          <a:xfrm>
            <a:off x="869437" y="499275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037A5D8-7CB4-5284-72F9-5B658A3934B3}"/>
              </a:ext>
            </a:extLst>
          </p:cNvPr>
          <p:cNvSpPr/>
          <p:nvPr/>
        </p:nvSpPr>
        <p:spPr>
          <a:xfrm rot="20264682">
            <a:off x="10428435" y="5489787"/>
            <a:ext cx="1139483" cy="1111348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44B259-47B4-B76A-99A7-B87839987BF9}"/>
              </a:ext>
            </a:extLst>
          </p:cNvPr>
          <p:cNvSpPr/>
          <p:nvPr/>
        </p:nvSpPr>
        <p:spPr>
          <a:xfrm rot="20264682">
            <a:off x="10998176" y="5774659"/>
            <a:ext cx="881575" cy="826476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2E3B26-2D94-324E-C6B2-A4D5F716E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FEACF60-A884-FDC8-0126-8FC489333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CE9DF40-33C2-DAD5-950D-52E5C92D4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CC1F2-04B5-9AE3-1641-9FDF95846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6E1F7B2-FFBE-A5AA-D357-FE3B693B9DE4}"/>
              </a:ext>
            </a:extLst>
          </p:cNvPr>
          <p:cNvSpPr/>
          <p:nvPr/>
        </p:nvSpPr>
        <p:spPr>
          <a:xfrm>
            <a:off x="1116104" y="1110555"/>
            <a:ext cx="5373186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/>
              <a:t>Accessing Characters and Slices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D9429E-971D-E06E-B6AA-841DE0C255A3}"/>
              </a:ext>
            </a:extLst>
          </p:cNvPr>
          <p:cNvSpPr/>
          <p:nvPr/>
        </p:nvSpPr>
        <p:spPr>
          <a:xfrm>
            <a:off x="1322582" y="3904683"/>
            <a:ext cx="358648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Case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21B8D-1463-218A-B39C-2F2DE4CBE517}"/>
              </a:ext>
            </a:extLst>
          </p:cNvPr>
          <p:cNvSpPr txBox="1"/>
          <p:nvPr/>
        </p:nvSpPr>
        <p:spPr>
          <a:xfrm>
            <a:off x="1236428" y="1802283"/>
            <a:ext cx="46727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print(text[0])       # 'H' (first character)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print(text[-1])      # '!' (last character)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print(text[0:5])     # 'Hello'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print(text[:5])      # 'Hello'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CF7A2F-B2B5-EA0C-AEE6-57C96C3A692D}"/>
              </a:ext>
            </a:extLst>
          </p:cNvPr>
          <p:cNvSpPr txBox="1"/>
          <p:nvPr/>
        </p:nvSpPr>
        <p:spPr>
          <a:xfrm>
            <a:off x="1283253" y="4670324"/>
            <a:ext cx="50978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text.upper</a:t>
            </a:r>
            <a:r>
              <a:rPr lang="en-GB" dirty="0"/>
              <a:t>()         # 'HELLO, WORLD!'</a:t>
            </a:r>
          </a:p>
          <a:p>
            <a:r>
              <a:rPr lang="en-GB" dirty="0" err="1"/>
              <a:t>text.lower</a:t>
            </a:r>
            <a:r>
              <a:rPr lang="en-GB" dirty="0"/>
              <a:t>()         # 'hello, world!'</a:t>
            </a:r>
          </a:p>
          <a:p>
            <a:r>
              <a:rPr lang="en-GB" dirty="0" err="1"/>
              <a:t>text.title</a:t>
            </a:r>
            <a:r>
              <a:rPr lang="en-GB" dirty="0"/>
              <a:t>()         # 'Hello, World!'</a:t>
            </a:r>
          </a:p>
          <a:p>
            <a:r>
              <a:rPr lang="en-GB" dirty="0" err="1"/>
              <a:t>text.capitalize</a:t>
            </a:r>
            <a:r>
              <a:rPr lang="en-GB" dirty="0"/>
              <a:t>()    # 'Hello, world!'</a:t>
            </a:r>
          </a:p>
        </p:txBody>
      </p:sp>
    </p:spTree>
    <p:extLst>
      <p:ext uri="{BB962C8B-B14F-4D97-AF65-F5344CB8AC3E}">
        <p14:creationId xmlns:p14="http://schemas.microsoft.com/office/powerpoint/2010/main" val="2310042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DE00E-5B73-9513-A6F2-7FB8FECB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8FE064-8800-A844-9FCD-10AC0AE5D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6156A8-9E2E-FB69-96B2-8748CFD46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AAB10A-35B4-C354-1AAD-A043A07AF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3478A86-DE9F-0B93-819F-FB238521BA68}"/>
              </a:ext>
            </a:extLst>
          </p:cNvPr>
          <p:cNvSpPr/>
          <p:nvPr/>
        </p:nvSpPr>
        <p:spPr>
          <a:xfrm>
            <a:off x="1499562" y="1117042"/>
            <a:ext cx="595329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Inserting a variable in text using “f…{}..”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83F5D-E29D-CC8F-A553-9987ADCF1735}"/>
              </a:ext>
            </a:extLst>
          </p:cNvPr>
          <p:cNvSpPr txBox="1"/>
          <p:nvPr/>
        </p:nvSpPr>
        <p:spPr>
          <a:xfrm>
            <a:off x="1881762" y="2125422"/>
            <a:ext cx="69289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"Alice"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30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f"My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 is {name} and I'm {age} years old.")</a:t>
            </a:r>
          </a:p>
        </p:txBody>
      </p:sp>
    </p:spTree>
    <p:extLst>
      <p:ext uri="{BB962C8B-B14F-4D97-AF65-F5344CB8AC3E}">
        <p14:creationId xmlns:p14="http://schemas.microsoft.com/office/powerpoint/2010/main" val="356761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927A38-5C5E-1FB5-7CF7-FD9693857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5B957E1-D975-CA20-9169-A9F1432C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8894572-83FD-464E-4B1D-A5C6BB3A0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79ABDF-CFBF-7350-37EF-8A0CD0247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36C01F-0E26-FD86-8E1C-CC6757908A11}"/>
              </a:ext>
            </a:extLst>
          </p:cNvPr>
          <p:cNvSpPr txBox="1"/>
          <p:nvPr/>
        </p:nvSpPr>
        <p:spPr>
          <a:xfrm>
            <a:off x="1541280" y="2535158"/>
            <a:ext cx="868426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In Python, a </a:t>
            </a:r>
            <a:r>
              <a:rPr lang="en-US" sz="2400" b="1" dirty="0">
                <a:latin typeface="Bookman Old Style" panose="02050604050505020204" pitchFamily="18" charset="0"/>
              </a:rPr>
              <a:t>set</a:t>
            </a:r>
            <a:r>
              <a:rPr lang="en-US" sz="2400" dirty="0">
                <a:latin typeface="Bookman Old Style" panose="02050604050505020204" pitchFamily="18" charset="0"/>
              </a:rPr>
              <a:t> is an </a:t>
            </a:r>
            <a:r>
              <a:rPr lang="en-US" sz="2400" b="1" dirty="0">
                <a:latin typeface="Bookman Old Style" panose="02050604050505020204" pitchFamily="18" charset="0"/>
              </a:rPr>
              <a:t>unordered collection of unique elements</a:t>
            </a:r>
            <a:r>
              <a:rPr lang="en-US" sz="2400" dirty="0">
                <a:latin typeface="Bookman Old Style" panose="02050604050505020204" pitchFamily="18" charset="0"/>
              </a:rPr>
              <a:t>. Sets are useful for membership testing, removing duplicates, and performing mathematical set operations like union, intersection, and difference</a:t>
            </a:r>
            <a:r>
              <a:rPr lang="en-US" sz="2800" dirty="0"/>
              <a:t>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7A511-E0AF-E3AE-BAD2-2B88D02EF9B2}"/>
              </a:ext>
            </a:extLst>
          </p:cNvPr>
          <p:cNvSpPr txBox="1"/>
          <p:nvPr/>
        </p:nvSpPr>
        <p:spPr>
          <a:xfrm>
            <a:off x="1730478" y="1593433"/>
            <a:ext cx="849507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How to Manipulate Sets Data Types in Python</a:t>
            </a:r>
          </a:p>
        </p:txBody>
      </p:sp>
    </p:spTree>
    <p:extLst>
      <p:ext uri="{BB962C8B-B14F-4D97-AF65-F5344CB8AC3E}">
        <p14:creationId xmlns:p14="http://schemas.microsoft.com/office/powerpoint/2010/main" val="129509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552B3-95E2-EEA7-3100-DA9A9AF36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5F82E1E-070E-FB01-F482-9B51540E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88AECF-FD0D-BFFD-CDF9-8DE6BA7057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AA80A4-4958-B622-AC18-FBB34D697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DBD5AD-F046-F5F5-F5EB-BC4B66EE7803}"/>
              </a:ext>
            </a:extLst>
          </p:cNvPr>
          <p:cNvSpPr/>
          <p:nvPr/>
        </p:nvSpPr>
        <p:spPr>
          <a:xfrm>
            <a:off x="3032516" y="1230740"/>
            <a:ext cx="3409498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/>
              <a:t>Creating a Set</a:t>
            </a:r>
            <a:endParaRPr lang="en-US" sz="2400" b="1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E3ABFC-D744-CC28-4A65-D231AC08A357}"/>
              </a:ext>
            </a:extLst>
          </p:cNvPr>
          <p:cNvSpPr/>
          <p:nvPr/>
        </p:nvSpPr>
        <p:spPr>
          <a:xfrm>
            <a:off x="4546730" y="3349746"/>
            <a:ext cx="672361" cy="4202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</a:t>
            </a:r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DBC4F98-39CA-A79A-F13D-8344E26AA7A4}"/>
              </a:ext>
            </a:extLst>
          </p:cNvPr>
          <p:cNvGrpSpPr/>
          <p:nvPr/>
        </p:nvGrpSpPr>
        <p:grpSpPr>
          <a:xfrm>
            <a:off x="1935117" y="2346331"/>
            <a:ext cx="6567948" cy="2460306"/>
            <a:chOff x="1779839" y="2026470"/>
            <a:chExt cx="6567948" cy="246030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8498BD-095E-913F-A903-C1D297CB293C}"/>
                </a:ext>
              </a:extLst>
            </p:cNvPr>
            <p:cNvSpPr/>
            <p:nvPr/>
          </p:nvSpPr>
          <p:spPr>
            <a:xfrm>
              <a:off x="1779839" y="2026470"/>
              <a:ext cx="6567948" cy="97683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28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  <a:p>
              <a:r>
                <a:rPr lang="en-GB" sz="2400" dirty="0" err="1">
                  <a:solidFill>
                    <a:schemeClr val="tx1"/>
                  </a:solidFill>
                  <a:latin typeface="Bookman Old Style" panose="02050604050505020204" pitchFamily="18" charset="0"/>
                </a:rPr>
                <a:t>my_set</a:t>
              </a:r>
              <a:r>
                <a:rPr lang="en-GB" sz="24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 = {1, 2, 3, 4}</a:t>
              </a:r>
            </a:p>
            <a:p>
              <a:r>
                <a:rPr lang="en-GB" sz="24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print(</a:t>
              </a:r>
              <a:r>
                <a:rPr lang="en-GB" sz="2400" dirty="0" err="1">
                  <a:solidFill>
                    <a:schemeClr val="tx1"/>
                  </a:solidFill>
                  <a:latin typeface="Bookman Old Style" panose="02050604050505020204" pitchFamily="18" charset="0"/>
                </a:rPr>
                <a:t>my_set</a:t>
              </a:r>
              <a:r>
                <a:rPr lang="en-GB" sz="24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)  # Output: {1, 2, 3, 4}</a:t>
              </a: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ED5C90-7325-8105-6EB1-29F7A7698CFC}"/>
                </a:ext>
              </a:extLst>
            </p:cNvPr>
            <p:cNvSpPr/>
            <p:nvPr/>
          </p:nvSpPr>
          <p:spPr>
            <a:xfrm>
              <a:off x="1779839" y="3509945"/>
              <a:ext cx="6567948" cy="976831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24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  <a:p>
              <a:endParaRPr lang="en-GB" sz="24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  <a:p>
              <a:r>
                <a:rPr lang="en-GB" sz="2400" dirty="0" err="1">
                  <a:solidFill>
                    <a:schemeClr val="tx1"/>
                  </a:solidFill>
                  <a:latin typeface="Bookman Old Style" panose="02050604050505020204" pitchFamily="18" charset="0"/>
                </a:rPr>
                <a:t>new_set</a:t>
              </a:r>
              <a:r>
                <a:rPr lang="en-GB" sz="24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 = set([1, 2, 2, 3])</a:t>
              </a:r>
            </a:p>
            <a:p>
              <a:r>
                <a:rPr lang="en-GB" sz="24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print(</a:t>
              </a:r>
              <a:r>
                <a:rPr lang="en-GB" sz="2400" dirty="0" err="1">
                  <a:solidFill>
                    <a:schemeClr val="tx1"/>
                  </a:solidFill>
                  <a:latin typeface="Bookman Old Style" panose="02050604050505020204" pitchFamily="18" charset="0"/>
                </a:rPr>
                <a:t>new_set</a:t>
              </a:r>
              <a:r>
                <a:rPr lang="en-GB" sz="24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)  # Output: {1, 2, 3}</a:t>
              </a:r>
            </a:p>
            <a:p>
              <a:endParaRPr lang="en-GB" sz="2400" dirty="0">
                <a:solidFill>
                  <a:schemeClr val="tx1"/>
                </a:solidFill>
                <a:latin typeface="Bookman Old Style" panose="02050604050505020204" pitchFamily="18" charset="0"/>
              </a:endParaRPr>
            </a:p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041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33A6A-031F-3FD2-5C0C-7E9AD7AD3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7F5B593-788C-50D2-AE19-DF4743297C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B3A8EA-1E17-2134-BC78-891EBAFD56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5675094-C56D-5BBA-DB8E-1903F489E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9142D1-2B59-0F65-7CB2-91A73D8A876D}"/>
              </a:ext>
            </a:extLst>
          </p:cNvPr>
          <p:cNvSpPr/>
          <p:nvPr/>
        </p:nvSpPr>
        <p:spPr>
          <a:xfrm>
            <a:off x="1659122" y="936296"/>
            <a:ext cx="6862914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 Adding element in a set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AFCF091-2791-F072-991E-5B4159C6DCE0}"/>
              </a:ext>
            </a:extLst>
          </p:cNvPr>
          <p:cNvSpPr/>
          <p:nvPr/>
        </p:nvSpPr>
        <p:spPr>
          <a:xfrm>
            <a:off x="1659122" y="3047095"/>
            <a:ext cx="6862915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Removing elements in a 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4E979-2123-CA4A-4EC1-835E6D0A3121}"/>
              </a:ext>
            </a:extLst>
          </p:cNvPr>
          <p:cNvSpPr txBox="1"/>
          <p:nvPr/>
        </p:nvSpPr>
        <p:spPr>
          <a:xfrm>
            <a:off x="2426036" y="1583846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Bookman Old Style" panose="02050604050505020204" pitchFamily="18" charset="0"/>
              </a:rPr>
              <a:t>my_set</a:t>
            </a:r>
            <a:r>
              <a:rPr lang="en-GB" sz="2400" dirty="0">
                <a:latin typeface="Bookman Old Style" panose="02050604050505020204" pitchFamily="18" charset="0"/>
              </a:rPr>
              <a:t> = {1, 2}</a:t>
            </a:r>
          </a:p>
          <a:p>
            <a:r>
              <a:rPr lang="en-GB" sz="2400" dirty="0" err="1">
                <a:latin typeface="Bookman Old Style" panose="02050604050505020204" pitchFamily="18" charset="0"/>
              </a:rPr>
              <a:t>my_set.add</a:t>
            </a:r>
            <a:r>
              <a:rPr lang="en-GB" sz="2400" dirty="0">
                <a:latin typeface="Bookman Old Style" panose="02050604050505020204" pitchFamily="18" charset="0"/>
              </a:rPr>
              <a:t>(3)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print(</a:t>
            </a:r>
            <a:r>
              <a:rPr lang="en-GB" sz="2400" dirty="0" err="1">
                <a:latin typeface="Bookman Old Style" panose="02050604050505020204" pitchFamily="18" charset="0"/>
              </a:rPr>
              <a:t>my_set</a:t>
            </a:r>
            <a:r>
              <a:rPr lang="en-GB" sz="2400" dirty="0">
                <a:latin typeface="Bookman Old Style" panose="02050604050505020204" pitchFamily="18" charset="0"/>
              </a:rPr>
              <a:t>)  # Output: {1, 2, 3}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A71957-5007-DDBD-C171-DE1D1CC9E85E}"/>
              </a:ext>
            </a:extLst>
          </p:cNvPr>
          <p:cNvSpPr txBox="1"/>
          <p:nvPr/>
        </p:nvSpPr>
        <p:spPr>
          <a:xfrm>
            <a:off x="1720848" y="3870675"/>
            <a:ext cx="686291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 err="1">
                <a:latin typeface="Bookman Old Style" panose="02050604050505020204" pitchFamily="18" charset="0"/>
              </a:rPr>
              <a:t>my_set.remove</a:t>
            </a:r>
            <a:r>
              <a:rPr lang="en-GB" sz="2400" dirty="0">
                <a:latin typeface="Bookman Old Style" panose="02050604050505020204" pitchFamily="18" charset="0"/>
              </a:rPr>
              <a:t>(2)  # Raises error if not found</a:t>
            </a:r>
          </a:p>
          <a:p>
            <a:r>
              <a:rPr lang="en-GB" sz="2400" dirty="0" err="1">
                <a:latin typeface="Bookman Old Style" panose="02050604050505020204" pitchFamily="18" charset="0"/>
              </a:rPr>
              <a:t>my_set.discard</a:t>
            </a:r>
            <a:r>
              <a:rPr lang="en-GB" sz="2400" dirty="0">
                <a:latin typeface="Bookman Old Style" panose="02050604050505020204" pitchFamily="18" charset="0"/>
              </a:rPr>
              <a:t>(5)  # No error if not found</a:t>
            </a:r>
          </a:p>
          <a:p>
            <a:r>
              <a:rPr lang="en-GB" sz="2400" dirty="0" err="1">
                <a:latin typeface="Bookman Old Style" panose="02050604050505020204" pitchFamily="18" charset="0"/>
              </a:rPr>
              <a:t>my_set.pop</a:t>
            </a:r>
            <a:r>
              <a:rPr lang="en-GB" sz="2400" dirty="0">
                <a:latin typeface="Bookman Old Style" panose="02050604050505020204" pitchFamily="18" charset="0"/>
              </a:rPr>
              <a:t>()       # Removes a random item</a:t>
            </a:r>
          </a:p>
          <a:p>
            <a:r>
              <a:rPr lang="en-GB" sz="2400" dirty="0" err="1">
                <a:latin typeface="Bookman Old Style" panose="02050604050505020204" pitchFamily="18" charset="0"/>
              </a:rPr>
              <a:t>my_set.clear</a:t>
            </a:r>
            <a:r>
              <a:rPr lang="en-GB" sz="2400" dirty="0">
                <a:latin typeface="Bookman Old Style" panose="02050604050505020204" pitchFamily="18" charset="0"/>
              </a:rPr>
              <a:t>()     # Empties the set</a:t>
            </a:r>
          </a:p>
        </p:txBody>
      </p:sp>
    </p:spTree>
    <p:extLst>
      <p:ext uri="{BB962C8B-B14F-4D97-AF65-F5344CB8AC3E}">
        <p14:creationId xmlns:p14="http://schemas.microsoft.com/office/powerpoint/2010/main" val="99260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E6334-7EE7-6C89-6063-B90B9B475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A1124F3-A379-B751-6D6E-2011E8BA14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195E0B-9F91-D735-74E9-D3F75B860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9E56D6-10B1-AAC1-B951-01116ECEB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505CFA1-28A4-78B4-30FE-24C5C28B9493}"/>
              </a:ext>
            </a:extLst>
          </p:cNvPr>
          <p:cNvSpPr/>
          <p:nvPr/>
        </p:nvSpPr>
        <p:spPr>
          <a:xfrm>
            <a:off x="3067665" y="909924"/>
            <a:ext cx="4444181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b="1" dirty="0"/>
              <a:t>Set Operations in Python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DA5540-916F-702B-5D4F-8591F6B39069}"/>
              </a:ext>
            </a:extLst>
          </p:cNvPr>
          <p:cNvSpPr txBox="1"/>
          <p:nvPr/>
        </p:nvSpPr>
        <p:spPr>
          <a:xfrm>
            <a:off x="759478" y="3334174"/>
            <a:ext cx="1947187" cy="8309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dirty="0"/>
              <a:t>a = {1, 2, 3}</a:t>
            </a:r>
          </a:p>
          <a:p>
            <a:r>
              <a:rPr lang="en-GB" sz="2400" dirty="0"/>
              <a:t> b = {3, 4, 5}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89C1B-9EF5-C82E-701F-8F80F6B9D9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828075"/>
              </p:ext>
            </p:extLst>
          </p:nvPr>
        </p:nvGraphicFramePr>
        <p:xfrm>
          <a:off x="3067665" y="1819789"/>
          <a:ext cx="8281629" cy="41148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60543">
                  <a:extLst>
                    <a:ext uri="{9D8B030D-6E8A-4147-A177-3AD203B41FA5}">
                      <a16:colId xmlns:a16="http://schemas.microsoft.com/office/drawing/2014/main" val="2394608097"/>
                    </a:ext>
                  </a:extLst>
                </a:gridCol>
                <a:gridCol w="2760543">
                  <a:extLst>
                    <a:ext uri="{9D8B030D-6E8A-4147-A177-3AD203B41FA5}">
                      <a16:colId xmlns:a16="http://schemas.microsoft.com/office/drawing/2014/main" val="3098536383"/>
                    </a:ext>
                  </a:extLst>
                </a:gridCol>
                <a:gridCol w="2760543">
                  <a:extLst>
                    <a:ext uri="{9D8B030D-6E8A-4147-A177-3AD203B41FA5}">
                      <a16:colId xmlns:a16="http://schemas.microsoft.com/office/drawing/2014/main" val="29128836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Syntax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66856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Union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latin typeface="Bookman Old Style" panose="02050604050505020204" pitchFamily="18" charset="0"/>
                        </a:rPr>
                        <a:t>a|b</a:t>
                      </a:r>
                      <a:r>
                        <a:rPr lang="en-US" sz="2400" dirty="0">
                          <a:latin typeface="Bookman Old Style" panose="02050604050505020204" pitchFamily="18" charset="0"/>
                        </a:rPr>
                        <a:t> or </a:t>
                      </a:r>
                      <a:br>
                        <a:rPr lang="en-US" sz="2400" dirty="0">
                          <a:latin typeface="Bookman Old Style" panose="02050604050505020204" pitchFamily="18" charset="0"/>
                        </a:rPr>
                      </a:br>
                      <a:r>
                        <a:rPr lang="en-US" sz="2400" dirty="0" err="1">
                          <a:latin typeface="Bookman Old Style" panose="02050604050505020204" pitchFamily="18" charset="0"/>
                        </a:rPr>
                        <a:t>a.union</a:t>
                      </a:r>
                      <a:r>
                        <a:rPr lang="en-US" sz="2400" dirty="0">
                          <a:latin typeface="Bookman Old Style" panose="02050604050505020204" pitchFamily="18" charset="0"/>
                        </a:rPr>
                        <a:t>(b)</a:t>
                      </a:r>
                      <a:endParaRPr lang="en-GB" sz="24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Bookman Old Style" panose="02050604050505020204" pitchFamily="18" charset="0"/>
                        </a:rPr>
                        <a:t>bora.union(b)`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6938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Intersection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Bookman Old Style" panose="02050604050505020204" pitchFamily="18" charset="0"/>
                        </a:rPr>
                        <a:t>a &amp; b or a.intersection(b)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Bookman Old Style" panose="02050604050505020204" pitchFamily="18" charset="0"/>
                        </a:rPr>
                        <a:t>{3}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74772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Difference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Bookman Old Style" panose="02050604050505020204" pitchFamily="18" charset="0"/>
                        </a:rPr>
                        <a:t>a - b or a.difference(b)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Bookman Old Style" panose="02050604050505020204" pitchFamily="18" charset="0"/>
                        </a:rPr>
                        <a:t>{1, 2}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451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>
                          <a:latin typeface="Bookman Old Style" panose="02050604050505020204" pitchFamily="18" charset="0"/>
                        </a:rPr>
                        <a:t>Symmetric Diff.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Bookman Old Style" panose="02050604050505020204" pitchFamily="18" charset="0"/>
                        </a:rPr>
                        <a:t>a ^ b or </a:t>
                      </a:r>
                      <a:r>
                        <a:rPr lang="en-US" sz="2400" dirty="0" err="1">
                          <a:latin typeface="Bookman Old Style" panose="02050604050505020204" pitchFamily="18" charset="0"/>
                        </a:rPr>
                        <a:t>a.symmetric_difference</a:t>
                      </a:r>
                      <a:r>
                        <a:rPr lang="en-US" sz="2400" dirty="0">
                          <a:latin typeface="Bookman Old Style" panose="02050604050505020204" pitchFamily="18" charset="0"/>
                        </a:rPr>
                        <a:t>(b)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{1, 2, 4, 5}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7645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EE7D1FF-87E1-F78D-3EA6-BD4D0362E4B0}"/>
              </a:ext>
            </a:extLst>
          </p:cNvPr>
          <p:cNvSpPr txBox="1"/>
          <p:nvPr/>
        </p:nvSpPr>
        <p:spPr>
          <a:xfrm>
            <a:off x="842706" y="2438616"/>
            <a:ext cx="17807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Bookman Old Style" panose="02050604050505020204" pitchFamily="18" charset="0"/>
              </a:rPr>
              <a:t>Consider sets: </a:t>
            </a:r>
          </a:p>
        </p:txBody>
      </p:sp>
    </p:spTree>
    <p:extLst>
      <p:ext uri="{BB962C8B-B14F-4D97-AF65-F5344CB8AC3E}">
        <p14:creationId xmlns:p14="http://schemas.microsoft.com/office/powerpoint/2010/main" val="2794070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42BF1-4CD9-209C-B09E-A18176921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C74937-21A8-E958-B0B5-D9E740569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332D66-385E-D170-5E9A-30841E962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A62A91-F81A-6002-2893-24B46ABBB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A2D8FC-39C9-4A29-B951-C03AB37742FD}"/>
              </a:ext>
            </a:extLst>
          </p:cNvPr>
          <p:cNvSpPr/>
          <p:nvPr/>
        </p:nvSpPr>
        <p:spPr>
          <a:xfrm>
            <a:off x="3116827" y="687591"/>
            <a:ext cx="4444181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E</a:t>
            </a:r>
            <a:r>
              <a:rPr lang="en-GB" sz="2400" b="1" dirty="0"/>
              <a:t>exercise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43296-6F7F-FE7A-F03E-5C6E73753D64}"/>
              </a:ext>
            </a:extLst>
          </p:cNvPr>
          <p:cNvSpPr txBox="1"/>
          <p:nvPr/>
        </p:nvSpPr>
        <p:spPr>
          <a:xfrm>
            <a:off x="747598" y="1356365"/>
            <a:ext cx="10696802" cy="452431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In the class of python programming evening session, there are students who are enrolled in other sessions. The sample is as follow:</a:t>
            </a:r>
            <a:br>
              <a:rPr lang="en-US" sz="2400" dirty="0"/>
            </a:br>
            <a:r>
              <a:rPr lang="en-US" sz="2400" dirty="0"/>
              <a:t>Evening session: Kevin, John, James, Peter, Robert, Diane, Keza and Kai</a:t>
            </a:r>
            <a:br>
              <a:rPr lang="en-US" sz="2400" dirty="0"/>
            </a:br>
            <a:r>
              <a:rPr lang="en-US" sz="2400" dirty="0"/>
              <a:t>Day session: </a:t>
            </a:r>
            <a:r>
              <a:rPr lang="en-US" sz="2400" dirty="0" err="1"/>
              <a:t>Kai,Maurice</a:t>
            </a:r>
            <a:r>
              <a:rPr lang="en-US" sz="2400" dirty="0"/>
              <a:t>, John, Peter, Diane, Keza, Mutoni and Vava.</a:t>
            </a:r>
          </a:p>
          <a:p>
            <a:r>
              <a:rPr lang="en-US" sz="2400" dirty="0"/>
              <a:t>Weekend session: </a:t>
            </a:r>
            <a:r>
              <a:rPr lang="en-US" sz="2400" dirty="0" err="1"/>
              <a:t>Rutabayiro</a:t>
            </a:r>
            <a:r>
              <a:rPr lang="en-US" sz="2400" dirty="0"/>
              <a:t>, James, Robert, John, Mutoni, </a:t>
            </a:r>
            <a:r>
              <a:rPr lang="en-US" sz="2400" dirty="0" err="1"/>
              <a:t>Epimaque,Gasana</a:t>
            </a:r>
            <a:r>
              <a:rPr lang="en-US" sz="2400" dirty="0"/>
              <a:t>, Grace and Petronilla.</a:t>
            </a:r>
            <a:br>
              <a:rPr lang="en-US" sz="2400" dirty="0"/>
            </a:br>
            <a:r>
              <a:rPr lang="en-US" sz="2400" dirty="0"/>
              <a:t>Create a python program that will retrieve students: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. in either session without duplicates</a:t>
            </a:r>
            <a:br>
              <a:rPr lang="en-US" sz="2400" dirty="0"/>
            </a:br>
            <a:r>
              <a:rPr lang="en-US" sz="2400" dirty="0"/>
              <a:t>ii. In evening session but not in other session</a:t>
            </a:r>
          </a:p>
          <a:p>
            <a:r>
              <a:rPr lang="en-US" sz="2400" dirty="0"/>
              <a:t>iii. in 3 sessions at once</a:t>
            </a:r>
          </a:p>
          <a:p>
            <a:r>
              <a:rPr lang="en-US" sz="2400" dirty="0"/>
              <a:t>iv. In Evening session and weekend but not in day</a:t>
            </a:r>
            <a:br>
              <a:rPr lang="en-US" sz="2400" dirty="0"/>
            </a:br>
            <a:r>
              <a:rPr lang="en-US" sz="2400" dirty="0"/>
              <a:t>v. In day session only.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321743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CA783E-83A6-E7E2-E53D-B6D3EC735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A2D240D-86F0-5E73-8A28-9A313A3223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39F63A-2185-AB9F-7D7E-244C97121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2F497E-B9D4-7EAE-99DF-8892D4F35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5CA28F1-D4E4-3B1D-C056-212D9B205F12}"/>
              </a:ext>
            </a:extLst>
          </p:cNvPr>
          <p:cNvSpPr/>
          <p:nvPr/>
        </p:nvSpPr>
        <p:spPr>
          <a:xfrm>
            <a:off x="2738284" y="959831"/>
            <a:ext cx="609600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b="1" dirty="0"/>
              <a:t>Checking memberships in Python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0F8B70-B3BB-C904-A0E7-D48908956DE4}"/>
              </a:ext>
            </a:extLst>
          </p:cNvPr>
          <p:cNvSpPr txBox="1"/>
          <p:nvPr/>
        </p:nvSpPr>
        <p:spPr>
          <a:xfrm>
            <a:off x="2738284" y="1488151"/>
            <a:ext cx="6096000" cy="8309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Bookman Old Style" panose="02050604050505020204" pitchFamily="18" charset="0"/>
              </a:rPr>
              <a:t>print(2 in a)    # True</a:t>
            </a:r>
          </a:p>
          <a:p>
            <a:r>
              <a:rPr lang="en-GB" sz="2400" dirty="0">
                <a:latin typeface="Bookman Old Style" panose="02050604050505020204" pitchFamily="18" charset="0"/>
              </a:rPr>
              <a:t>print(5 not in a)  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FEBE90-1BB9-DE61-3AEA-AC2BE019E4B6}"/>
              </a:ext>
            </a:extLst>
          </p:cNvPr>
          <p:cNvSpPr txBox="1"/>
          <p:nvPr/>
        </p:nvSpPr>
        <p:spPr>
          <a:xfrm>
            <a:off x="2738284" y="3383445"/>
            <a:ext cx="6096000" cy="830997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dirty="0" err="1">
                <a:latin typeface="Bookman Old Style" panose="02050604050505020204" pitchFamily="18" charset="0"/>
              </a:rPr>
              <a:t>my_list</a:t>
            </a:r>
            <a:r>
              <a:rPr lang="en-GB" sz="2400" dirty="0">
                <a:latin typeface="Bookman Old Style" panose="02050604050505020204" pitchFamily="18" charset="0"/>
              </a:rPr>
              <a:t> = list(</a:t>
            </a:r>
            <a:r>
              <a:rPr lang="en-GB" sz="2400" dirty="0" err="1">
                <a:latin typeface="Bookman Old Style" panose="02050604050505020204" pitchFamily="18" charset="0"/>
              </a:rPr>
              <a:t>my_set</a:t>
            </a:r>
            <a:r>
              <a:rPr lang="en-GB" sz="2400" dirty="0">
                <a:latin typeface="Bookman Old Style" panose="02050604050505020204" pitchFamily="18" charset="0"/>
              </a:rPr>
              <a:t>)</a:t>
            </a:r>
          </a:p>
          <a:p>
            <a:endParaRPr lang="en-GB" sz="2400" dirty="0">
              <a:latin typeface="Bookman Old Style" panose="020506040505050202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55CFD24-32EC-1093-1A56-9BACF602EEF4}"/>
              </a:ext>
            </a:extLst>
          </p:cNvPr>
          <p:cNvSpPr/>
          <p:nvPr/>
        </p:nvSpPr>
        <p:spPr>
          <a:xfrm>
            <a:off x="2738284" y="2876250"/>
            <a:ext cx="609600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b="1" dirty="0"/>
              <a:t>Converting set to list in Python</a:t>
            </a:r>
            <a:endParaRPr lang="en-US" sz="24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474EFA-AE40-8D5F-A676-6CA042AAC61E}"/>
              </a:ext>
            </a:extLst>
          </p:cNvPr>
          <p:cNvSpPr/>
          <p:nvPr/>
        </p:nvSpPr>
        <p:spPr>
          <a:xfrm>
            <a:off x="2643039" y="4352305"/>
            <a:ext cx="609600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b="1" dirty="0">
                <a:latin typeface="Bookman Old Style" panose="02050604050505020204" pitchFamily="18" charset="0"/>
              </a:rPr>
              <a:t>Loop Through a Set Python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E1C2DE4-AFEF-C61B-A0BD-0457F2275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535597"/>
              </p:ext>
            </p:extLst>
          </p:nvPr>
        </p:nvGraphicFramePr>
        <p:xfrm>
          <a:off x="2643040" y="4999796"/>
          <a:ext cx="6096000" cy="118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33104">
                  <a:extLst>
                    <a:ext uri="{9D8B030D-6E8A-4147-A177-3AD203B41FA5}">
                      <a16:colId xmlns:a16="http://schemas.microsoft.com/office/drawing/2014/main" val="1841712574"/>
                    </a:ext>
                  </a:extLst>
                </a:gridCol>
                <a:gridCol w="3162896">
                  <a:extLst>
                    <a:ext uri="{9D8B030D-6E8A-4147-A177-3AD203B41FA5}">
                      <a16:colId xmlns:a16="http://schemas.microsoft.com/office/drawing/2014/main" val="3008663409"/>
                    </a:ext>
                  </a:extLst>
                </a:gridCol>
              </a:tblGrid>
              <a:tr h="898373">
                <a:tc>
                  <a:txBody>
                    <a:bodyPr/>
                    <a:lstStyle/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for item in a:</a:t>
                      </a:r>
                    </a:p>
                    <a:p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Bookman Old Style" panose="02050604050505020204" pitchFamily="18" charset="0"/>
                        </a:rPr>
                        <a:t>    print(item)</a:t>
                      </a:r>
                      <a:endParaRPr lang="en-GB" sz="2400" dirty="0">
                        <a:solidFill>
                          <a:schemeClr val="tx1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FFFF00"/>
                          </a:solidFill>
                          <a:latin typeface="Bookman Old Style" panose="02050604050505020204" pitchFamily="18" charset="0"/>
                        </a:rPr>
                        <a:t>This will be used once loop will be introduced</a:t>
                      </a:r>
                      <a:endParaRPr lang="en-GB" sz="2400" dirty="0">
                        <a:solidFill>
                          <a:srgbClr val="FFFF00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905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98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2853C-13E0-74F7-611B-1ED574A53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6FFAE51-0DE7-00F5-2349-132471097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1B3D126-CCB5-7902-20A9-393C96167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752B66D-31E3-4CDB-A4F7-8EC38A7FF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F192C-69B1-EF21-8895-7579837E6A83}"/>
              </a:ext>
            </a:extLst>
          </p:cNvPr>
          <p:cNvSpPr txBox="1"/>
          <p:nvPr/>
        </p:nvSpPr>
        <p:spPr>
          <a:xfrm>
            <a:off x="1659267" y="2525960"/>
            <a:ext cx="935047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dictionary in Python is an unordered, mutable collection of key-value pairs. It's ideal for storing data that maps one thing to another.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4A00C6-0BA4-0878-AB12-80DBB629C267}"/>
              </a:ext>
            </a:extLst>
          </p:cNvPr>
          <p:cNvSpPr txBox="1"/>
          <p:nvPr/>
        </p:nvSpPr>
        <p:spPr>
          <a:xfrm>
            <a:off x="1730478" y="1593433"/>
            <a:ext cx="8495071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How to Manipulate Dictionary Data Types in Python</a:t>
            </a:r>
          </a:p>
        </p:txBody>
      </p:sp>
    </p:spTree>
    <p:extLst>
      <p:ext uri="{BB962C8B-B14F-4D97-AF65-F5344CB8AC3E}">
        <p14:creationId xmlns:p14="http://schemas.microsoft.com/office/powerpoint/2010/main" val="32842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BB013B-30C6-9E55-5781-D0A641D72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52F7CF74-0FEF-C306-9297-4AB29E6AB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E6952B5-642A-F108-53B6-0E059ABDF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55A74CF-3012-7FDD-CB81-42D085C54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78751"/>
              </p:ext>
            </p:extLst>
          </p:nvPr>
        </p:nvGraphicFramePr>
        <p:xfrm>
          <a:off x="1032387" y="1543665"/>
          <a:ext cx="9085008" cy="430898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4542504">
                  <a:extLst>
                    <a:ext uri="{9D8B030D-6E8A-4147-A177-3AD203B41FA5}">
                      <a16:colId xmlns:a16="http://schemas.microsoft.com/office/drawing/2014/main" val="3938337581"/>
                    </a:ext>
                  </a:extLst>
                </a:gridCol>
                <a:gridCol w="4542504">
                  <a:extLst>
                    <a:ext uri="{9D8B030D-6E8A-4147-A177-3AD203B41FA5}">
                      <a16:colId xmlns:a16="http://schemas.microsoft.com/office/drawing/2014/main" val="4191962451"/>
                    </a:ext>
                  </a:extLst>
                </a:gridCol>
              </a:tblGrid>
              <a:tr h="478776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Code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1858537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 = {"a": 1,”p”=“</a:t>
                      </a:r>
                      <a:r>
                        <a:rPr lang="en-GB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UoK</a:t>
                      </a: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”}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016846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d["a"], d.get("a")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785826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d["a"] = 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477504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d["b"] =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4020329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 d["a"], d.pop("a")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128831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k, v in d.items():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9514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Keys/Values/Items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d.keys(), d.values(), d.items()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9917580"/>
                  </a:ext>
                </a:extLst>
              </a:tr>
              <a:tr h="478776">
                <a:tc>
                  <a:txBody>
                    <a:bodyPr/>
                    <a:lstStyle/>
                    <a:p>
                      <a:r>
                        <a:rPr lang="en-GB" sz="2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d.update</a:t>
                      </a:r>
                      <a:r>
                        <a:rPr lang="en-GB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({"x": 5})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130749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BD83D10-F253-D179-CF55-86F097A03A80}"/>
              </a:ext>
            </a:extLst>
          </p:cNvPr>
          <p:cNvSpPr/>
          <p:nvPr/>
        </p:nvSpPr>
        <p:spPr>
          <a:xfrm>
            <a:off x="1032387" y="673143"/>
            <a:ext cx="9085008" cy="664416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Manipulating Dictionaries types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3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F7E8610-2DF7-4AF0-B876-0F3B7882A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C8C023-62A6-4DA0-8DF4-3F4EA94090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B3A5C1-620C-C24F-E348-FCE9222C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0" y="624110"/>
            <a:ext cx="9807835" cy="91701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Lesson 2: Outlines </a:t>
            </a:r>
            <a:endParaRPr lang="en-RW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Freeform 11">
            <a:extLst>
              <a:ext uri="{FF2B5EF4-FFF2-40B4-BE49-F238E27FC236}">
                <a16:creationId xmlns:a16="http://schemas.microsoft.com/office/drawing/2014/main" id="{26B9FE07-322E-43FB-8707-C9826BD903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5E6B2C5-1AD6-F014-04D8-C3E140EE02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6324727"/>
              </p:ext>
            </p:extLst>
          </p:nvPr>
        </p:nvGraphicFramePr>
        <p:xfrm>
          <a:off x="0" y="2306694"/>
          <a:ext cx="12192000" cy="4551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99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FDC59C-7EE3-7284-0F2E-B1556C50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52391989-C7A5-E68A-FD1D-78D23E15D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EC91D4FE-28D8-CFEC-FEF6-EC24F704D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544CE-B45F-88EC-AB5B-A17B1F6584FA}"/>
              </a:ext>
            </a:extLst>
          </p:cNvPr>
          <p:cNvSpPr txBox="1"/>
          <p:nvPr/>
        </p:nvSpPr>
        <p:spPr>
          <a:xfrm>
            <a:off x="953729" y="1357077"/>
            <a:ext cx="98322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tuple</a:t>
            </a:r>
            <a:r>
              <a:rPr lang="en-US" sz="2400" dirty="0"/>
              <a:t> is a Python data type used to store multiple values in a </a:t>
            </a:r>
            <a:r>
              <a:rPr lang="en-US" sz="2400" b="1" dirty="0"/>
              <a:t>single, ordered</a:t>
            </a:r>
            <a:r>
              <a:rPr lang="en-US" sz="2400" dirty="0"/>
              <a:t>, but </a:t>
            </a:r>
            <a:r>
              <a:rPr lang="en-US" sz="2400" b="1" dirty="0"/>
              <a:t>immutable</a:t>
            </a:r>
            <a:r>
              <a:rPr lang="en-US" sz="2400" dirty="0"/>
              <a:t> collection.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668E0D-8758-3F60-4682-C91B9CCD3DBA}"/>
              </a:ext>
            </a:extLst>
          </p:cNvPr>
          <p:cNvSpPr txBox="1"/>
          <p:nvPr/>
        </p:nvSpPr>
        <p:spPr>
          <a:xfrm>
            <a:off x="1415848" y="3159841"/>
            <a:ext cx="70988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fruits = ("apple", "banana", "cherry")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805977-01F1-25FD-E75D-ED563586C5E7}"/>
              </a:ext>
            </a:extLst>
          </p:cNvPr>
          <p:cNvSpPr/>
          <p:nvPr/>
        </p:nvSpPr>
        <p:spPr>
          <a:xfrm>
            <a:off x="1536129" y="2535333"/>
            <a:ext cx="358648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tuple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DAE04C-DF25-4070-7444-E22764724C9A}"/>
              </a:ext>
            </a:extLst>
          </p:cNvPr>
          <p:cNvSpPr/>
          <p:nvPr/>
        </p:nvSpPr>
        <p:spPr>
          <a:xfrm>
            <a:off x="1536129" y="3805456"/>
            <a:ext cx="358648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 are immutable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A4E24B-91A0-4940-4118-573C12D7C610}"/>
              </a:ext>
            </a:extLst>
          </p:cNvPr>
          <p:cNvSpPr txBox="1"/>
          <p:nvPr/>
        </p:nvSpPr>
        <p:spPr>
          <a:xfrm>
            <a:off x="560439" y="4453488"/>
            <a:ext cx="1099246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</a:t>
            </a:r>
            <a:r>
              <a:rPr lang="en-US" sz="2400" b="1" dirty="0"/>
              <a:t>cannot change</a:t>
            </a:r>
            <a:r>
              <a:rPr lang="en-US" sz="2400" dirty="0"/>
              <a:t>, add, or remove items directly from a tuple once it's created</a:t>
            </a:r>
          </a:p>
          <a:p>
            <a:br>
              <a:rPr lang="en-US" sz="2400" dirty="0"/>
            </a:br>
            <a:r>
              <a:rPr lang="en-US" sz="2400" dirty="0"/>
              <a:t>fruits[1] = "orange"   # ❌ Error: 'tuple' object does not support item assignment</a:t>
            </a:r>
          </a:p>
          <a:p>
            <a:endParaRPr lang="en-GB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68FBE0F-FAA9-D176-D96B-90DB782BB4AE}"/>
              </a:ext>
            </a:extLst>
          </p:cNvPr>
          <p:cNvSpPr/>
          <p:nvPr/>
        </p:nvSpPr>
        <p:spPr>
          <a:xfrm>
            <a:off x="1039606" y="732569"/>
            <a:ext cx="7484967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How to Manipulate Tuples in Python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75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00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894D18-D89E-2C64-F63D-3FCED9586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EEEBD444-A811-54FF-1955-29A2F8E6F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A3B65BC4-8F96-A320-9269-CD467C84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3AB1DDF-922A-19C2-A540-9E5F941B495E}"/>
              </a:ext>
            </a:extLst>
          </p:cNvPr>
          <p:cNvSpPr/>
          <p:nvPr/>
        </p:nvSpPr>
        <p:spPr>
          <a:xfrm>
            <a:off x="949962" y="3071324"/>
            <a:ext cx="5975716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/>
              <a:t>Convert to List for Manipulation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EF10DC4-8930-2166-BB0C-0A4827AC0610}"/>
              </a:ext>
            </a:extLst>
          </p:cNvPr>
          <p:cNvSpPr/>
          <p:nvPr/>
        </p:nvSpPr>
        <p:spPr>
          <a:xfrm>
            <a:off x="1039606" y="732569"/>
            <a:ext cx="4958071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Items (Like a List)</a:t>
            </a: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BE94BC-CF22-AF4F-34D0-49F498385EA0}"/>
              </a:ext>
            </a:extLst>
          </p:cNvPr>
          <p:cNvSpPr txBox="1"/>
          <p:nvPr/>
        </p:nvSpPr>
        <p:spPr>
          <a:xfrm>
            <a:off x="875071" y="1390935"/>
            <a:ext cx="70693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print(fruits[0])        # 'apple'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print(fruits[-1])       # 'cherry'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print(fruits[1:3])      # ('banana', 'cherry')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3F3214-9F59-50BF-0DDC-FF556A6B34BF}"/>
              </a:ext>
            </a:extLst>
          </p:cNvPr>
          <p:cNvSpPr txBox="1"/>
          <p:nvPr/>
        </p:nvSpPr>
        <p:spPr>
          <a:xfrm>
            <a:off x="1039606" y="4555771"/>
            <a:ext cx="77674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 = list(fruits)</a:t>
            </a:r>
          </a:p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temp.append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("mango")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fruits = tuple(temp)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print(fruits)  # ('apple', 'banana', 'cherry', 'mango')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79119-2C25-3278-9831-3E25C2DF8344}"/>
              </a:ext>
            </a:extLst>
          </p:cNvPr>
          <p:cNvSpPr txBox="1"/>
          <p:nvPr/>
        </p:nvSpPr>
        <p:spPr>
          <a:xfrm>
            <a:off x="875071" y="3848871"/>
            <a:ext cx="10112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can convert a tuple to a list, change it, then convert it back: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63462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CDBF0-07A7-0072-9685-C64B152D2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7492-B402-6298-E326-A672F921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989" y="2406042"/>
            <a:ext cx="6698559" cy="926929"/>
          </a:xfrm>
          <a:solidFill>
            <a:srgbClr val="00B050"/>
          </a:soli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Variable in Python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20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CC91A7-371F-5263-6B3F-71D8CDDD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55DCBD-5751-B3C5-26E6-1E5678FF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69A2E-98FB-ABD6-614C-445851F37A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4D1AF3-23AE-9E2D-5699-B16CF88B6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0C6022-BFB8-00E3-C95D-EF9FBEE3622E}"/>
              </a:ext>
            </a:extLst>
          </p:cNvPr>
          <p:cNvSpPr txBox="1"/>
          <p:nvPr/>
        </p:nvSpPr>
        <p:spPr>
          <a:xfrm>
            <a:off x="1007808" y="1719400"/>
            <a:ext cx="98617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variable</a:t>
            </a:r>
            <a:r>
              <a:rPr lang="en-US" sz="2400" dirty="0"/>
              <a:t> is a </a:t>
            </a:r>
            <a:r>
              <a:rPr lang="en-US" sz="2400" b="1" dirty="0"/>
              <a:t>named container</a:t>
            </a:r>
            <a:r>
              <a:rPr lang="en-US" sz="2400" dirty="0"/>
              <a:t> used to </a:t>
            </a:r>
            <a:r>
              <a:rPr lang="en-US" sz="2400" b="1" dirty="0"/>
              <a:t>store data</a:t>
            </a:r>
            <a:r>
              <a:rPr lang="en-US" sz="2400" dirty="0"/>
              <a:t> in a Python program.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B6E4F6-4FB8-0CD8-3C06-2E34FE11C4E7}"/>
              </a:ext>
            </a:extLst>
          </p:cNvPr>
          <p:cNvSpPr/>
          <p:nvPr/>
        </p:nvSpPr>
        <p:spPr>
          <a:xfrm>
            <a:off x="2371871" y="917274"/>
            <a:ext cx="3409498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 Variable in Python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BDFF1CB-408E-4840-A0DE-CE1DDA7FB326}"/>
              </a:ext>
            </a:extLst>
          </p:cNvPr>
          <p:cNvSpPr/>
          <p:nvPr/>
        </p:nvSpPr>
        <p:spPr>
          <a:xfrm>
            <a:off x="1659122" y="2749342"/>
            <a:ext cx="6862915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How to declare variable in Python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329812-D65E-1772-4EDE-6FC7DC07632F}"/>
              </a:ext>
            </a:extLst>
          </p:cNvPr>
          <p:cNvSpPr txBox="1"/>
          <p:nvPr/>
        </p:nvSpPr>
        <p:spPr>
          <a:xfrm>
            <a:off x="1270821" y="3626329"/>
            <a:ext cx="90210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Declaring variables in Python is </a:t>
            </a:r>
            <a:r>
              <a:rPr lang="en-US" sz="2400" b="1" dirty="0"/>
              <a:t>simple and flexible</a:t>
            </a:r>
            <a:r>
              <a:rPr lang="en-US" sz="2400" dirty="0"/>
              <a:t> — you don't need to specify data types like in other languages. Python figures it out automatically.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18180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68D7A-6456-7BAD-535C-2FFCEA83D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613657-627A-2E9A-A88A-C6B2AA01F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20479C5-8436-DD0D-C1A4-A128F64C1F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0E2C10-E785-AC4A-18C3-5FA8314F1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257E6C0-7196-A274-5E50-B0E6A337F3B9}"/>
              </a:ext>
            </a:extLst>
          </p:cNvPr>
          <p:cNvSpPr/>
          <p:nvPr/>
        </p:nvSpPr>
        <p:spPr>
          <a:xfrm>
            <a:off x="1636726" y="1024891"/>
            <a:ext cx="6862915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Rules of declaring variables in 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751A0C-F271-5AD7-072F-F57C00FACA0B}"/>
              </a:ext>
            </a:extLst>
          </p:cNvPr>
          <p:cNvSpPr/>
          <p:nvPr/>
        </p:nvSpPr>
        <p:spPr>
          <a:xfrm>
            <a:off x="1636725" y="3382575"/>
            <a:ext cx="6862915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Invalid declaration in python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7F0C5E9-CC51-4D99-3EBC-5BE1F6FB1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1448" y="1846501"/>
            <a:ext cx="72660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letter or underscore (_)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Followed by letters, numbers, or underscores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Case-sensitive: Name and name are different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043B57-9DC1-4487-02CE-0DF3F7DA9C51}"/>
              </a:ext>
            </a:extLst>
          </p:cNvPr>
          <p:cNvSpPr txBox="1"/>
          <p:nvPr/>
        </p:nvSpPr>
        <p:spPr>
          <a:xfrm>
            <a:off x="1774375" y="423171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2name = "Bob"     # Cannot start with number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my-name = "Ali"   # Dashes are not allowed</a:t>
            </a:r>
          </a:p>
        </p:txBody>
      </p:sp>
    </p:spTree>
    <p:extLst>
      <p:ext uri="{BB962C8B-B14F-4D97-AF65-F5344CB8AC3E}">
        <p14:creationId xmlns:p14="http://schemas.microsoft.com/office/powerpoint/2010/main" val="39405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68310-F326-A2D9-E67E-2549F23A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C336CAC-98B7-EC5F-DBC6-077D1A76C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70B164-B426-199A-9E6A-0C6FAEDCE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137C79-D40A-AE3C-1BA8-22394238C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A4915F5-7916-5F62-B906-AA3278F5524D}"/>
              </a:ext>
            </a:extLst>
          </p:cNvPr>
          <p:cNvSpPr/>
          <p:nvPr/>
        </p:nvSpPr>
        <p:spPr>
          <a:xfrm>
            <a:off x="1659122" y="3563441"/>
            <a:ext cx="6862915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How to know variable type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28F78-E41F-236A-F5CC-752CCC4A3084}"/>
              </a:ext>
            </a:extLst>
          </p:cNvPr>
          <p:cNvSpPr txBox="1"/>
          <p:nvPr/>
        </p:nvSpPr>
        <p:spPr>
          <a:xfrm>
            <a:off x="1714464" y="1550108"/>
            <a:ext cx="777731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"Alice"         # String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25               # Integer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= 5.7           # Float</a:t>
            </a:r>
          </a:p>
          <a:p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is_student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      # Boolean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3357459-FD97-C31A-3628-61BE43C7B899}"/>
              </a:ext>
            </a:extLst>
          </p:cNvPr>
          <p:cNvSpPr/>
          <p:nvPr/>
        </p:nvSpPr>
        <p:spPr>
          <a:xfrm>
            <a:off x="1659122" y="858380"/>
            <a:ext cx="7888001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Example of valid declaring variable in Python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6932D-6459-B7C8-1EAA-0A19443720F1}"/>
              </a:ext>
            </a:extLst>
          </p:cNvPr>
          <p:cNvSpPr txBox="1"/>
          <p:nvPr/>
        </p:nvSpPr>
        <p:spPr>
          <a:xfrm>
            <a:off x="2190061" y="4205485"/>
            <a:ext cx="36797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print(type( variable name))</a:t>
            </a:r>
          </a:p>
        </p:txBody>
      </p:sp>
    </p:spTree>
    <p:extLst>
      <p:ext uri="{BB962C8B-B14F-4D97-AF65-F5344CB8AC3E}">
        <p14:creationId xmlns:p14="http://schemas.microsoft.com/office/powerpoint/2010/main" val="411361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59E01-5130-AF2F-0F9E-02DCF51AA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F1CF685-EE78-CC4C-57B5-98DFED67E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B31912-AA3B-2C12-5E03-4BC5467E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5A9956-B490-EE0B-9003-54F46CF67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5CCE17F-BCCA-8EAA-8B7F-50923D0DEE43}"/>
              </a:ext>
            </a:extLst>
          </p:cNvPr>
          <p:cNvSpPr/>
          <p:nvPr/>
        </p:nvSpPr>
        <p:spPr>
          <a:xfrm>
            <a:off x="1783288" y="795253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How to convert  variable type to another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3B7B79-5B60-3C2A-926C-F1BCFAC0C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0813" y="1563603"/>
            <a:ext cx="891785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Python, you can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convert (cast)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one data type into another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built-in functions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int(), float(), str(),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5BB2CB-0186-3931-3237-FC4CE2E363F8}"/>
              </a:ext>
            </a:extLst>
          </p:cNvPr>
          <p:cNvSpPr/>
          <p:nvPr/>
        </p:nvSpPr>
        <p:spPr>
          <a:xfrm>
            <a:off x="1783288" y="4242702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/>
              <a:t>Example 2: Convert to String</a:t>
            </a:r>
            <a:endParaRPr lang="en-US" sz="2400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66AF00-02BC-A46E-4F90-702910786CBB}"/>
              </a:ext>
            </a:extLst>
          </p:cNvPr>
          <p:cNvSpPr/>
          <p:nvPr/>
        </p:nvSpPr>
        <p:spPr>
          <a:xfrm>
            <a:off x="1783288" y="2442169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/>
              <a:t>Example1: Convert to Integer</a:t>
            </a:r>
            <a:endParaRPr lang="en-US" sz="24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E7700-9C4C-B37F-1BE5-646B161A692C}"/>
              </a:ext>
            </a:extLst>
          </p:cNvPr>
          <p:cNvSpPr txBox="1"/>
          <p:nvPr/>
        </p:nvSpPr>
        <p:spPr>
          <a:xfrm>
            <a:off x="2167440" y="5011052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int("10")       # string to integer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= int(5.9)        # float to integer → 5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E7BF3F-A5FE-1E33-6922-3063855E359D}"/>
              </a:ext>
            </a:extLst>
          </p:cNvPr>
          <p:cNvSpPr txBox="1"/>
          <p:nvPr/>
        </p:nvSpPr>
        <p:spPr>
          <a:xfrm>
            <a:off x="2167440" y="3056515"/>
            <a:ext cx="73895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name = str(123)     # int to string → "123"</a:t>
            </a:r>
          </a:p>
          <a:p>
            <a:r>
              <a:rPr lang="en-GB" sz="2400" dirty="0"/>
              <a:t>pi = str(3.1416)    # float to string → "3.1416"</a:t>
            </a:r>
          </a:p>
        </p:txBody>
      </p:sp>
    </p:spTree>
    <p:extLst>
      <p:ext uri="{BB962C8B-B14F-4D97-AF65-F5344CB8AC3E}">
        <p14:creationId xmlns:p14="http://schemas.microsoft.com/office/powerpoint/2010/main" val="383296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D67059-1671-0279-B8DB-AADFD68D7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4340-F557-8C79-357B-AA8A284C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641" y="1963591"/>
            <a:ext cx="6698559" cy="926929"/>
          </a:xfrm>
          <a:solidFill>
            <a:srgbClr val="00B050"/>
          </a:soli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Inputs in Python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93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25BB7B-A34F-F3C8-EC8C-67FCE8647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1FFE3BD-0718-D308-8A41-BB803A9EB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0A7B54-E0BC-FE76-EDF9-08A247D9C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D2031D-2D5A-52C1-E7B9-BE1801CB51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88D31-0EEE-96CB-A8A8-C67BCD77BAEF}"/>
              </a:ext>
            </a:extLst>
          </p:cNvPr>
          <p:cNvSpPr txBox="1"/>
          <p:nvPr/>
        </p:nvSpPr>
        <p:spPr>
          <a:xfrm>
            <a:off x="1851554" y="1764398"/>
            <a:ext cx="74233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if the user types a number, it's treated 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85AE1F-DB34-A606-7714-ED230D10207C}"/>
              </a:ext>
            </a:extLst>
          </p:cNvPr>
          <p:cNvSpPr/>
          <p:nvPr/>
        </p:nvSpPr>
        <p:spPr>
          <a:xfrm>
            <a:off x="1747050" y="939773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Input is Always a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C42A8-B905-FE0E-F8CE-83E50DF210A2}"/>
              </a:ext>
            </a:extLst>
          </p:cNvPr>
          <p:cNvSpPr txBox="1"/>
          <p:nvPr/>
        </p:nvSpPr>
        <p:spPr>
          <a:xfrm>
            <a:off x="1851554" y="2522368"/>
            <a:ext cx="80194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input("Enter your age: ")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print(age + 5)   # ❌ This gives an error!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B41C9A-B200-0F8C-ABA1-4DDFBD0D727D}"/>
              </a:ext>
            </a:extLst>
          </p:cNvPr>
          <p:cNvSpPr/>
          <p:nvPr/>
        </p:nvSpPr>
        <p:spPr>
          <a:xfrm>
            <a:off x="1747050" y="4248652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/>
              <a:t>Convert to Integer or Float: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2083A7-A3AD-6408-DA49-31AE680A70B1}"/>
              </a:ext>
            </a:extLst>
          </p:cNvPr>
          <p:cNvSpPr txBox="1"/>
          <p:nvPr/>
        </p:nvSpPr>
        <p:spPr>
          <a:xfrm>
            <a:off x="1799301" y="4966235"/>
            <a:ext cx="74233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int(input("Enter your age: "))     # converts to int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 = float(input("Enter PI value: "))    # converts to float</a:t>
            </a:r>
          </a:p>
        </p:txBody>
      </p:sp>
    </p:spTree>
    <p:extLst>
      <p:ext uri="{BB962C8B-B14F-4D97-AF65-F5344CB8AC3E}">
        <p14:creationId xmlns:p14="http://schemas.microsoft.com/office/powerpoint/2010/main" val="4013632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CEF7B-40BC-1827-BDB3-1CEC687D9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37053BA2-4EE9-FCE1-6FD3-938D9805C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53C837B0-BCD9-71B4-74CF-092733C9C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8E219-444D-2ADD-C60D-4D8606943875}"/>
              </a:ext>
            </a:extLst>
          </p:cNvPr>
          <p:cNvSpPr txBox="1"/>
          <p:nvPr/>
        </p:nvSpPr>
        <p:spPr>
          <a:xfrm>
            <a:off x="1877960" y="2477333"/>
            <a:ext cx="743318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input("What's your name? ")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int(input("How old are you? "))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print(f"{name} will be {age + 1} next year.")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180B4F-397E-577C-2496-B3B4EE2A4F85}"/>
              </a:ext>
            </a:extLst>
          </p:cNvPr>
          <p:cNvSpPr/>
          <p:nvPr/>
        </p:nvSpPr>
        <p:spPr>
          <a:xfrm>
            <a:off x="1707721" y="1289143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/>
              <a:t>Example of a program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22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1C83-0A87-4451-8A2B-B75EF64AB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641" y="1963591"/>
            <a:ext cx="6698559" cy="926929"/>
          </a:xfrm>
          <a:solidFill>
            <a:srgbClr val="00B050"/>
          </a:soli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Basic Data types in Python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49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DFBC7F-9B50-D9D1-0F35-884EBB73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B5A80-F118-50FA-10A9-1400ACCF2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641" y="1963591"/>
            <a:ext cx="6698559" cy="926929"/>
          </a:xfrm>
          <a:solidFill>
            <a:srgbClr val="00B050"/>
          </a:solidFill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Operators in Python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4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9C5DB-EEB1-6870-6970-903FA0342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C75A48FE-C964-B5F6-2A33-661A1FFB5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29979572-7202-E2B7-E5CD-4A53305D8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32DFBB-7850-5BCA-0361-938B4E1186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724843"/>
              </p:ext>
            </p:extLst>
          </p:nvPr>
        </p:nvGraphicFramePr>
        <p:xfrm>
          <a:off x="1353164" y="1974686"/>
          <a:ext cx="8915400" cy="34747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50365477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01326607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797901591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6552491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b="1" dirty="0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2457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5 + 3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0585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5 - 3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923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Multiplication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5 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31626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5 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2.5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7339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//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Floor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5 //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9745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Modulus (Remainder)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5 %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7639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**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Exponentiation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2 **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791734"/>
                  </a:ext>
                </a:extLst>
              </a:tr>
            </a:tbl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3E58E20-B5A1-C977-989E-9376B13C0214}"/>
              </a:ext>
            </a:extLst>
          </p:cNvPr>
          <p:cNvSpPr/>
          <p:nvPr/>
        </p:nvSpPr>
        <p:spPr>
          <a:xfrm>
            <a:off x="1707721" y="1113790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/>
              <a:t>ARITHEMATIC OPERATORS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094531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81216-9576-3B95-A13B-52B5D5C5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124EDD6-86D7-3076-8286-A3E9CA128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CC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0085A9-3481-1862-6B73-571D9F9EF0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D6F553-CBC6-E7CA-2CA4-0C80EC551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FA66DA-8F61-E254-22E7-1351BDC00153}"/>
              </a:ext>
            </a:extLst>
          </p:cNvPr>
          <p:cNvSpPr txBox="1"/>
          <p:nvPr/>
        </p:nvSpPr>
        <p:spPr>
          <a:xfrm>
            <a:off x="1883073" y="1958558"/>
            <a:ext cx="649912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 = 10</a:t>
            </a:r>
          </a:p>
          <a:p>
            <a:r>
              <a:rPr lang="en-GB" sz="2400" dirty="0"/>
              <a:t>b = 3</a:t>
            </a:r>
          </a:p>
          <a:p>
            <a:endParaRPr lang="en-GB" sz="2400" dirty="0"/>
          </a:p>
          <a:p>
            <a:r>
              <a:rPr lang="en-GB" sz="2400" dirty="0"/>
              <a:t>print(a + b)   # 13</a:t>
            </a:r>
          </a:p>
          <a:p>
            <a:r>
              <a:rPr lang="en-GB" sz="2400" dirty="0"/>
              <a:t>print(a - b)   # 7</a:t>
            </a:r>
          </a:p>
          <a:p>
            <a:r>
              <a:rPr lang="en-GB" sz="2400" dirty="0"/>
              <a:t>print(a * b)   # 30</a:t>
            </a:r>
          </a:p>
          <a:p>
            <a:r>
              <a:rPr lang="en-GB" sz="2400" dirty="0"/>
              <a:t>print(a / b)   # 3.333...</a:t>
            </a:r>
          </a:p>
          <a:p>
            <a:r>
              <a:rPr lang="en-GB" sz="2400" dirty="0"/>
              <a:t>print(a // b)  # 3</a:t>
            </a:r>
          </a:p>
          <a:p>
            <a:r>
              <a:rPr lang="en-GB" sz="2400" dirty="0"/>
              <a:t>print(a % b)   # 1</a:t>
            </a:r>
          </a:p>
          <a:p>
            <a:r>
              <a:rPr lang="en-GB" sz="2400" dirty="0"/>
              <a:t>print(a ** b)  # 1000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AFD8C6-1483-FC22-154D-2DFECB9D9871}"/>
              </a:ext>
            </a:extLst>
          </p:cNvPr>
          <p:cNvSpPr/>
          <p:nvPr/>
        </p:nvSpPr>
        <p:spPr>
          <a:xfrm>
            <a:off x="1707721" y="1113790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65088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EF3312-E4B4-D153-DFF9-40C66485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FAD97A1-F189-4F7A-EB1A-E1F9ECDF2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3A9B453B-FD36-EE20-B2E1-DAF4EA385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31C2C57-B070-5BD3-8784-D3248DA77BB8}"/>
              </a:ext>
            </a:extLst>
          </p:cNvPr>
          <p:cNvSpPr/>
          <p:nvPr/>
        </p:nvSpPr>
        <p:spPr>
          <a:xfrm>
            <a:off x="1278194" y="599493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/>
              <a:t>LOGICAL OPERATORS</a:t>
            </a:r>
            <a:endParaRPr lang="en-US" sz="2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1499A9-B4EF-94E6-FA0C-4964BF5D9F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11312"/>
              </p:ext>
            </p:extLst>
          </p:nvPr>
        </p:nvGraphicFramePr>
        <p:xfrm>
          <a:off x="1278194" y="1247246"/>
          <a:ext cx="8702420" cy="29260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58820">
                  <a:extLst>
                    <a:ext uri="{9D8B030D-6E8A-4147-A177-3AD203B41FA5}">
                      <a16:colId xmlns:a16="http://schemas.microsoft.com/office/drawing/2014/main" val="2990207504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3650196020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9202102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982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True if both conditions are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&gt; 5 and x &lt;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856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True if at least one is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x &lt; 5 or x &gt; 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8624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Reverses the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not(x &gt; 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08287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940A232-A965-6B51-2E77-293E588F4B4F}"/>
              </a:ext>
            </a:extLst>
          </p:cNvPr>
          <p:cNvSpPr/>
          <p:nvPr/>
        </p:nvSpPr>
        <p:spPr>
          <a:xfrm>
            <a:off x="1278194" y="4372297"/>
            <a:ext cx="752785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dirty="0"/>
              <a:t>Example: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41F4F-829B-3DC1-CCAA-B0C4044147A4}"/>
              </a:ext>
            </a:extLst>
          </p:cNvPr>
          <p:cNvSpPr txBox="1"/>
          <p:nvPr/>
        </p:nvSpPr>
        <p:spPr>
          <a:xfrm>
            <a:off x="1278194" y="5099588"/>
            <a:ext cx="87024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age = 20</a:t>
            </a:r>
          </a:p>
          <a:p>
            <a:r>
              <a:rPr lang="en-GB" sz="2400" dirty="0"/>
              <a:t>print(age &gt; 18 and age &lt; 25)   # True</a:t>
            </a:r>
          </a:p>
        </p:txBody>
      </p:sp>
    </p:spTree>
    <p:extLst>
      <p:ext uri="{BB962C8B-B14F-4D97-AF65-F5344CB8AC3E}">
        <p14:creationId xmlns:p14="http://schemas.microsoft.com/office/powerpoint/2010/main" val="33288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7DBC8E-5453-F609-9070-DE622054F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FB31-447A-A9A6-4D9E-1D6B5B9A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641" y="2502071"/>
            <a:ext cx="7714559" cy="926929"/>
          </a:xfrm>
          <a:solidFill>
            <a:srgbClr val="00B050"/>
          </a:solidFill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How to make comments  in Python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6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AE623-F3C2-3669-AE00-A3543BB9B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41332628-FAA8-10C0-07B4-750D1879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374E2C-6D69-EC4B-AF81-CC96B8254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078780-6234-AA21-D7F6-2D04E534D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AC89BC-6FF7-BA20-CDC0-C896C17FAB52}"/>
              </a:ext>
            </a:extLst>
          </p:cNvPr>
          <p:cNvSpPr txBox="1"/>
          <p:nvPr/>
        </p:nvSpPr>
        <p:spPr>
          <a:xfrm>
            <a:off x="1616142" y="1822548"/>
            <a:ext cx="85602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Comments in Python are used to </a:t>
            </a:r>
            <a:r>
              <a:rPr lang="en-US" sz="2400" b="1" dirty="0"/>
              <a:t>explain code</a:t>
            </a:r>
            <a:r>
              <a:rPr lang="en-US" sz="2400" dirty="0"/>
              <a:t>, </a:t>
            </a:r>
            <a:r>
              <a:rPr lang="en-US" sz="2400" b="1" dirty="0"/>
              <a:t>make notes</a:t>
            </a:r>
            <a:r>
              <a:rPr lang="en-US" sz="2400" dirty="0"/>
              <a:t>, or </a:t>
            </a:r>
            <a:r>
              <a:rPr lang="en-US" sz="2400" b="1" dirty="0"/>
              <a:t>temporarily disable code</a:t>
            </a:r>
            <a:r>
              <a:rPr lang="en-US" sz="2400" dirty="0"/>
              <a:t>. Python ignores comments when running the program.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68328F0-6BE0-4398-D8AD-1C5EDDE0ABC4}"/>
              </a:ext>
            </a:extLst>
          </p:cNvPr>
          <p:cNvSpPr/>
          <p:nvPr/>
        </p:nvSpPr>
        <p:spPr>
          <a:xfrm>
            <a:off x="1616142" y="1130820"/>
            <a:ext cx="682976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How to Make a Comment in Python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6A1C6C8-07DE-DA9E-44D5-D4C0301A2B45}"/>
              </a:ext>
            </a:extLst>
          </p:cNvPr>
          <p:cNvSpPr/>
          <p:nvPr/>
        </p:nvSpPr>
        <p:spPr>
          <a:xfrm>
            <a:off x="1616141" y="3164840"/>
            <a:ext cx="4322543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Single line Comment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9903FB6-C190-F337-E292-0AAEE28F7DDB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56672" y="3231495"/>
            <a:ext cx="4119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# symbol: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E59A4C-97AB-DBB9-4D58-BAFEF27B2146}"/>
              </a:ext>
            </a:extLst>
          </p:cNvPr>
          <p:cNvSpPr txBox="1"/>
          <p:nvPr/>
        </p:nvSpPr>
        <p:spPr>
          <a:xfrm>
            <a:off x="1616141" y="4113078"/>
            <a:ext cx="7763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# This is a single-line comment</a:t>
            </a:r>
          </a:p>
          <a:p>
            <a:r>
              <a:rPr lang="en-GB" sz="2400" dirty="0"/>
              <a:t>name = "Alice"  # This stores the user's name</a:t>
            </a:r>
          </a:p>
        </p:txBody>
      </p:sp>
    </p:spTree>
    <p:extLst>
      <p:ext uri="{BB962C8B-B14F-4D97-AF65-F5344CB8AC3E}">
        <p14:creationId xmlns:p14="http://schemas.microsoft.com/office/powerpoint/2010/main" val="308064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239CC8-2F3A-B179-530B-3DF78173E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6FF087D0-5F23-FA90-261A-43D4FC106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17D633-65BF-836E-E5AC-60DEDFF0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BB7B0E7-0EF1-2390-96CE-0D3A32972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E6873C7-10D9-6A40-EEF1-C8FA2E7DF215}"/>
              </a:ext>
            </a:extLst>
          </p:cNvPr>
          <p:cNvSpPr/>
          <p:nvPr/>
        </p:nvSpPr>
        <p:spPr>
          <a:xfrm>
            <a:off x="1675335" y="942435"/>
            <a:ext cx="4637174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sz="2400" b="1" dirty="0"/>
              <a:t>Multiple lines Comment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3168C6D-257E-3F0F-45DE-7F525426965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92793" y="1932750"/>
            <a:ext cx="41197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the # symbol for each line: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59276C-FE6E-A208-F94E-0D903A996101}"/>
              </a:ext>
            </a:extLst>
          </p:cNvPr>
          <p:cNvSpPr txBox="1"/>
          <p:nvPr/>
        </p:nvSpPr>
        <p:spPr>
          <a:xfrm>
            <a:off x="1811667" y="2839670"/>
            <a:ext cx="707922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This is a multi-line comment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explaining what the code does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line by line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print("Hello, world!")</a:t>
            </a:r>
          </a:p>
        </p:txBody>
      </p:sp>
    </p:spTree>
    <p:extLst>
      <p:ext uri="{BB962C8B-B14F-4D97-AF65-F5344CB8AC3E}">
        <p14:creationId xmlns:p14="http://schemas.microsoft.com/office/powerpoint/2010/main" val="44111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DCAA3C-8AC2-E1FA-4466-D2A3C0877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1697A4C7-E3FC-DB8E-49A3-0CE436C3B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88D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B000164-50E7-C0ED-B8C0-2CA8B3F047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4B56468-0C37-A446-8FA0-E2EB85781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48ADDA-C752-D727-8B6D-36781C4C928A}"/>
              </a:ext>
            </a:extLst>
          </p:cNvPr>
          <p:cNvSpPr/>
          <p:nvPr/>
        </p:nvSpPr>
        <p:spPr>
          <a:xfrm>
            <a:off x="1593946" y="826687"/>
            <a:ext cx="5701590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/>
              <a:t> </a:t>
            </a:r>
            <a:r>
              <a:rPr lang="en-GB" sz="2400" b="1" dirty="0"/>
              <a:t>Docstring (Multi-line Explanation)</a:t>
            </a:r>
            <a:endParaRPr lang="en-US" sz="2400" b="1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EC3C47D-6BFC-1A6F-351F-7547DB5E7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131" y="1538226"/>
            <a:ext cx="84610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triple quotes (""" or ''')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multi-line documentation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functions: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616EB6-CBB4-7992-1BD8-65BB3CB824BE}"/>
              </a:ext>
            </a:extLst>
          </p:cNvPr>
          <p:cNvSpPr txBox="1"/>
          <p:nvPr/>
        </p:nvSpPr>
        <p:spPr>
          <a:xfrm>
            <a:off x="1255897" y="2643632"/>
            <a:ext cx="7885471" cy="1938992"/>
          </a:xfrm>
          <a:prstGeom prst="rect">
            <a:avLst/>
          </a:prstGeom>
          <a:solidFill>
            <a:srgbClr val="CCFF99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 greet():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This function prints a greeting message.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"""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print("Hello!")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96F564-B980-333F-43D9-2268124D9129}"/>
              </a:ext>
            </a:extLst>
          </p:cNvPr>
          <p:cNvSpPr txBox="1"/>
          <p:nvPr/>
        </p:nvSpPr>
        <p:spPr>
          <a:xfrm>
            <a:off x="968131" y="5049742"/>
            <a:ext cx="96998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Docstrings are often used for </a:t>
            </a:r>
            <a:r>
              <a:rPr lang="en-US" sz="2400" b="1" dirty="0"/>
              <a:t>documentation</a:t>
            </a:r>
            <a:r>
              <a:rPr lang="en-US" sz="2400" dirty="0"/>
              <a:t>, not regular comments.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7188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F5A27-4E35-1FD6-691F-DF849D5DA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E496-CD82-EDDF-9955-06478C026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8641" y="2502071"/>
            <a:ext cx="7714559" cy="926929"/>
          </a:xfrm>
          <a:solidFill>
            <a:srgbClr val="00B050"/>
          </a:solidFill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Constants in Python</a:t>
            </a:r>
            <a:endParaRPr lang="en-GB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992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CF7F90-59CD-4396-897A-E4CD6188C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D41A01-AF0F-71F2-3776-EF7788444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1D1163-AB06-8DFF-957F-679AEFDEE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ACC51B-2611-34F2-53CA-C5CA7D5E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D223-41F0-B7E9-102B-01FF928FE78C}"/>
              </a:ext>
            </a:extLst>
          </p:cNvPr>
          <p:cNvSpPr txBox="1"/>
          <p:nvPr/>
        </p:nvSpPr>
        <p:spPr>
          <a:xfrm>
            <a:off x="1288026" y="1644304"/>
            <a:ext cx="87113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</a:t>
            </a:r>
            <a:r>
              <a:rPr lang="en-US" sz="2400" b="1" dirty="0"/>
              <a:t>constant</a:t>
            </a:r>
            <a:r>
              <a:rPr lang="en-US" sz="2400" dirty="0"/>
              <a:t> is a variable whose value </a:t>
            </a:r>
            <a:r>
              <a:rPr lang="en-US" sz="2400" b="1" dirty="0"/>
              <a:t>should not change</a:t>
            </a:r>
            <a:r>
              <a:rPr lang="en-US" sz="2400" dirty="0"/>
              <a:t> throughout the program.</a:t>
            </a:r>
            <a:endParaRPr lang="en-GB" sz="24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9041A4D-F809-9DA8-BEC1-1CF741171D05}"/>
              </a:ext>
            </a:extLst>
          </p:cNvPr>
          <p:cNvSpPr/>
          <p:nvPr/>
        </p:nvSpPr>
        <p:spPr>
          <a:xfrm>
            <a:off x="1288026" y="2677020"/>
            <a:ext cx="6340899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How to Declare a Constant in Python</a:t>
            </a:r>
            <a:endParaRPr lang="en-GB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62774DC-4485-4328-4803-74DC11A2F301}"/>
              </a:ext>
            </a:extLst>
          </p:cNvPr>
          <p:cNvSpPr/>
          <p:nvPr/>
        </p:nvSpPr>
        <p:spPr>
          <a:xfrm>
            <a:off x="1519084" y="914265"/>
            <a:ext cx="4039938" cy="52832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GB" sz="2400" dirty="0"/>
              <a:t> </a:t>
            </a:r>
            <a:r>
              <a:rPr lang="en-GB" sz="2400" b="1" dirty="0"/>
              <a:t>Constant</a:t>
            </a:r>
            <a:endParaRPr 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180F17-C44F-52F3-A100-213676D5A4C1}"/>
              </a:ext>
            </a:extLst>
          </p:cNvPr>
          <p:cNvSpPr txBox="1"/>
          <p:nvPr/>
        </p:nvSpPr>
        <p:spPr>
          <a:xfrm>
            <a:off x="1288026" y="3325711"/>
            <a:ext cx="9330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convention, you 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UPPERCASE letters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name constants: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AEF4A0-4993-00BD-CA71-20EA13C48C82}"/>
              </a:ext>
            </a:extLst>
          </p:cNvPr>
          <p:cNvSpPr txBox="1"/>
          <p:nvPr/>
        </p:nvSpPr>
        <p:spPr>
          <a:xfrm>
            <a:off x="1519084" y="4077625"/>
            <a:ext cx="62778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PI = 3.14159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GRAVITY = 9.8</a:t>
            </a:r>
          </a:p>
          <a:p>
            <a:pPr lvl="2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MAX_USERS = 100</a:t>
            </a:r>
          </a:p>
        </p:txBody>
      </p:sp>
    </p:spTree>
    <p:extLst>
      <p:ext uri="{BB962C8B-B14F-4D97-AF65-F5344CB8AC3E}">
        <p14:creationId xmlns:p14="http://schemas.microsoft.com/office/powerpoint/2010/main" val="204066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BDDE715-DC1D-4B19-9FCF-8B62FCE8E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9D4B08-2FD7-4795-B867-90033141C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EAB822-F0FD-4704-BB9F-0294145AD5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3BA865-3BFA-A6AF-CE90-A233794CD02A}"/>
              </a:ext>
            </a:extLst>
          </p:cNvPr>
          <p:cNvSpPr/>
          <p:nvPr/>
        </p:nvSpPr>
        <p:spPr>
          <a:xfrm>
            <a:off x="1463040" y="1029124"/>
            <a:ext cx="4206240" cy="7823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Numeric Types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C55F8D0-4459-1C84-399E-DA78F113D1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7166637"/>
              </p:ext>
            </p:extLst>
          </p:nvPr>
        </p:nvGraphicFramePr>
        <p:xfrm>
          <a:off x="1370806" y="2255097"/>
          <a:ext cx="9450387" cy="27914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91826">
                  <a:extLst>
                    <a:ext uri="{9D8B030D-6E8A-4147-A177-3AD203B41FA5}">
                      <a16:colId xmlns:a16="http://schemas.microsoft.com/office/drawing/2014/main" val="1554215073"/>
                    </a:ext>
                  </a:extLst>
                </a:gridCol>
                <a:gridCol w="4308432">
                  <a:extLst>
                    <a:ext uri="{9D8B030D-6E8A-4147-A177-3AD203B41FA5}">
                      <a16:colId xmlns:a16="http://schemas.microsoft.com/office/drawing/2014/main" val="2352649212"/>
                    </a:ext>
                  </a:extLst>
                </a:gridCol>
                <a:gridCol w="3150129">
                  <a:extLst>
                    <a:ext uri="{9D8B030D-6E8A-4147-A177-3AD203B41FA5}">
                      <a16:colId xmlns:a16="http://schemas.microsoft.com/office/drawing/2014/main" val="2872870728"/>
                    </a:ext>
                  </a:extLst>
                </a:gridCol>
              </a:tblGrid>
              <a:tr h="697865">
                <a:tc>
                  <a:txBody>
                    <a:bodyPr/>
                    <a:lstStyle/>
                    <a:p>
                      <a:r>
                        <a:rPr lang="en-GB" sz="2400" b="1" dirty="0"/>
                        <a:t>Type</a:t>
                      </a:r>
                      <a:endParaRPr lang="en-GB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Description</a:t>
                      </a:r>
                      <a:endParaRPr lang="en-GB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Example</a:t>
                      </a:r>
                      <a:endParaRPr lang="en-GB" sz="2400" b="1" dirty="0">
                        <a:latin typeface="Arial Black" panose="020B0A040201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0642325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Integer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x =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28450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float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Floating-point </a:t>
                      </a:r>
                      <a:r>
                        <a:rPr lang="en-GB" sz="2400" dirty="0" err="1">
                          <a:latin typeface="Bookman Old Style" panose="02050604050505020204" pitchFamily="18" charset="0"/>
                        </a:rPr>
                        <a:t>nums</a:t>
                      </a:r>
                      <a:endParaRPr lang="en-GB" sz="2400" dirty="0">
                        <a:latin typeface="Bookman Old Style" panose="0205060405050502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x =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5076145"/>
                  </a:ext>
                </a:extLst>
              </a:tr>
              <a:tr h="697865">
                <a:tc>
                  <a:txBody>
                    <a:bodyPr/>
                    <a:lstStyle/>
                    <a:p>
                      <a:r>
                        <a:rPr lang="en-GB" sz="2400">
                          <a:latin typeface="Bookman Old Style" panose="02050604050505020204" pitchFamily="18" charset="0"/>
                        </a:rPr>
                        <a:t>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Complex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Bookman Old Style" panose="02050604050505020204" pitchFamily="18" charset="0"/>
                        </a:rPr>
                        <a:t>x = 1 + 2j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6112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878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818A9-0041-CEA3-A307-C2806F4E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91B5-F99C-8080-49B1-24C63C42D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98626"/>
            <a:ext cx="8911687" cy="614755"/>
          </a:xfrm>
          <a:solidFill>
            <a:srgbClr val="92D050"/>
          </a:solidFill>
        </p:spPr>
        <p:txBody>
          <a:bodyPr>
            <a:normAutofit fontScale="90000"/>
          </a:bodyPr>
          <a:lstStyle/>
          <a:p>
            <a:r>
              <a:rPr lang="en-US" dirty="0"/>
              <a:t>Assignment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DA2F4-16A9-EE3D-872B-34E9BDB73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1" y="713382"/>
            <a:ext cx="12241161" cy="6144618"/>
          </a:xfrm>
          <a:solidFill>
            <a:srgbClr val="92D050"/>
          </a:solidFill>
          <a:ln>
            <a:solidFill>
              <a:srgbClr val="FFFF00"/>
            </a:solidFill>
          </a:ln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sz="2800" dirty="0">
                <a:latin typeface="Bookman Old Style" panose="02050604050505020204" pitchFamily="18" charset="0"/>
              </a:rPr>
              <a:t>Make a python program that request a user to inputs length and width of rectangle and then your program should display perimeter and area of the rectangle.</a:t>
            </a:r>
          </a:p>
          <a:p>
            <a:pPr marL="514350" indent="-514350">
              <a:buAutoNum type="arabicPeriod"/>
            </a:pPr>
            <a:r>
              <a:rPr lang="en-US" sz="2800" dirty="0">
                <a:latin typeface="Bookman Old Style" panose="02050604050505020204" pitchFamily="18" charset="0"/>
              </a:rPr>
              <a:t>Design a python program that will ask the user to enter information a book(Title, author, Year of publication, Place of publication). Then your program should display Title of the book, First letter of author name and Year of publication. Example: </a:t>
            </a:r>
          </a:p>
          <a:p>
            <a:pPr marL="1257300" lvl="3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Book(Title=“Coming….”, Author=Ishimwe,2024, Kigali,</a:t>
            </a:r>
            <a:br>
              <a:rPr lang="en-US" sz="2800" dirty="0">
                <a:latin typeface="Bookman Old Style" panose="02050604050505020204" pitchFamily="18" charset="0"/>
              </a:rPr>
            </a:br>
            <a:r>
              <a:rPr lang="en-US" sz="2800" dirty="0">
                <a:latin typeface="Bookman Old Style" panose="02050604050505020204" pitchFamily="18" charset="0"/>
              </a:rPr>
              <a:t>Output: Coming late in class is not allowed by I, 2024.</a:t>
            </a:r>
          </a:p>
          <a:p>
            <a:pPr marL="0" indent="0">
              <a:buNone/>
            </a:pPr>
            <a:r>
              <a:rPr lang="en-US" sz="2800" dirty="0">
                <a:latin typeface="Bookman Old Style" panose="02050604050505020204" pitchFamily="18" charset="0"/>
              </a:rPr>
              <a:t>3. Consider the list of animal: Goat, Chicken, sheep, Lion, Hare.  </a:t>
            </a:r>
          </a:p>
          <a:p>
            <a:pPr marL="1771650" lvl="3" indent="-514350">
              <a:spcBef>
                <a:spcPts val="0"/>
              </a:spcBef>
              <a:buFont typeface="+mj-lt"/>
              <a:buAutoNum type="romanLcPeriod"/>
            </a:pPr>
            <a:r>
              <a:rPr lang="en-US" sz="2200" dirty="0">
                <a:latin typeface="Bookman Old Style" panose="02050604050505020204" pitchFamily="18" charset="0"/>
              </a:rPr>
              <a:t> </a:t>
            </a:r>
            <a:r>
              <a:rPr lang="en-US" sz="2800" dirty="0">
                <a:latin typeface="Bookman Old Style" panose="02050604050505020204" pitchFamily="18" charset="0"/>
              </a:rPr>
              <a:t>Sort the list by alphabetic order</a:t>
            </a:r>
          </a:p>
          <a:p>
            <a:pPr marL="1771650" lvl="3" indent="-514350">
              <a:spcBef>
                <a:spcPts val="0"/>
              </a:spcBef>
              <a:buFont typeface="+mj-lt"/>
              <a:buAutoNum type="romanLcPeriod"/>
            </a:pPr>
            <a:r>
              <a:rPr lang="en-US" sz="2800" dirty="0">
                <a:latin typeface="Bookman Old Style" panose="02050604050505020204" pitchFamily="18" charset="0"/>
              </a:rPr>
              <a:t>Update the list by adding elephant </a:t>
            </a:r>
          </a:p>
          <a:p>
            <a:pPr marL="1828800" lvl="3" indent="-571500">
              <a:spcBef>
                <a:spcPts val="0"/>
              </a:spcBef>
              <a:buFont typeface="+mj-lt"/>
              <a:buAutoNum type="romanLcPeriod"/>
            </a:pPr>
            <a:r>
              <a:rPr lang="en-US" sz="2800" dirty="0">
                <a:latin typeface="Bookman Old Style" panose="02050604050505020204" pitchFamily="18" charset="0"/>
              </a:rPr>
              <a:t> Place wild animals and domestic asides</a:t>
            </a:r>
          </a:p>
          <a:p>
            <a:pPr marL="1828800" lvl="3" indent="-571500">
              <a:spcBef>
                <a:spcPts val="0"/>
              </a:spcBef>
              <a:buFont typeface="+mj-lt"/>
              <a:buAutoNum type="romanLcPeriod"/>
            </a:pPr>
            <a:r>
              <a:rPr lang="en-US" sz="2800" dirty="0">
                <a:latin typeface="Bookman Old Style" panose="02050604050505020204" pitchFamily="18" charset="0"/>
              </a:rPr>
              <a:t>Add tiger in middle of wild animals list</a:t>
            </a:r>
            <a:br>
              <a:rPr lang="en-US" sz="2200" dirty="0">
                <a:latin typeface="Bookman Old Style" panose="02050604050505020204" pitchFamily="18" charset="0"/>
              </a:rPr>
            </a:br>
            <a:r>
              <a:rPr lang="en-US" sz="2200" dirty="0">
                <a:latin typeface="Bookman Old Style" panose="02050604050505020204" pitchFamily="18" charset="0"/>
              </a:rPr>
              <a:t>                   </a:t>
            </a:r>
            <a:endParaRPr lang="en-GB" sz="22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E3A5BA-9AFC-FAF3-CA81-0A596FF9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" y="428"/>
            <a:ext cx="12190476" cy="685714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1A032EC-EFBD-9A15-155C-B9F48A4445D7}"/>
              </a:ext>
            </a:extLst>
          </p:cNvPr>
          <p:cNvSpPr/>
          <p:nvPr/>
        </p:nvSpPr>
        <p:spPr>
          <a:xfrm>
            <a:off x="-253218" y="5873044"/>
            <a:ext cx="6583680" cy="60491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96A92-AD84-F6A2-B2F0-5B7D3C46171D}"/>
              </a:ext>
            </a:extLst>
          </p:cNvPr>
          <p:cNvSpPr/>
          <p:nvPr/>
        </p:nvSpPr>
        <p:spPr>
          <a:xfrm>
            <a:off x="6330462" y="5873045"/>
            <a:ext cx="6583680" cy="60491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3713DC-B5AA-2ABE-4DB1-3F9537F935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176" t="34130" r="23953" b="7277"/>
          <a:stretch/>
        </p:blipFill>
        <p:spPr>
          <a:xfrm>
            <a:off x="4948581" y="4596615"/>
            <a:ext cx="2294838" cy="2106637"/>
          </a:xfrm>
          <a:prstGeom prst="ellipse">
            <a:avLst/>
          </a:prstGeom>
          <a:ln w="63500" cap="rnd">
            <a:solidFill>
              <a:schemeClr val="tx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0EF009-0692-82C9-6F97-1B7E2A8B6667}"/>
              </a:ext>
            </a:extLst>
          </p:cNvPr>
          <p:cNvSpPr/>
          <p:nvPr/>
        </p:nvSpPr>
        <p:spPr>
          <a:xfrm>
            <a:off x="-253219" y="2560320"/>
            <a:ext cx="1392701" cy="147359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0BABD5-C973-8C36-F4F0-3DC801C95F04}"/>
              </a:ext>
            </a:extLst>
          </p:cNvPr>
          <p:cNvSpPr/>
          <p:nvPr/>
        </p:nvSpPr>
        <p:spPr>
          <a:xfrm>
            <a:off x="10902461" y="2560319"/>
            <a:ext cx="1392701" cy="1473591"/>
          </a:xfrm>
          <a:prstGeom prst="rect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7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8B8A160-E595-6C22-390C-2AAF14721CC9}"/>
              </a:ext>
            </a:extLst>
          </p:cNvPr>
          <p:cNvSpPr/>
          <p:nvPr/>
        </p:nvSpPr>
        <p:spPr>
          <a:xfrm>
            <a:off x="731520" y="5824025"/>
            <a:ext cx="773723" cy="1033975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1302A-59EA-FF2A-B867-46DDEA07E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624" y="3610255"/>
            <a:ext cx="12457723" cy="1458588"/>
          </a:xfrm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800"/>
              </a:spcAft>
            </a:pP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QUESTION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00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&amp;</a:t>
            </a:r>
            <a: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 </a:t>
            </a:r>
            <a:br>
              <a:rPr lang="en-US" sz="6600" b="1" dirty="0">
                <a:solidFill>
                  <a:srgbClr val="FF0066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</a:br>
            <a:r>
              <a:rPr lang="en-US" sz="6600" b="1" dirty="0">
                <a:solidFill>
                  <a:srgbClr val="000099"/>
                </a:solidFill>
                <a:latin typeface="Futura" panose="02020800000000000000" pitchFamily="18" charset="0"/>
                <a:ea typeface="Futura" panose="02020800000000000000" pitchFamily="18" charset="0"/>
                <a:cs typeface="Futura" panose="02020800000000000000" pitchFamily="18" charset="0"/>
              </a:rPr>
              <a:t>ANSWERS!</a:t>
            </a:r>
            <a:endParaRPr lang="en-US" sz="6000" b="1" dirty="0">
              <a:solidFill>
                <a:srgbClr val="000099"/>
              </a:solidFill>
              <a:effectLst/>
              <a:latin typeface="Futura" panose="02020800000000000000" pitchFamily="18" charset="0"/>
              <a:ea typeface="Futura" panose="02020800000000000000" pitchFamily="18" charset="0"/>
              <a:cs typeface="Futura" panose="020208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60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01520B72-94C4-4ABB-AC64-A3382705B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9A64CBFD-D6E8-4E6A-8F66-1948BED3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17F086-8F83-1D3A-6E05-4AAFD4FB4E26}"/>
              </a:ext>
            </a:extLst>
          </p:cNvPr>
          <p:cNvSpPr/>
          <p:nvPr/>
        </p:nvSpPr>
        <p:spPr>
          <a:xfrm>
            <a:off x="690880" y="814685"/>
            <a:ext cx="2740578" cy="681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latin typeface="Bookman Old Style" panose="02050604050505020204" pitchFamily="18" charset="0"/>
              </a:rPr>
              <a:t>Boolean  Types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6DE80B-E4D8-CEC4-03FB-DB30C473EDFB}"/>
              </a:ext>
            </a:extLst>
          </p:cNvPr>
          <p:cNvSpPr/>
          <p:nvPr/>
        </p:nvSpPr>
        <p:spPr>
          <a:xfrm>
            <a:off x="690880" y="2438400"/>
            <a:ext cx="10617200" cy="30175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when somebody is setting username and password, whenever someone wishes to access the system has to provide credentials that are matching with the ones which were set. 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Here,  people use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is_valid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True/false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is_logged_in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True/False</a:t>
            </a:r>
          </a:p>
          <a:p>
            <a:pPr algn="ctr"/>
            <a:br>
              <a:rPr lang="en-US" dirty="0"/>
            </a:b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89027-D8DF-8E10-A925-47A707A51ACE}"/>
              </a:ext>
            </a:extLst>
          </p:cNvPr>
          <p:cNvSpPr txBox="1"/>
          <p:nvPr/>
        </p:nvSpPr>
        <p:spPr>
          <a:xfrm>
            <a:off x="690880" y="1736705"/>
            <a:ext cx="6096000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They return two values: True and false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277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8C0FDC-9C22-BD9D-D97D-8BD9E964F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4ED73040-39C8-CFC1-0EE3-D3A51BABF2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748588AA-3C7C-1E39-59FF-D0793EB7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57EC94-113E-C0EA-B6FF-42E10DF0D167}"/>
              </a:ext>
            </a:extLst>
          </p:cNvPr>
          <p:cNvSpPr/>
          <p:nvPr/>
        </p:nvSpPr>
        <p:spPr>
          <a:xfrm>
            <a:off x="985520" y="821266"/>
            <a:ext cx="4206240" cy="689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Bookman Old Style" panose="02050604050505020204" pitchFamily="18" charset="0"/>
              </a:rPr>
              <a:t>Boolean  Types (</a:t>
            </a:r>
            <a:r>
              <a:rPr lang="en-GB" sz="2400" dirty="0" err="1">
                <a:latin typeface="Bookman Old Style" panose="02050604050505020204" pitchFamily="18" charset="0"/>
              </a:rPr>
              <a:t>cont</a:t>
            </a:r>
            <a:r>
              <a:rPr lang="en-GB" sz="2400" dirty="0">
                <a:latin typeface="Bookman Old Style" panose="02050604050505020204" pitchFamily="18" charset="0"/>
              </a:rPr>
              <a:t>’)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A08CDA-9F3C-A049-A8C6-7D84BF618001}"/>
              </a:ext>
            </a:extLst>
          </p:cNvPr>
          <p:cNvSpPr/>
          <p:nvPr/>
        </p:nvSpPr>
        <p:spPr>
          <a:xfrm>
            <a:off x="985520" y="1657350"/>
            <a:ext cx="9983952" cy="494878"/>
          </a:xfrm>
          <a:prstGeom prst="rect">
            <a:avLst/>
          </a:prstGeom>
          <a:solidFill>
            <a:srgbClr val="00B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b. </a:t>
            </a:r>
            <a:r>
              <a:rPr lang="en-GB" sz="2400" dirty="0">
                <a:solidFill>
                  <a:schemeClr val="tx1"/>
                </a:solidFill>
              </a:rPr>
              <a:t>Comparison (Relational) Operators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7C98E9-20A8-F389-70C7-88845484DD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102418"/>
              </p:ext>
            </p:extLst>
          </p:nvPr>
        </p:nvGraphicFramePr>
        <p:xfrm>
          <a:off x="985520" y="2299124"/>
          <a:ext cx="9983952" cy="39319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495988">
                  <a:extLst>
                    <a:ext uri="{9D8B030D-6E8A-4147-A177-3AD203B41FA5}">
                      <a16:colId xmlns:a16="http://schemas.microsoft.com/office/drawing/2014/main" val="1019686739"/>
                    </a:ext>
                  </a:extLst>
                </a:gridCol>
                <a:gridCol w="2495988">
                  <a:extLst>
                    <a:ext uri="{9D8B030D-6E8A-4147-A177-3AD203B41FA5}">
                      <a16:colId xmlns:a16="http://schemas.microsoft.com/office/drawing/2014/main" val="2332797140"/>
                    </a:ext>
                  </a:extLst>
                </a:gridCol>
                <a:gridCol w="2495988">
                  <a:extLst>
                    <a:ext uri="{9D8B030D-6E8A-4147-A177-3AD203B41FA5}">
                      <a16:colId xmlns:a16="http://schemas.microsoft.com/office/drawing/2014/main" val="908516279"/>
                    </a:ext>
                  </a:extLst>
                </a:gridCol>
                <a:gridCol w="2495988">
                  <a:extLst>
                    <a:ext uri="{9D8B030D-6E8A-4147-A177-3AD203B41FA5}">
                      <a16:colId xmlns:a16="http://schemas.microsoft.com/office/drawing/2014/main" val="1933431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Meaning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>
                          <a:latin typeface="Bookman Old Style" panose="02050604050505020204" pitchFamily="18" charset="0"/>
                        </a:rPr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75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/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5 ==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850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/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Not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 !=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910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/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7 &gt;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7482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/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3 &lt;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545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/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Greater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4 &gt;=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6473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400"/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Less than or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2 &lt;=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3695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596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6FEBE-0027-893F-4C6E-CC887F85D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AF13CD1-EC68-9529-FCDC-A1B00F2A1D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02490E5-CE0B-8E33-570B-03F682E315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FF910-BFE2-E081-4307-7CE480BA1F06}"/>
              </a:ext>
            </a:extLst>
          </p:cNvPr>
          <p:cNvSpPr/>
          <p:nvPr/>
        </p:nvSpPr>
        <p:spPr>
          <a:xfrm>
            <a:off x="690552" y="582055"/>
            <a:ext cx="4206240" cy="6096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Bookman Old Style" panose="02050604050505020204" pitchFamily="18" charset="0"/>
              </a:rPr>
              <a:t>Boolean  Types (</a:t>
            </a:r>
            <a:r>
              <a:rPr lang="en-GB" sz="2400" dirty="0" err="1">
                <a:latin typeface="Bookman Old Style" panose="02050604050505020204" pitchFamily="18" charset="0"/>
              </a:rPr>
              <a:t>cont</a:t>
            </a:r>
            <a:r>
              <a:rPr lang="en-GB" sz="2400" dirty="0">
                <a:latin typeface="Bookman Old Style" panose="02050604050505020204" pitchFamily="18" charset="0"/>
              </a:rPr>
              <a:t>’)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361CD-CDB3-8E1D-5900-028BA52B6ABF}"/>
              </a:ext>
            </a:extLst>
          </p:cNvPr>
          <p:cNvSpPr/>
          <p:nvPr/>
        </p:nvSpPr>
        <p:spPr>
          <a:xfrm>
            <a:off x="690551" y="1431713"/>
            <a:ext cx="9015741" cy="782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chemeClr val="tx1"/>
                </a:solidFill>
              </a:rPr>
              <a:t>c. Logical Boolean Operators</a:t>
            </a:r>
            <a:endParaRPr lang="en-GB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F879E13-90C9-4B11-A997-907DE8A931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077570"/>
              </p:ext>
            </p:extLst>
          </p:nvPr>
        </p:nvGraphicFramePr>
        <p:xfrm>
          <a:off x="740721" y="2632288"/>
          <a:ext cx="8915400" cy="21031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194919276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126844695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28062628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27738358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400" b="1" dirty="0"/>
                        <a:t>Operator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b="1" dirty="0"/>
                        <a:t>Result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454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True if </a:t>
                      </a:r>
                      <a:r>
                        <a:rPr lang="en-US" b="1"/>
                        <a:t>both</a:t>
                      </a:r>
                      <a:r>
                        <a:rPr lang="en-US"/>
                        <a:t> are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 &gt; 2 and 5 &lt; 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867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True if </a:t>
                      </a:r>
                      <a:r>
                        <a:rPr lang="en-US" b="1"/>
                        <a:t>at least one</a:t>
                      </a:r>
                      <a:r>
                        <a:rPr lang="en-US"/>
                        <a:t> is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 &gt; 10 or 5 &lt; 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12042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not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Inverts the result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not (5 &gt; 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6520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2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EBD359-2C3F-B635-6E9B-3B89864A2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945580-5FBD-A068-F99C-11A60E675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DEB5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0DBC6-1DA7-8767-7BB7-151E4F134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00AC9-21B7-547E-87B5-8357286E2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4112C3-AE31-4529-2350-6960C075940B}"/>
              </a:ext>
            </a:extLst>
          </p:cNvPr>
          <p:cNvSpPr/>
          <p:nvPr/>
        </p:nvSpPr>
        <p:spPr>
          <a:xfrm>
            <a:off x="1354886" y="800431"/>
            <a:ext cx="4190508" cy="64586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latin typeface="Bookman Old Style" panose="02050604050505020204" pitchFamily="18" charset="0"/>
              </a:rPr>
              <a:t>String Type: str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C0E615-7AF0-DD2C-6BC2-2C6D7657A1D1}"/>
              </a:ext>
            </a:extLst>
          </p:cNvPr>
          <p:cNvSpPr txBox="1"/>
          <p:nvPr/>
        </p:nvSpPr>
        <p:spPr>
          <a:xfrm>
            <a:off x="1266395" y="2391913"/>
            <a:ext cx="76301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greeting = "Hello, world!"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= 'Alice’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59799F-5C57-B2ED-E499-B546CD1950AA}"/>
              </a:ext>
            </a:extLst>
          </p:cNvPr>
          <p:cNvSpPr txBox="1"/>
          <p:nvPr/>
        </p:nvSpPr>
        <p:spPr>
          <a:xfrm>
            <a:off x="1266395" y="3810781"/>
            <a:ext cx="6756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name.upper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    # 'ALICE’</a:t>
            </a:r>
            <a:b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name.Capitalize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# Alice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GB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(greeting))    # 13</a:t>
            </a:r>
          </a:p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print(name + " Smith")  # 'Alice Smith’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D40B24-654E-E5E8-D66E-0D52CDDE450E}"/>
              </a:ext>
            </a:extLst>
          </p:cNvPr>
          <p:cNvSpPr txBox="1"/>
          <p:nvPr/>
        </p:nvSpPr>
        <p:spPr>
          <a:xfrm>
            <a:off x="1354886" y="1770809"/>
            <a:ext cx="6756400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Strings represent sequences of characters.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729CC-300F-7CC4-A03B-1B0726CDDD53}"/>
              </a:ext>
            </a:extLst>
          </p:cNvPr>
          <p:cNvSpPr txBox="1"/>
          <p:nvPr/>
        </p:nvSpPr>
        <p:spPr>
          <a:xfrm>
            <a:off x="1266394" y="3426929"/>
            <a:ext cx="6844891" cy="461665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Srings operators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60623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2725</TotalTime>
  <Words>2736</Words>
  <Application>Microsoft Office PowerPoint</Application>
  <PresentationFormat>Widescreen</PresentationFormat>
  <Paragraphs>414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3" baseType="lpstr">
      <vt:lpstr>Algerian</vt:lpstr>
      <vt:lpstr>Arial</vt:lpstr>
      <vt:lpstr>Arial Black</vt:lpstr>
      <vt:lpstr>Bookman Old Style</vt:lpstr>
      <vt:lpstr>Calibri</vt:lpstr>
      <vt:lpstr>Century Gothic</vt:lpstr>
      <vt:lpstr>Futura</vt:lpstr>
      <vt:lpstr>Times New Roman</vt:lpstr>
      <vt:lpstr>Wingdings</vt:lpstr>
      <vt:lpstr>Wingdings 3</vt:lpstr>
      <vt:lpstr>Wisp</vt:lpstr>
      <vt:lpstr>PowerPoint Presentation</vt:lpstr>
      <vt:lpstr>Module: Programming with Python</vt:lpstr>
      <vt:lpstr>Lesson 2: Outlines </vt:lpstr>
      <vt:lpstr>Basic Data types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Variable in Python</vt:lpstr>
      <vt:lpstr>PowerPoint Presentation</vt:lpstr>
      <vt:lpstr>PowerPoint Presentation</vt:lpstr>
      <vt:lpstr>PowerPoint Presentation</vt:lpstr>
      <vt:lpstr>PowerPoint Presentation</vt:lpstr>
      <vt:lpstr>Inputs in Python</vt:lpstr>
      <vt:lpstr>PowerPoint Presentation</vt:lpstr>
      <vt:lpstr>PowerPoint Presentation</vt:lpstr>
      <vt:lpstr>Operators in Python</vt:lpstr>
      <vt:lpstr>PowerPoint Presentation</vt:lpstr>
      <vt:lpstr>PowerPoint Presentation</vt:lpstr>
      <vt:lpstr>PowerPoint Presentation</vt:lpstr>
      <vt:lpstr>How to make comments  in Python</vt:lpstr>
      <vt:lpstr>PowerPoint Presentation</vt:lpstr>
      <vt:lpstr>PowerPoint Presentation</vt:lpstr>
      <vt:lpstr>PowerPoint Presentation</vt:lpstr>
      <vt:lpstr>Constants in Python</vt:lpstr>
      <vt:lpstr>PowerPoint Presentation</vt:lpstr>
      <vt:lpstr>Assignment 3</vt:lpstr>
      <vt:lpstr>PowerPoint Presentation</vt:lpstr>
      <vt:lpstr>QUESTION  &amp;  ANSWERS!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MODULE: E-Governance and service Delivery</dc:title>
  <dc:creator>DELL</dc:creator>
  <cp:lastModifiedBy>James HAKIZIMANA</cp:lastModifiedBy>
  <cp:revision>540</cp:revision>
  <dcterms:created xsi:type="dcterms:W3CDTF">2022-07-23T07:56:39Z</dcterms:created>
  <dcterms:modified xsi:type="dcterms:W3CDTF">2025-06-11T12:26:55Z</dcterms:modified>
</cp:coreProperties>
</file>