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82_C68218CA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3" r:id="rId1"/>
  </p:sldMasterIdLst>
  <p:notesMasterIdLst>
    <p:notesMasterId r:id="rId32"/>
  </p:notesMasterIdLst>
  <p:sldIdLst>
    <p:sldId id="272" r:id="rId2"/>
    <p:sldId id="326" r:id="rId3"/>
    <p:sldId id="302" r:id="rId4"/>
    <p:sldId id="377" r:id="rId5"/>
    <p:sldId id="319" r:id="rId6"/>
    <p:sldId id="378" r:id="rId7"/>
    <p:sldId id="376" r:id="rId8"/>
    <p:sldId id="367" r:id="rId9"/>
    <p:sldId id="368" r:id="rId10"/>
    <p:sldId id="369" r:id="rId11"/>
    <p:sldId id="379" r:id="rId12"/>
    <p:sldId id="320" r:id="rId13"/>
    <p:sldId id="380" r:id="rId14"/>
    <p:sldId id="381" r:id="rId15"/>
    <p:sldId id="382" r:id="rId16"/>
    <p:sldId id="383" r:id="rId17"/>
    <p:sldId id="321" r:id="rId18"/>
    <p:sldId id="370" r:id="rId19"/>
    <p:sldId id="371" r:id="rId20"/>
    <p:sldId id="384" r:id="rId21"/>
    <p:sldId id="372" r:id="rId22"/>
    <p:sldId id="373" r:id="rId23"/>
    <p:sldId id="385" r:id="rId24"/>
    <p:sldId id="386" r:id="rId25"/>
    <p:sldId id="374" r:id="rId26"/>
    <p:sldId id="322" r:id="rId27"/>
    <p:sldId id="375" r:id="rId28"/>
    <p:sldId id="308" r:id="rId29"/>
    <p:sldId id="275" r:id="rId30"/>
    <p:sldId id="30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D44E249-077D-ADBC-E34C-6FD9F65DB172}" name="James HAKIZIMANA" initials="JH" userId="b32b2578ff0f8b4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66"/>
    <a:srgbClr val="990033"/>
    <a:srgbClr val="CCFF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291" autoAdjust="0"/>
  </p:normalViewPr>
  <p:slideViewPr>
    <p:cSldViewPr snapToGrid="0">
      <p:cViewPr varScale="1">
        <p:scale>
          <a:sx n="65" d="100"/>
          <a:sy n="65" d="100"/>
        </p:scale>
        <p:origin x="7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modernComment_182_C68218C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6AD1821-00A1-4630-AA47-9E32138EDE20}" authorId="{7D44E249-077D-ADBC-E34C-6FD9F65DB172}" created="2025-06-13T20:30:30.96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30414794" sldId="386"/>
      <ac:spMk id="2" creationId="{966EAEEF-2AA3-B6E4-42FF-ED2EED432DC8}"/>
    </ac:deMkLst>
    <p188:txBody>
      <a:bodyPr/>
      <a:lstStyle/>
      <a:p>
        <a:r>
          <a:rPr lang="en-GB"/>
          <a:t>Explanation in next class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99CC65-AC0D-42D6-94B1-80E7C74503E3}" type="doc">
      <dgm:prSet loTypeId="urn:microsoft.com/office/officeart/2005/8/layout/hierarchy1" loCatId="hierarchy" qsTypeId="urn:microsoft.com/office/officeart/2009/2/quickstyle/3d8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021E54E-DC0B-4507-BA17-38395A46798B}">
      <dgm:prSet custT="1"/>
      <dgm:spPr/>
      <dgm:t>
        <a:bodyPr/>
        <a:lstStyle/>
        <a:p>
          <a:r>
            <a:rPr lang="en-US" sz="4400" dirty="0"/>
            <a:t>Slice function </a:t>
          </a:r>
        </a:p>
      </dgm:t>
    </dgm:pt>
    <dgm:pt modelId="{8F78449A-54CD-4D1E-B8A3-89BF0130C2A1}" type="parTrans" cxnId="{DC7F3F92-87D2-4719-BEEB-305EAB84E9A0}">
      <dgm:prSet/>
      <dgm:spPr/>
      <dgm:t>
        <a:bodyPr/>
        <a:lstStyle/>
        <a:p>
          <a:endParaRPr lang="en-US"/>
        </a:p>
      </dgm:t>
    </dgm:pt>
    <dgm:pt modelId="{C99A734F-5BBF-420A-A8F9-2401B0A2DF65}" type="sibTrans" cxnId="{DC7F3F92-87D2-4719-BEEB-305EAB84E9A0}">
      <dgm:prSet/>
      <dgm:spPr/>
      <dgm:t>
        <a:bodyPr/>
        <a:lstStyle/>
        <a:p>
          <a:endParaRPr lang="en-US"/>
        </a:p>
      </dgm:t>
    </dgm:pt>
    <dgm:pt modelId="{376B0615-31B3-463D-8412-FA4D99696E83}">
      <dgm:prSet custT="1"/>
      <dgm:spPr/>
      <dgm:t>
        <a:bodyPr/>
        <a:lstStyle/>
        <a:p>
          <a:r>
            <a:rPr lang="en-US" sz="2400" dirty="0"/>
            <a:t>Increment and Decrement</a:t>
          </a:r>
        </a:p>
      </dgm:t>
    </dgm:pt>
    <dgm:pt modelId="{33701B1D-BB53-4A37-AB34-04C1FA0EA23A}" type="parTrans" cxnId="{96D15882-9829-4AC2-B12F-056C7744E885}">
      <dgm:prSet/>
      <dgm:spPr/>
      <dgm:t>
        <a:bodyPr/>
        <a:lstStyle/>
        <a:p>
          <a:endParaRPr lang="en-US"/>
        </a:p>
      </dgm:t>
    </dgm:pt>
    <dgm:pt modelId="{FC8EE8FC-AE6A-4191-A1EE-482EAEB03FD3}" type="sibTrans" cxnId="{96D15882-9829-4AC2-B12F-056C7744E885}">
      <dgm:prSet/>
      <dgm:spPr/>
      <dgm:t>
        <a:bodyPr/>
        <a:lstStyle/>
        <a:p>
          <a:endParaRPr lang="en-US"/>
        </a:p>
      </dgm:t>
    </dgm:pt>
    <dgm:pt modelId="{A1C50401-1F6B-43CB-B707-7DCAA5B31E8B}">
      <dgm:prSet/>
      <dgm:spPr/>
      <dgm:t>
        <a:bodyPr/>
        <a:lstStyle/>
        <a:p>
          <a:r>
            <a:rPr lang="en-US" dirty="0"/>
            <a:t>Loops</a:t>
          </a:r>
        </a:p>
      </dgm:t>
    </dgm:pt>
    <dgm:pt modelId="{89FBE827-C88E-4A97-9FAF-8C7C665749D9}" type="parTrans" cxnId="{A24E7B49-8B5B-487B-86EA-52C05936B4E5}">
      <dgm:prSet/>
      <dgm:spPr/>
      <dgm:t>
        <a:bodyPr/>
        <a:lstStyle/>
        <a:p>
          <a:endParaRPr lang="en-US"/>
        </a:p>
      </dgm:t>
    </dgm:pt>
    <dgm:pt modelId="{FC55BBBF-A28A-4431-A921-0E017E6EF3D5}" type="sibTrans" cxnId="{A24E7B49-8B5B-487B-86EA-52C05936B4E5}">
      <dgm:prSet/>
      <dgm:spPr/>
      <dgm:t>
        <a:bodyPr/>
        <a:lstStyle/>
        <a:p>
          <a:endParaRPr lang="en-US"/>
        </a:p>
      </dgm:t>
    </dgm:pt>
    <dgm:pt modelId="{18CA7B1E-3C4A-440F-A881-91B8CEC403A5}">
      <dgm:prSet/>
      <dgm:spPr/>
      <dgm:t>
        <a:bodyPr/>
        <a:lstStyle/>
        <a:p>
          <a:r>
            <a:rPr lang="en-US" dirty="0"/>
            <a:t>Conditional statements</a:t>
          </a:r>
        </a:p>
      </dgm:t>
    </dgm:pt>
    <dgm:pt modelId="{DBFD23EB-9CEB-4D1B-BCAA-28FE8EA749E2}" type="parTrans" cxnId="{3F5DB4F4-DCC4-40A7-A11E-69FC9735435F}">
      <dgm:prSet/>
      <dgm:spPr/>
      <dgm:t>
        <a:bodyPr/>
        <a:lstStyle/>
        <a:p>
          <a:endParaRPr lang="en-GB"/>
        </a:p>
      </dgm:t>
    </dgm:pt>
    <dgm:pt modelId="{C47D534F-B735-430E-B84A-7F7879BBC869}" type="sibTrans" cxnId="{3F5DB4F4-DCC4-40A7-A11E-69FC9735435F}">
      <dgm:prSet/>
      <dgm:spPr/>
      <dgm:t>
        <a:bodyPr/>
        <a:lstStyle/>
        <a:p>
          <a:endParaRPr lang="en-GB"/>
        </a:p>
      </dgm:t>
    </dgm:pt>
    <dgm:pt modelId="{A84AA00A-B9BB-4F7C-A674-AD6A507777AD}" type="pres">
      <dgm:prSet presAssocID="{1499CC65-AC0D-42D6-94B1-80E7C74503E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BDD75C8-F50A-4731-9E1D-47E0BAD3FD14}" type="pres">
      <dgm:prSet presAssocID="{3021E54E-DC0B-4507-BA17-38395A46798B}" presName="hierRoot1" presStyleCnt="0"/>
      <dgm:spPr/>
    </dgm:pt>
    <dgm:pt modelId="{9058AB60-59EA-4B02-9665-D09A5E6F8CEB}" type="pres">
      <dgm:prSet presAssocID="{3021E54E-DC0B-4507-BA17-38395A46798B}" presName="composite" presStyleCnt="0"/>
      <dgm:spPr/>
    </dgm:pt>
    <dgm:pt modelId="{D9AEC21D-9352-49C1-840F-5AB091EF7D5D}" type="pres">
      <dgm:prSet presAssocID="{3021E54E-DC0B-4507-BA17-38395A46798B}" presName="background" presStyleLbl="node0" presStyleIdx="0" presStyleCnt="4"/>
      <dgm:spPr/>
    </dgm:pt>
    <dgm:pt modelId="{F74004E4-A100-47C5-B818-399E7653AD7F}" type="pres">
      <dgm:prSet presAssocID="{3021E54E-DC0B-4507-BA17-38395A46798B}" presName="text" presStyleLbl="fgAcc0" presStyleIdx="0" presStyleCnt="4" custScaleX="513267" custScaleY="404147" custLinFactX="679911" custLinFactY="-9755" custLinFactNeighborX="700000" custLinFactNeighborY="-100000">
        <dgm:presLayoutVars>
          <dgm:chPref val="3"/>
        </dgm:presLayoutVars>
      </dgm:prSet>
      <dgm:spPr/>
    </dgm:pt>
    <dgm:pt modelId="{FC2B1D7C-D546-4CE0-83A1-30EE619DD8D0}" type="pres">
      <dgm:prSet presAssocID="{3021E54E-DC0B-4507-BA17-38395A46798B}" presName="hierChild2" presStyleCnt="0"/>
      <dgm:spPr/>
    </dgm:pt>
    <dgm:pt modelId="{931DB0AB-4CA0-4FFD-A17F-133DD1AC0AB6}" type="pres">
      <dgm:prSet presAssocID="{18CA7B1E-3C4A-440F-A881-91B8CEC403A5}" presName="hierRoot1" presStyleCnt="0"/>
      <dgm:spPr/>
    </dgm:pt>
    <dgm:pt modelId="{82E64801-6510-4645-BB4E-AA8BBAF1C346}" type="pres">
      <dgm:prSet presAssocID="{18CA7B1E-3C4A-440F-A881-91B8CEC403A5}" presName="composite" presStyleCnt="0"/>
      <dgm:spPr/>
    </dgm:pt>
    <dgm:pt modelId="{E8D3A2C1-B06D-43E8-B8FD-3481EB38FB59}" type="pres">
      <dgm:prSet presAssocID="{18CA7B1E-3C4A-440F-A881-91B8CEC403A5}" presName="background" presStyleLbl="node0" presStyleIdx="1" presStyleCnt="4"/>
      <dgm:spPr/>
    </dgm:pt>
    <dgm:pt modelId="{2DB1345F-AF43-47FE-B05E-FA6DB2D4A06D}" type="pres">
      <dgm:prSet presAssocID="{18CA7B1E-3C4A-440F-A881-91B8CEC403A5}" presName="text" presStyleLbl="fgAcc0" presStyleIdx="1" presStyleCnt="4" custScaleX="513267" custScaleY="404147" custLinFactX="10690" custLinFactY="-8146" custLinFactNeighborX="100000" custLinFactNeighborY="-100000">
        <dgm:presLayoutVars>
          <dgm:chPref val="3"/>
        </dgm:presLayoutVars>
      </dgm:prSet>
      <dgm:spPr/>
    </dgm:pt>
    <dgm:pt modelId="{245CD29D-0106-490B-8684-529A805870BB}" type="pres">
      <dgm:prSet presAssocID="{18CA7B1E-3C4A-440F-A881-91B8CEC403A5}" presName="hierChild2" presStyleCnt="0"/>
      <dgm:spPr/>
    </dgm:pt>
    <dgm:pt modelId="{A2470F0E-02AE-43A8-9FF8-59AEA7373B5D}" type="pres">
      <dgm:prSet presAssocID="{376B0615-31B3-463D-8412-FA4D99696E83}" presName="hierRoot1" presStyleCnt="0"/>
      <dgm:spPr/>
    </dgm:pt>
    <dgm:pt modelId="{5E274DE2-9CE8-4250-9A04-2630A806488F}" type="pres">
      <dgm:prSet presAssocID="{376B0615-31B3-463D-8412-FA4D99696E83}" presName="composite" presStyleCnt="0"/>
      <dgm:spPr/>
    </dgm:pt>
    <dgm:pt modelId="{58AFCDEF-FA97-4D65-A26A-A4CEF8F287A8}" type="pres">
      <dgm:prSet presAssocID="{376B0615-31B3-463D-8412-FA4D99696E83}" presName="background" presStyleLbl="node0" presStyleIdx="2" presStyleCnt="4"/>
      <dgm:spPr/>
    </dgm:pt>
    <dgm:pt modelId="{29D7ED39-8185-4E99-BF88-6B941FADBA8D}" type="pres">
      <dgm:prSet presAssocID="{376B0615-31B3-463D-8412-FA4D99696E83}" presName="text" presStyleLbl="fgAcc0" presStyleIdx="2" presStyleCnt="4" custScaleX="285233" custScaleY="416411" custLinFactX="-400000" custLinFactNeighborX="-402607" custLinFactNeighborY="-81863">
        <dgm:presLayoutVars>
          <dgm:chPref val="3"/>
        </dgm:presLayoutVars>
      </dgm:prSet>
      <dgm:spPr/>
    </dgm:pt>
    <dgm:pt modelId="{2013B75B-5EAF-411F-8324-C0042E8BB734}" type="pres">
      <dgm:prSet presAssocID="{376B0615-31B3-463D-8412-FA4D99696E83}" presName="hierChild2" presStyleCnt="0"/>
      <dgm:spPr/>
    </dgm:pt>
    <dgm:pt modelId="{E12070C8-6129-4C70-A12B-46847B5FAE08}" type="pres">
      <dgm:prSet presAssocID="{A1C50401-1F6B-43CB-B707-7DCAA5B31E8B}" presName="hierRoot1" presStyleCnt="0"/>
      <dgm:spPr/>
    </dgm:pt>
    <dgm:pt modelId="{8BDCAAC4-5615-4633-9BC9-279A983CC12A}" type="pres">
      <dgm:prSet presAssocID="{A1C50401-1F6B-43CB-B707-7DCAA5B31E8B}" presName="composite" presStyleCnt="0"/>
      <dgm:spPr/>
    </dgm:pt>
    <dgm:pt modelId="{BF652AA6-5396-4646-B71B-E361E03E5E1B}" type="pres">
      <dgm:prSet presAssocID="{A1C50401-1F6B-43CB-B707-7DCAA5B31E8B}" presName="background" presStyleLbl="node0" presStyleIdx="3" presStyleCnt="4"/>
      <dgm:spPr/>
    </dgm:pt>
    <dgm:pt modelId="{6EFA2DCB-A4E1-456C-9B8E-BDEE43A7C509}" type="pres">
      <dgm:prSet presAssocID="{A1C50401-1F6B-43CB-B707-7DCAA5B31E8B}" presName="text" presStyleLbl="fgAcc0" presStyleIdx="3" presStyleCnt="4" custScaleX="430126" custScaleY="338682" custLinFactX="-300000" custLinFactY="190994" custLinFactNeighborX="-399513" custLinFactNeighborY="200000">
        <dgm:presLayoutVars>
          <dgm:chPref val="3"/>
        </dgm:presLayoutVars>
      </dgm:prSet>
      <dgm:spPr/>
    </dgm:pt>
    <dgm:pt modelId="{EF1C2BAB-1E14-48CF-8B3B-5B0A7DB37A5D}" type="pres">
      <dgm:prSet presAssocID="{A1C50401-1F6B-43CB-B707-7DCAA5B31E8B}" presName="hierChild2" presStyleCnt="0"/>
      <dgm:spPr/>
    </dgm:pt>
  </dgm:ptLst>
  <dgm:cxnLst>
    <dgm:cxn modelId="{98C41621-45AF-4DAF-8C47-1EA5282DF13A}" type="presOf" srcId="{18CA7B1E-3C4A-440F-A881-91B8CEC403A5}" destId="{2DB1345F-AF43-47FE-B05E-FA6DB2D4A06D}" srcOrd="0" destOrd="0" presId="urn:microsoft.com/office/officeart/2005/8/layout/hierarchy1"/>
    <dgm:cxn modelId="{41661C2F-9BDC-425B-B981-A162E889240E}" type="presOf" srcId="{3021E54E-DC0B-4507-BA17-38395A46798B}" destId="{F74004E4-A100-47C5-B818-399E7653AD7F}" srcOrd="0" destOrd="0" presId="urn:microsoft.com/office/officeart/2005/8/layout/hierarchy1"/>
    <dgm:cxn modelId="{A24E7B49-8B5B-487B-86EA-52C05936B4E5}" srcId="{1499CC65-AC0D-42D6-94B1-80E7C74503E3}" destId="{A1C50401-1F6B-43CB-B707-7DCAA5B31E8B}" srcOrd="3" destOrd="0" parTransId="{89FBE827-C88E-4A97-9FAF-8C7C665749D9}" sibTransId="{FC55BBBF-A28A-4431-A921-0E017E6EF3D5}"/>
    <dgm:cxn modelId="{5416586D-6C98-4832-8A64-7C6B033C7FAE}" type="presOf" srcId="{1499CC65-AC0D-42D6-94B1-80E7C74503E3}" destId="{A84AA00A-B9BB-4F7C-A674-AD6A507777AD}" srcOrd="0" destOrd="0" presId="urn:microsoft.com/office/officeart/2005/8/layout/hierarchy1"/>
    <dgm:cxn modelId="{9F6B7D77-FFEE-444E-82CB-D71740FD4848}" type="presOf" srcId="{A1C50401-1F6B-43CB-B707-7DCAA5B31E8B}" destId="{6EFA2DCB-A4E1-456C-9B8E-BDEE43A7C509}" srcOrd="0" destOrd="0" presId="urn:microsoft.com/office/officeart/2005/8/layout/hierarchy1"/>
    <dgm:cxn modelId="{96D15882-9829-4AC2-B12F-056C7744E885}" srcId="{1499CC65-AC0D-42D6-94B1-80E7C74503E3}" destId="{376B0615-31B3-463D-8412-FA4D99696E83}" srcOrd="2" destOrd="0" parTransId="{33701B1D-BB53-4A37-AB34-04C1FA0EA23A}" sibTransId="{FC8EE8FC-AE6A-4191-A1EE-482EAEB03FD3}"/>
    <dgm:cxn modelId="{DC7F3F92-87D2-4719-BEEB-305EAB84E9A0}" srcId="{1499CC65-AC0D-42D6-94B1-80E7C74503E3}" destId="{3021E54E-DC0B-4507-BA17-38395A46798B}" srcOrd="0" destOrd="0" parTransId="{8F78449A-54CD-4D1E-B8A3-89BF0130C2A1}" sibTransId="{C99A734F-5BBF-420A-A8F9-2401B0A2DF65}"/>
    <dgm:cxn modelId="{93EF6CF0-9756-414C-8762-5FA283FDC564}" type="presOf" srcId="{376B0615-31B3-463D-8412-FA4D99696E83}" destId="{29D7ED39-8185-4E99-BF88-6B941FADBA8D}" srcOrd="0" destOrd="0" presId="urn:microsoft.com/office/officeart/2005/8/layout/hierarchy1"/>
    <dgm:cxn modelId="{3F5DB4F4-DCC4-40A7-A11E-69FC9735435F}" srcId="{1499CC65-AC0D-42D6-94B1-80E7C74503E3}" destId="{18CA7B1E-3C4A-440F-A881-91B8CEC403A5}" srcOrd="1" destOrd="0" parTransId="{DBFD23EB-9CEB-4D1B-BCAA-28FE8EA749E2}" sibTransId="{C47D534F-B735-430E-B84A-7F7879BBC869}"/>
    <dgm:cxn modelId="{F5813119-27B9-4810-847C-D0EF4DB9F3F2}" type="presParOf" srcId="{A84AA00A-B9BB-4F7C-A674-AD6A507777AD}" destId="{6BDD75C8-F50A-4731-9E1D-47E0BAD3FD14}" srcOrd="0" destOrd="0" presId="urn:microsoft.com/office/officeart/2005/8/layout/hierarchy1"/>
    <dgm:cxn modelId="{2EAF7712-E345-4D58-BD24-D9310AC0C67D}" type="presParOf" srcId="{6BDD75C8-F50A-4731-9E1D-47E0BAD3FD14}" destId="{9058AB60-59EA-4B02-9665-D09A5E6F8CEB}" srcOrd="0" destOrd="0" presId="urn:microsoft.com/office/officeart/2005/8/layout/hierarchy1"/>
    <dgm:cxn modelId="{66BAE2F0-7DC5-4166-91B9-4E6689E4D2AA}" type="presParOf" srcId="{9058AB60-59EA-4B02-9665-D09A5E6F8CEB}" destId="{D9AEC21D-9352-49C1-840F-5AB091EF7D5D}" srcOrd="0" destOrd="0" presId="urn:microsoft.com/office/officeart/2005/8/layout/hierarchy1"/>
    <dgm:cxn modelId="{C5F43CF4-0F5D-4E3C-84A4-0A1DA84E91CF}" type="presParOf" srcId="{9058AB60-59EA-4B02-9665-D09A5E6F8CEB}" destId="{F74004E4-A100-47C5-B818-399E7653AD7F}" srcOrd="1" destOrd="0" presId="urn:microsoft.com/office/officeart/2005/8/layout/hierarchy1"/>
    <dgm:cxn modelId="{45C7B698-2857-46E7-8AF5-A66A2D09F812}" type="presParOf" srcId="{6BDD75C8-F50A-4731-9E1D-47E0BAD3FD14}" destId="{FC2B1D7C-D546-4CE0-83A1-30EE619DD8D0}" srcOrd="1" destOrd="0" presId="urn:microsoft.com/office/officeart/2005/8/layout/hierarchy1"/>
    <dgm:cxn modelId="{9A8B2E4F-B743-4E31-B8D7-3CD0CF334798}" type="presParOf" srcId="{A84AA00A-B9BB-4F7C-A674-AD6A507777AD}" destId="{931DB0AB-4CA0-4FFD-A17F-133DD1AC0AB6}" srcOrd="1" destOrd="0" presId="urn:microsoft.com/office/officeart/2005/8/layout/hierarchy1"/>
    <dgm:cxn modelId="{3E7E9915-6436-4C38-9934-2693EBB8834B}" type="presParOf" srcId="{931DB0AB-4CA0-4FFD-A17F-133DD1AC0AB6}" destId="{82E64801-6510-4645-BB4E-AA8BBAF1C346}" srcOrd="0" destOrd="0" presId="urn:microsoft.com/office/officeart/2005/8/layout/hierarchy1"/>
    <dgm:cxn modelId="{3CF351B2-7A94-49F7-B0A7-9A3EE33B6CAF}" type="presParOf" srcId="{82E64801-6510-4645-BB4E-AA8BBAF1C346}" destId="{E8D3A2C1-B06D-43E8-B8FD-3481EB38FB59}" srcOrd="0" destOrd="0" presId="urn:microsoft.com/office/officeart/2005/8/layout/hierarchy1"/>
    <dgm:cxn modelId="{433421CD-4C9E-4F0E-8428-79F02542B030}" type="presParOf" srcId="{82E64801-6510-4645-BB4E-AA8BBAF1C346}" destId="{2DB1345F-AF43-47FE-B05E-FA6DB2D4A06D}" srcOrd="1" destOrd="0" presId="urn:microsoft.com/office/officeart/2005/8/layout/hierarchy1"/>
    <dgm:cxn modelId="{CFF6488C-0E58-44A6-889F-0D2C755FB619}" type="presParOf" srcId="{931DB0AB-4CA0-4FFD-A17F-133DD1AC0AB6}" destId="{245CD29D-0106-490B-8684-529A805870BB}" srcOrd="1" destOrd="0" presId="urn:microsoft.com/office/officeart/2005/8/layout/hierarchy1"/>
    <dgm:cxn modelId="{7318E21C-BA4F-4CF3-830F-4634EC4092F9}" type="presParOf" srcId="{A84AA00A-B9BB-4F7C-A674-AD6A507777AD}" destId="{A2470F0E-02AE-43A8-9FF8-59AEA7373B5D}" srcOrd="2" destOrd="0" presId="urn:microsoft.com/office/officeart/2005/8/layout/hierarchy1"/>
    <dgm:cxn modelId="{9DA9F2B8-F7C0-405D-9C04-ED58F1B233FB}" type="presParOf" srcId="{A2470F0E-02AE-43A8-9FF8-59AEA7373B5D}" destId="{5E274DE2-9CE8-4250-9A04-2630A806488F}" srcOrd="0" destOrd="0" presId="urn:microsoft.com/office/officeart/2005/8/layout/hierarchy1"/>
    <dgm:cxn modelId="{1265198B-C3B1-4690-BAF6-71F1C76583FE}" type="presParOf" srcId="{5E274DE2-9CE8-4250-9A04-2630A806488F}" destId="{58AFCDEF-FA97-4D65-A26A-A4CEF8F287A8}" srcOrd="0" destOrd="0" presId="urn:microsoft.com/office/officeart/2005/8/layout/hierarchy1"/>
    <dgm:cxn modelId="{C687BD1C-DC46-4AEE-A7C0-2638622435FA}" type="presParOf" srcId="{5E274DE2-9CE8-4250-9A04-2630A806488F}" destId="{29D7ED39-8185-4E99-BF88-6B941FADBA8D}" srcOrd="1" destOrd="0" presId="urn:microsoft.com/office/officeart/2005/8/layout/hierarchy1"/>
    <dgm:cxn modelId="{5E18E432-FE8E-43CE-96CC-5DDAE7C20D7D}" type="presParOf" srcId="{A2470F0E-02AE-43A8-9FF8-59AEA7373B5D}" destId="{2013B75B-5EAF-411F-8324-C0042E8BB734}" srcOrd="1" destOrd="0" presId="urn:microsoft.com/office/officeart/2005/8/layout/hierarchy1"/>
    <dgm:cxn modelId="{7019B9FC-F36E-4B4A-AC3A-FAFA70231E9F}" type="presParOf" srcId="{A84AA00A-B9BB-4F7C-A674-AD6A507777AD}" destId="{E12070C8-6129-4C70-A12B-46847B5FAE08}" srcOrd="3" destOrd="0" presId="urn:microsoft.com/office/officeart/2005/8/layout/hierarchy1"/>
    <dgm:cxn modelId="{D1E9BF10-550D-4423-BC45-4AFF7FB8733B}" type="presParOf" srcId="{E12070C8-6129-4C70-A12B-46847B5FAE08}" destId="{8BDCAAC4-5615-4633-9BC9-279A983CC12A}" srcOrd="0" destOrd="0" presId="urn:microsoft.com/office/officeart/2005/8/layout/hierarchy1"/>
    <dgm:cxn modelId="{E8EBE031-E141-4525-8D10-446029D930EF}" type="presParOf" srcId="{8BDCAAC4-5615-4633-9BC9-279A983CC12A}" destId="{BF652AA6-5396-4646-B71B-E361E03E5E1B}" srcOrd="0" destOrd="0" presId="urn:microsoft.com/office/officeart/2005/8/layout/hierarchy1"/>
    <dgm:cxn modelId="{4AB20A06-EF4E-4564-BEDE-B30BA8C0E9C9}" type="presParOf" srcId="{8BDCAAC4-5615-4633-9BC9-279A983CC12A}" destId="{6EFA2DCB-A4E1-456C-9B8E-BDEE43A7C509}" srcOrd="1" destOrd="0" presId="urn:microsoft.com/office/officeart/2005/8/layout/hierarchy1"/>
    <dgm:cxn modelId="{18A32174-ABEF-4203-B347-664CDF8F8147}" type="presParOf" srcId="{E12070C8-6129-4C70-A12B-46847B5FAE08}" destId="{EF1C2BAB-1E14-48CF-8B3B-5B0A7DB37A5D}" srcOrd="1" destOrd="0" presId="urn:microsoft.com/office/officeart/2005/8/layout/hierarchy1"/>
  </dgm:cxnLst>
  <dgm:bg>
    <a:solidFill>
      <a:srgbClr val="FFC00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EC21D-9352-49C1-840F-5AB091EF7D5D}">
      <dsp:nvSpPr>
        <dsp:cNvPr id="0" name=""/>
        <dsp:cNvSpPr/>
      </dsp:nvSpPr>
      <dsp:spPr>
        <a:xfrm>
          <a:off x="9352108" y="780671"/>
          <a:ext cx="3703613" cy="185180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4004E4-A100-47C5-B818-399E7653AD7F}">
      <dsp:nvSpPr>
        <dsp:cNvPr id="0" name=""/>
        <dsp:cNvSpPr/>
      </dsp:nvSpPr>
      <dsp:spPr>
        <a:xfrm>
          <a:off x="9432283" y="856838"/>
          <a:ext cx="3703613" cy="185180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Slice function </a:t>
          </a:r>
        </a:p>
      </dsp:txBody>
      <dsp:txXfrm>
        <a:off x="9486521" y="911076"/>
        <a:ext cx="3595137" cy="1743329"/>
      </dsp:txXfrm>
    </dsp:sp>
    <dsp:sp modelId="{E8D3A2C1-B06D-43E8-B8FD-3481EB38FB59}">
      <dsp:nvSpPr>
        <dsp:cNvPr id="0" name=""/>
        <dsp:cNvSpPr/>
      </dsp:nvSpPr>
      <dsp:spPr>
        <a:xfrm>
          <a:off x="4665467" y="788044"/>
          <a:ext cx="3703613" cy="185180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B1345F-AF43-47FE-B05E-FA6DB2D4A06D}">
      <dsp:nvSpPr>
        <dsp:cNvPr id="0" name=""/>
        <dsp:cNvSpPr/>
      </dsp:nvSpPr>
      <dsp:spPr>
        <a:xfrm>
          <a:off x="4745643" y="864210"/>
          <a:ext cx="3703613" cy="185180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Conditional statements</a:t>
          </a:r>
        </a:p>
      </dsp:txBody>
      <dsp:txXfrm>
        <a:off x="4799881" y="918448"/>
        <a:ext cx="3595137" cy="1743329"/>
      </dsp:txXfrm>
    </dsp:sp>
    <dsp:sp modelId="{58AFCDEF-FA97-4D65-A26A-A4CEF8F287A8}">
      <dsp:nvSpPr>
        <dsp:cNvPr id="0" name=""/>
        <dsp:cNvSpPr/>
      </dsp:nvSpPr>
      <dsp:spPr>
        <a:xfrm>
          <a:off x="1939296" y="908473"/>
          <a:ext cx="2058173" cy="190799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D7ED39-8185-4E99-BF88-6B941FADBA8D}">
      <dsp:nvSpPr>
        <dsp:cNvPr id="0" name=""/>
        <dsp:cNvSpPr/>
      </dsp:nvSpPr>
      <dsp:spPr>
        <a:xfrm>
          <a:off x="2019471" y="984639"/>
          <a:ext cx="2058173" cy="190799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Increment and Decrement</a:t>
          </a:r>
        </a:p>
      </dsp:txBody>
      <dsp:txXfrm>
        <a:off x="2075354" y="1040522"/>
        <a:ext cx="1946407" cy="1796233"/>
      </dsp:txXfrm>
    </dsp:sp>
    <dsp:sp modelId="{BF652AA6-5396-4646-B71B-E361E03E5E1B}">
      <dsp:nvSpPr>
        <dsp:cNvPr id="0" name=""/>
        <dsp:cNvSpPr/>
      </dsp:nvSpPr>
      <dsp:spPr>
        <a:xfrm>
          <a:off x="4901722" y="2923295"/>
          <a:ext cx="3103687" cy="155184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FA2DCB-A4E1-456C-9B8E-BDEE43A7C509}">
      <dsp:nvSpPr>
        <dsp:cNvPr id="0" name=""/>
        <dsp:cNvSpPr/>
      </dsp:nvSpPr>
      <dsp:spPr>
        <a:xfrm>
          <a:off x="4981897" y="2999461"/>
          <a:ext cx="3103687" cy="155184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Loops</a:t>
          </a:r>
        </a:p>
      </dsp:txBody>
      <dsp:txXfrm>
        <a:off x="5027349" y="3044913"/>
        <a:ext cx="3012783" cy="1460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D93B7-A6E0-44D8-97D8-87647183578B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9CCF6-1BF6-45C8-8F31-CA1EEF00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07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1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8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0748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2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2966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42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46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8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5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9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3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2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1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6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7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1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42A47-A0D1-4FFC-B02F-8864DFB21A3D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8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  <p:sldLayoutId id="2147484125" r:id="rId12"/>
    <p:sldLayoutId id="2147484126" r:id="rId13"/>
    <p:sldLayoutId id="2147484127" r:id="rId14"/>
    <p:sldLayoutId id="2147484128" r:id="rId15"/>
    <p:sldLayoutId id="21474841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82_C68218CA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2932DA-C8CE-029C-CF4D-3A2FC935F7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76" t="34130" r="23953" b="7277"/>
          <a:stretch/>
        </p:blipFill>
        <p:spPr>
          <a:xfrm>
            <a:off x="2602023" y="221565"/>
            <a:ext cx="6987954" cy="6414869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667D48C-B157-9431-8C55-704AD7124D03}"/>
              </a:ext>
            </a:extLst>
          </p:cNvPr>
          <p:cNvSpPr/>
          <p:nvPr/>
        </p:nvSpPr>
        <p:spPr>
          <a:xfrm>
            <a:off x="0" y="-365760"/>
            <a:ext cx="1519311" cy="685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885D41-3F36-27D2-339E-2BBE8B1FA7BB}"/>
              </a:ext>
            </a:extLst>
          </p:cNvPr>
          <p:cNvSpPr/>
          <p:nvPr/>
        </p:nvSpPr>
        <p:spPr>
          <a:xfrm>
            <a:off x="0" y="3629462"/>
            <a:ext cx="1519311" cy="6858000"/>
          </a:xfrm>
          <a:prstGeom prst="rect">
            <a:avLst/>
          </a:prstGeom>
          <a:solidFill>
            <a:srgbClr val="990033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6F8C5E-872C-DB1B-0230-2B918DFC3322}"/>
              </a:ext>
            </a:extLst>
          </p:cNvPr>
          <p:cNvSpPr/>
          <p:nvPr/>
        </p:nvSpPr>
        <p:spPr>
          <a:xfrm>
            <a:off x="11418277" y="0"/>
            <a:ext cx="773723" cy="1033975"/>
          </a:xfrm>
          <a:prstGeom prst="rect">
            <a:avLst/>
          </a:prstGeom>
          <a:solidFill>
            <a:srgbClr val="99003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CD4760-D4CE-05BD-FA6A-08035C8EB45B}"/>
              </a:ext>
            </a:extLst>
          </p:cNvPr>
          <p:cNvSpPr/>
          <p:nvPr/>
        </p:nvSpPr>
        <p:spPr>
          <a:xfrm>
            <a:off x="11418276" y="5824025"/>
            <a:ext cx="773723" cy="10339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7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379E0C-3218-F7B6-DEA2-AE63FD40A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4EB9CDB-EC7D-747C-024B-A46CE4FF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525B3F-27A4-403C-6DF9-A9BE376C1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9F5EAB-0EC8-7B1A-4175-93C2A0AD6D40}"/>
              </a:ext>
            </a:extLst>
          </p:cNvPr>
          <p:cNvSpPr txBox="1"/>
          <p:nvPr/>
        </p:nvSpPr>
        <p:spPr>
          <a:xfrm>
            <a:off x="5196927" y="2507499"/>
            <a:ext cx="6116481" cy="3046988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Example: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temperature = 25</a:t>
            </a:r>
          </a:p>
          <a:p>
            <a:r>
              <a:rPr lang="en-US" sz="2400" dirty="0" err="1"/>
              <a:t>is_raining</a:t>
            </a:r>
            <a:r>
              <a:rPr lang="en-US" sz="2400" dirty="0"/>
              <a:t> = False</a:t>
            </a:r>
          </a:p>
          <a:p>
            <a:endParaRPr lang="en-US" sz="2400" dirty="0"/>
          </a:p>
          <a:p>
            <a:r>
              <a:rPr lang="en-US" sz="2400" dirty="0"/>
              <a:t>if temperature &gt; 20 </a:t>
            </a:r>
            <a:r>
              <a:rPr lang="en-US" sz="2400" b="1" dirty="0"/>
              <a:t>and not </a:t>
            </a:r>
            <a:r>
              <a:rPr lang="en-US" sz="2400" dirty="0" err="1"/>
              <a:t>is_raining</a:t>
            </a:r>
            <a:r>
              <a:rPr lang="en-US" sz="2400" dirty="0"/>
              <a:t>:</a:t>
            </a:r>
          </a:p>
          <a:p>
            <a:r>
              <a:rPr lang="en-US" sz="2400" dirty="0"/>
              <a:t>    print("Go for a walk!")</a:t>
            </a:r>
          </a:p>
          <a:p>
            <a:endParaRPr lang="en-US" sz="2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7F2A2BB-100F-E37C-478D-E2B3C3DDA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if...else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Statement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1AEE6B-64CF-6804-08D3-9913AF8F4EF5}"/>
              </a:ext>
            </a:extLst>
          </p:cNvPr>
          <p:cNvSpPr/>
          <p:nvPr/>
        </p:nvSpPr>
        <p:spPr>
          <a:xfrm>
            <a:off x="2052355" y="762000"/>
            <a:ext cx="5869859" cy="72228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Logical Operators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438043-A844-3D98-F0E4-88DB39F44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116" y="1924243"/>
            <a:ext cx="397223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Use and, or, and not to combine conditions.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8CA86E-D912-6EA2-D9FF-5CFB8BA57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117" y="3155484"/>
            <a:ext cx="3972233" cy="2308324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# </a:t>
            </a:r>
            <a:r>
              <a:rPr lang="en-US" sz="2400" b="1" dirty="0"/>
              <a:t>and</a:t>
            </a:r>
            <a:r>
              <a:rPr lang="en-US" sz="2400" dirty="0"/>
              <a:t>: both conditions must be True</a:t>
            </a:r>
          </a:p>
          <a:p>
            <a:r>
              <a:rPr lang="en-US" sz="2400" dirty="0"/>
              <a:t># </a:t>
            </a:r>
            <a:r>
              <a:rPr lang="en-US" sz="2400" b="1" dirty="0"/>
              <a:t>or</a:t>
            </a:r>
            <a:r>
              <a:rPr lang="en-US" sz="2400" dirty="0"/>
              <a:t>: at least one condition must be True</a:t>
            </a:r>
          </a:p>
          <a:p>
            <a:r>
              <a:rPr lang="en-US" sz="2400" dirty="0"/>
              <a:t>#</a:t>
            </a:r>
            <a:r>
              <a:rPr lang="en-US" sz="2400" b="1" dirty="0"/>
              <a:t> not</a:t>
            </a:r>
            <a:r>
              <a:rPr lang="en-US" sz="2400" dirty="0"/>
              <a:t>: reverses the truth value</a:t>
            </a:r>
          </a:p>
        </p:txBody>
      </p:sp>
    </p:spTree>
    <p:extLst>
      <p:ext uri="{BB962C8B-B14F-4D97-AF65-F5344CB8AC3E}">
        <p14:creationId xmlns:p14="http://schemas.microsoft.com/office/powerpoint/2010/main" val="98250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CF9174-E99E-612F-89DA-6A187E375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E44D3A-A563-DEA9-A0AF-E0999BCE4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9E9521-3CB6-C307-BFC9-228100555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3117E-6E02-A32F-FEFE-D32D21E7F77F}"/>
              </a:ext>
            </a:extLst>
          </p:cNvPr>
          <p:cNvSpPr txBox="1"/>
          <p:nvPr/>
        </p:nvSpPr>
        <p:spPr>
          <a:xfrm>
            <a:off x="1901953" y="1549468"/>
            <a:ext cx="9098280" cy="415498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Average</a:t>
            </a:r>
          </a:p>
          <a:p>
            <a:r>
              <a:rPr lang="en-US" sz="2400" dirty="0"/>
              <a:t>Lowest grade in all modules</a:t>
            </a:r>
          </a:p>
          <a:p>
            <a:r>
              <a:rPr lang="en-US" sz="2400" dirty="0"/>
              <a:t>If average&gt;=80 and </a:t>
            </a:r>
            <a:r>
              <a:rPr lang="en-US" sz="2400" dirty="0" err="1"/>
              <a:t>lgrade</a:t>
            </a:r>
            <a:r>
              <a:rPr lang="en-US" sz="2400" dirty="0"/>
              <a:t> &gt;=80: First class</a:t>
            </a:r>
            <a:br>
              <a:rPr lang="en-US" sz="2400" dirty="0"/>
            </a:br>
            <a:r>
              <a:rPr lang="en-US" sz="2400" dirty="0"/>
              <a:t>If average&gt;=80 and </a:t>
            </a:r>
            <a:r>
              <a:rPr lang="en-US" sz="2400" dirty="0" err="1"/>
              <a:t>lgrade</a:t>
            </a:r>
            <a:r>
              <a:rPr lang="en-US" sz="2400" dirty="0"/>
              <a:t> &gt;=70: </a:t>
            </a:r>
            <a:r>
              <a:rPr lang="en-US" sz="2400" dirty="0">
                <a:solidFill>
                  <a:srgbClr val="00B050"/>
                </a:solidFill>
              </a:rPr>
              <a:t>Second upper class A</a:t>
            </a:r>
            <a:br>
              <a:rPr lang="en-US" sz="2400" dirty="0"/>
            </a:br>
            <a:r>
              <a:rPr lang="en-US" sz="2400" dirty="0"/>
              <a:t>If average&gt;=80 and </a:t>
            </a:r>
            <a:r>
              <a:rPr lang="en-US" sz="2400" dirty="0" err="1"/>
              <a:t>lgrade</a:t>
            </a:r>
            <a:r>
              <a:rPr lang="en-US" sz="2400" dirty="0"/>
              <a:t> &lt;=60: </a:t>
            </a:r>
            <a:r>
              <a:rPr lang="en-US" sz="2400" dirty="0">
                <a:solidFill>
                  <a:srgbClr val="FF0066"/>
                </a:solidFill>
              </a:rPr>
              <a:t>Second lower class A</a:t>
            </a:r>
            <a:br>
              <a:rPr lang="en-US" sz="2400" dirty="0"/>
            </a:br>
            <a:r>
              <a:rPr lang="en-US" sz="2400" dirty="0"/>
              <a:t>If average&gt;=70 or </a:t>
            </a:r>
            <a:r>
              <a:rPr lang="en-US" sz="2400" dirty="0" err="1"/>
              <a:t>lgrade</a:t>
            </a:r>
            <a:r>
              <a:rPr lang="en-US" sz="2400" dirty="0"/>
              <a:t> &gt;=70: </a:t>
            </a:r>
            <a:r>
              <a:rPr lang="en-US" sz="2400" dirty="0">
                <a:solidFill>
                  <a:srgbClr val="00B050"/>
                </a:solidFill>
              </a:rPr>
              <a:t>Second upper class B</a:t>
            </a:r>
            <a:br>
              <a:rPr lang="en-US" sz="2400" dirty="0"/>
            </a:br>
            <a:r>
              <a:rPr lang="en-US" sz="2400" dirty="0"/>
              <a:t>If average&gt;=70 or </a:t>
            </a:r>
            <a:r>
              <a:rPr lang="en-US" sz="2400" dirty="0" err="1"/>
              <a:t>lgrade</a:t>
            </a:r>
            <a:r>
              <a:rPr lang="en-US" sz="2400" dirty="0"/>
              <a:t> &lt;60: </a:t>
            </a:r>
            <a:r>
              <a:rPr lang="en-US" sz="2400" dirty="0">
                <a:solidFill>
                  <a:srgbClr val="FF0066"/>
                </a:solidFill>
              </a:rPr>
              <a:t>Second lower class B</a:t>
            </a:r>
          </a:p>
          <a:p>
            <a:r>
              <a:rPr lang="en-US" sz="2400" dirty="0"/>
              <a:t>If average&gt;=60 and </a:t>
            </a:r>
            <a:r>
              <a:rPr lang="en-US" sz="2400" dirty="0" err="1"/>
              <a:t>lgrade</a:t>
            </a:r>
            <a:r>
              <a:rPr lang="en-US" sz="2400" dirty="0"/>
              <a:t> &gt;=50: </a:t>
            </a:r>
            <a:r>
              <a:rPr lang="en-US" sz="2400" dirty="0">
                <a:solidFill>
                  <a:srgbClr val="FF0066"/>
                </a:solidFill>
              </a:rPr>
              <a:t>Second lower class C</a:t>
            </a:r>
          </a:p>
          <a:p>
            <a:r>
              <a:rPr lang="en-US" sz="2400" dirty="0"/>
              <a:t>If average&gt;=60 and </a:t>
            </a:r>
            <a:r>
              <a:rPr lang="en-US" sz="2400" dirty="0" err="1"/>
              <a:t>lgrade</a:t>
            </a:r>
            <a:r>
              <a:rPr lang="en-US" sz="2400" dirty="0"/>
              <a:t> &lt;=50: </a:t>
            </a:r>
            <a:r>
              <a:rPr lang="en-US" sz="2400" dirty="0">
                <a:solidFill>
                  <a:srgbClr val="0070C0"/>
                </a:solidFill>
              </a:rPr>
              <a:t>Pass A</a:t>
            </a:r>
          </a:p>
          <a:p>
            <a:r>
              <a:rPr lang="en-US" sz="2400" dirty="0"/>
              <a:t>If average&gt;=50: </a:t>
            </a:r>
            <a:r>
              <a:rPr lang="en-US" sz="2400" dirty="0">
                <a:solidFill>
                  <a:srgbClr val="0070C0"/>
                </a:solidFill>
              </a:rPr>
              <a:t>Pass B</a:t>
            </a:r>
          </a:p>
          <a:p>
            <a:r>
              <a:rPr lang="en-US" sz="2400" dirty="0"/>
              <a:t>Otherwise Fail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704EEC0-83E8-AA24-545B-8253743D5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if...else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Statement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50DADF-C32C-5260-A88E-2643AC9A66AB}"/>
              </a:ext>
            </a:extLst>
          </p:cNvPr>
          <p:cNvSpPr/>
          <p:nvPr/>
        </p:nvSpPr>
        <p:spPr>
          <a:xfrm>
            <a:off x="2052355" y="663356"/>
            <a:ext cx="7777445" cy="72228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Example practice logical operators</a:t>
            </a:r>
            <a:endParaRPr lang="en-GB" sz="3200" dirty="0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F1EC0F8B-102B-7122-FFE4-88CA7628EB38}"/>
              </a:ext>
            </a:extLst>
          </p:cNvPr>
          <p:cNvSpPr/>
          <p:nvPr/>
        </p:nvSpPr>
        <p:spPr>
          <a:xfrm>
            <a:off x="9582912" y="3803904"/>
            <a:ext cx="310896" cy="347472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45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DDE715-DC1D-4B19-9FCF-8B62FCE8E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E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9D4B08-2FD7-4795-B867-90033141C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EAB822-F0FD-4704-BB9F-0294145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1B0973-8DEC-351F-3274-3183F3EC29EF}"/>
              </a:ext>
            </a:extLst>
          </p:cNvPr>
          <p:cNvSpPr/>
          <p:nvPr/>
        </p:nvSpPr>
        <p:spPr>
          <a:xfrm>
            <a:off x="4283422" y="914739"/>
            <a:ext cx="2359743" cy="5014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ookman Old Style" panose="02050604050505020204" pitchFamily="18" charset="0"/>
              </a:rPr>
              <a:t>Exercises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B9FE8-4C22-C27D-4CC9-DAC13EA01D8C}"/>
              </a:ext>
            </a:extLst>
          </p:cNvPr>
          <p:cNvSpPr txBox="1"/>
          <p:nvPr/>
        </p:nvSpPr>
        <p:spPr>
          <a:xfrm>
            <a:off x="1406011" y="1748612"/>
            <a:ext cx="99699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Write a program that checks if a number is positive, negative, or zero.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FD3350-477E-EAE7-AE09-28F938011571}"/>
              </a:ext>
            </a:extLst>
          </p:cNvPr>
          <p:cNvSpPr txBox="1"/>
          <p:nvPr/>
        </p:nvSpPr>
        <p:spPr>
          <a:xfrm>
            <a:off x="1406011" y="2967335"/>
            <a:ext cx="77674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Write a program to check if a number is divisible by both 3 and 5.</a:t>
            </a:r>
            <a:endParaRPr lang="en-GB" sz="24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3B3DC16-AFB9-23BB-FA29-DC12E62A7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011" y="3773745"/>
            <a:ext cx="85890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Write a program to ask the user for a password. If it matches "secret123", print "Access granted", otherwise "Access denied". </a:t>
            </a:r>
          </a:p>
        </p:txBody>
      </p:sp>
    </p:spTree>
    <p:extLst>
      <p:ext uri="{BB962C8B-B14F-4D97-AF65-F5344CB8AC3E}">
        <p14:creationId xmlns:p14="http://schemas.microsoft.com/office/powerpoint/2010/main" val="209878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E148D0-2674-B792-580C-5A9C884FB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697450-FFB5-4E97-C393-6197B354A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30EA8C-F6B6-5396-407E-9F193D543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14E1E9D-55A2-4D88-BD2F-37591975A365}"/>
              </a:ext>
            </a:extLst>
          </p:cNvPr>
          <p:cNvSpPr/>
          <p:nvPr/>
        </p:nvSpPr>
        <p:spPr>
          <a:xfrm>
            <a:off x="2556387" y="724839"/>
            <a:ext cx="5889523" cy="58187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A Slice operation in  Python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EF94D05-BF03-96CB-2295-A6F2B8C20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283" y="1786772"/>
            <a:ext cx="9763433" cy="378565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s[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start:stop:step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start: where the slice begins (default is start of the sequence)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stop: where the slice ends (default is end of the sequence)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step: how to move through the sequence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If it's 1, it goes forward by 1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If it's -1, it goes backward by 1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Bookman Old Style" panose="02050604050505020204" pitchFamily="18" charset="0"/>
              </a:rPr>
              <a:t>If it’s n, it goes forward by 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If it’s n, it goes </a:t>
            </a:r>
            <a:r>
              <a:rPr lang="en-US" altLang="en-US" sz="2400" dirty="0">
                <a:latin typeface="Bookman Old Style" panose="02050604050505020204" pitchFamily="18" charset="0"/>
              </a:rPr>
              <a:t>backward by 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97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F403E3-5F21-5E62-F041-D29235F52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2C84D1-1B59-96D2-B243-C4A836958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94CA7B-59C1-0DA1-2D27-D40E2C090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9701529-F440-EBCE-F5D4-296DBA6450A7}"/>
              </a:ext>
            </a:extLst>
          </p:cNvPr>
          <p:cNvSpPr/>
          <p:nvPr/>
        </p:nvSpPr>
        <p:spPr>
          <a:xfrm>
            <a:off x="2751556" y="724839"/>
            <a:ext cx="4680353" cy="58187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Example 1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A874E-C112-E0D2-0A5A-1E1ACDB1657F}"/>
              </a:ext>
            </a:extLst>
          </p:cNvPr>
          <p:cNvSpPr txBox="1"/>
          <p:nvPr/>
        </p:nvSpPr>
        <p:spPr>
          <a:xfrm>
            <a:off x="2467897" y="1629456"/>
            <a:ext cx="6096000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Bookman Old Style" panose="02050604050505020204" pitchFamily="18" charset="0"/>
              </a:rPr>
              <a:t>text = "</a:t>
            </a:r>
            <a:r>
              <a:rPr lang="en-GB" sz="2400" dirty="0" err="1">
                <a:latin typeface="Bookman Old Style" panose="02050604050505020204" pitchFamily="18" charset="0"/>
              </a:rPr>
              <a:t>abcdefg</a:t>
            </a:r>
            <a:r>
              <a:rPr lang="en-GB" sz="2400" dirty="0">
                <a:latin typeface="Bookman Old Style" panose="02050604050505020204" pitchFamily="18" charset="0"/>
              </a:rPr>
              <a:t>"</a:t>
            </a:r>
          </a:p>
          <a:p>
            <a:r>
              <a:rPr lang="en-GB" sz="2400" dirty="0" err="1">
                <a:latin typeface="Bookman Old Style" panose="02050604050505020204" pitchFamily="18" charset="0"/>
              </a:rPr>
              <a:t>slice_result</a:t>
            </a:r>
            <a:r>
              <a:rPr lang="en-GB" sz="2400" dirty="0">
                <a:latin typeface="Bookman Old Style" panose="02050604050505020204" pitchFamily="18" charset="0"/>
              </a:rPr>
              <a:t> = text[1:6:2]</a:t>
            </a:r>
          </a:p>
          <a:p>
            <a:r>
              <a:rPr lang="en-GB" sz="2400" dirty="0">
                <a:latin typeface="Bookman Old Style" panose="02050604050505020204" pitchFamily="18" charset="0"/>
              </a:rPr>
              <a:t>print(</a:t>
            </a:r>
            <a:r>
              <a:rPr lang="en-GB" sz="2400" dirty="0" err="1">
                <a:latin typeface="Bookman Old Style" panose="02050604050505020204" pitchFamily="18" charset="0"/>
              </a:rPr>
              <a:t>slice_result</a:t>
            </a:r>
            <a:r>
              <a:rPr lang="en-GB" sz="2400" dirty="0">
                <a:latin typeface="Bookman Old Style" panose="02050604050505020204" pitchFamily="18" charset="0"/>
              </a:rPr>
              <a:t>)  # Output: "</a:t>
            </a:r>
            <a:r>
              <a:rPr lang="en-GB" sz="2400" dirty="0" err="1">
                <a:latin typeface="Bookman Old Style" panose="02050604050505020204" pitchFamily="18" charset="0"/>
              </a:rPr>
              <a:t>bdf</a:t>
            </a:r>
            <a:r>
              <a:rPr lang="en-GB" sz="2400" dirty="0">
                <a:latin typeface="Bookman Old Style" panose="02050604050505020204" pitchFamily="18" charset="0"/>
              </a:rPr>
              <a:t>"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DF5C39-DB26-3558-02E3-8A1B84B611ED}"/>
              </a:ext>
            </a:extLst>
          </p:cNvPr>
          <p:cNvSpPr/>
          <p:nvPr/>
        </p:nvSpPr>
        <p:spPr>
          <a:xfrm>
            <a:off x="2467897" y="3133077"/>
            <a:ext cx="4680353" cy="58187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Explanation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1489AB0-F89E-127F-91DE-561A4F4C9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7897" y="3911365"/>
            <a:ext cx="8691716" cy="1384995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Start at index 1 →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Stop before index 6 → up to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Step by 2 → take every 2nd character: 'b', 'd', 'f'</a:t>
            </a:r>
          </a:p>
        </p:txBody>
      </p:sp>
    </p:spTree>
    <p:extLst>
      <p:ext uri="{BB962C8B-B14F-4D97-AF65-F5344CB8AC3E}">
        <p14:creationId xmlns:p14="http://schemas.microsoft.com/office/powerpoint/2010/main" val="27423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9F3357-A969-FB79-25B2-8B8B7D610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106ADD-B328-B360-58FE-75B7B2716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0BA35E-A873-694F-7333-5409CE936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B595D3F-90F6-E319-2FF9-7A461583B57E}"/>
              </a:ext>
            </a:extLst>
          </p:cNvPr>
          <p:cNvSpPr/>
          <p:nvPr/>
        </p:nvSpPr>
        <p:spPr>
          <a:xfrm>
            <a:off x="2751556" y="724839"/>
            <a:ext cx="4680353" cy="58187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Example 2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706E2D-D3AA-BD91-843B-06ED605F71D6}"/>
              </a:ext>
            </a:extLst>
          </p:cNvPr>
          <p:cNvSpPr txBox="1"/>
          <p:nvPr/>
        </p:nvSpPr>
        <p:spPr>
          <a:xfrm>
            <a:off x="2467897" y="1629456"/>
            <a:ext cx="6096000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text = "</a:t>
            </a:r>
            <a:r>
              <a:rPr lang="en-US" sz="2400" dirty="0" err="1">
                <a:latin typeface="Bookman Old Style" panose="02050604050505020204" pitchFamily="18" charset="0"/>
              </a:rPr>
              <a:t>abcdefg</a:t>
            </a:r>
            <a:r>
              <a:rPr lang="en-US" sz="2400" dirty="0">
                <a:latin typeface="Bookman Old Style" panose="02050604050505020204" pitchFamily="18" charset="0"/>
              </a:rPr>
              <a:t>"</a:t>
            </a:r>
          </a:p>
          <a:p>
            <a:r>
              <a:rPr lang="en-US" sz="2400" dirty="0" err="1">
                <a:latin typeface="Bookman Old Style" panose="02050604050505020204" pitchFamily="18" charset="0"/>
              </a:rPr>
              <a:t>slice_result</a:t>
            </a:r>
            <a:r>
              <a:rPr lang="en-US" sz="2400" dirty="0">
                <a:latin typeface="Bookman Old Style" panose="02050604050505020204" pitchFamily="18" charset="0"/>
              </a:rPr>
              <a:t> = text[5:0:-2]</a:t>
            </a:r>
          </a:p>
          <a:p>
            <a:r>
              <a:rPr lang="en-US" sz="2400" dirty="0">
                <a:latin typeface="Bookman Old Style" panose="02050604050505020204" pitchFamily="18" charset="0"/>
              </a:rPr>
              <a:t>print(</a:t>
            </a:r>
            <a:r>
              <a:rPr lang="en-US" sz="2400" dirty="0" err="1">
                <a:latin typeface="Bookman Old Style" panose="02050604050505020204" pitchFamily="18" charset="0"/>
              </a:rPr>
              <a:t>slice_result</a:t>
            </a:r>
            <a:r>
              <a:rPr lang="en-US" sz="2400" dirty="0">
                <a:latin typeface="Bookman Old Style" panose="02050604050505020204" pitchFamily="18" charset="0"/>
              </a:rPr>
              <a:t>)  # Output: "</a:t>
            </a:r>
            <a:r>
              <a:rPr lang="en-US" sz="2400" dirty="0" err="1">
                <a:latin typeface="Bookman Old Style" panose="02050604050505020204" pitchFamily="18" charset="0"/>
              </a:rPr>
              <a:t>fdb</a:t>
            </a:r>
            <a:r>
              <a:rPr lang="en-US" sz="2400" dirty="0">
                <a:latin typeface="Bookman Old Style" panose="02050604050505020204" pitchFamily="18" charset="0"/>
              </a:rPr>
              <a:t>"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4DC5FC3-8394-9E9E-360A-2A0359313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7897" y="3846115"/>
            <a:ext cx="7923521" cy="1200329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Start at index 5 → 'f'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Stop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before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index 0 → so it stops at 'b'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Step -2 → go backwards skipping one: 'f', 'd', 'b'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35D9C2-173A-4B79-84ED-D1E9235A91A0}"/>
              </a:ext>
            </a:extLst>
          </p:cNvPr>
          <p:cNvSpPr/>
          <p:nvPr/>
        </p:nvSpPr>
        <p:spPr>
          <a:xfrm>
            <a:off x="2467897" y="3133077"/>
            <a:ext cx="4680353" cy="58187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Explanation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7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4ED607-F356-AB31-B7EA-6D34A1A39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7E80E4-41E1-B993-2DA4-571FF371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527B4C-E2F4-DB09-194B-90ED5FAC6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E736B6-CACB-09D8-DA60-963979E58DF4}"/>
              </a:ext>
            </a:extLst>
          </p:cNvPr>
          <p:cNvSpPr/>
          <p:nvPr/>
        </p:nvSpPr>
        <p:spPr>
          <a:xfrm>
            <a:off x="2751556" y="724839"/>
            <a:ext cx="4680353" cy="58187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Example3 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DF46242-CAE9-AA56-104D-11EFD0DC9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224" y="1718100"/>
            <a:ext cx="7923521" cy="830997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Bookman Old Style" panose="02050604050505020204" pitchFamily="18" charset="0"/>
              </a:rPr>
              <a:t>Create a python program that use a slice operation to print [5,7] from list [1,7,3,5]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7CEFF9E-6A97-4A65-F319-BCD3D6DB9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131" y="3029157"/>
            <a:ext cx="5791200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print( [1,7,3,5][::-2])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DD2B476-639D-CF32-77EE-97340302381B}"/>
              </a:ext>
            </a:extLst>
          </p:cNvPr>
          <p:cNvSpPr/>
          <p:nvPr/>
        </p:nvSpPr>
        <p:spPr>
          <a:xfrm>
            <a:off x="2751556" y="3679945"/>
            <a:ext cx="4680353" cy="58187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Output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AAF663D-B6DD-7E98-E0DA-4CDD1FCE9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425" y="4361875"/>
            <a:ext cx="9581388" cy="156966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Since there are no specific position to start and to end with. We shall start from the beginning and finish at the end and step should be 1 as default.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    Thus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Bookman Old Style" panose="02050604050505020204" pitchFamily="18" charset="0"/>
              </a:rPr>
              <a:t>the output is :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</a:rPr>
              <a:t>5,7]</a:t>
            </a:r>
          </a:p>
        </p:txBody>
      </p:sp>
    </p:spTree>
    <p:extLst>
      <p:ext uri="{BB962C8B-B14F-4D97-AF65-F5344CB8AC3E}">
        <p14:creationId xmlns:p14="http://schemas.microsoft.com/office/powerpoint/2010/main" val="392017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01520B72-94C4-4ABB-AC64-A3382705B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9A64CBFD-D6E8-4E6A-8F66-1948BED33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DF9227E-56C3-F9B8-E9EB-902960EE9BA1}"/>
              </a:ext>
            </a:extLst>
          </p:cNvPr>
          <p:cNvSpPr/>
          <p:nvPr/>
        </p:nvSpPr>
        <p:spPr>
          <a:xfrm>
            <a:off x="3057833" y="1142999"/>
            <a:ext cx="3716594" cy="74479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Loops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26DD44-36B3-1BF8-B464-3E754F9FC707}"/>
              </a:ext>
            </a:extLst>
          </p:cNvPr>
          <p:cNvSpPr txBox="1"/>
          <p:nvPr/>
        </p:nvSpPr>
        <p:spPr>
          <a:xfrm>
            <a:off x="1858296" y="2449954"/>
            <a:ext cx="7403691" cy="830997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Loops let you repeat a block of code multiple times without rewriting it. 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70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8E6906-EEB9-298D-E0ED-2257E7C08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80C965-20A3-9941-F17F-E10463662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633583-8C6C-3D2A-D3DA-3E5AE3DA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4876A9-FC71-39B7-5325-4222B5E95A06}"/>
              </a:ext>
            </a:extLst>
          </p:cNvPr>
          <p:cNvSpPr txBox="1"/>
          <p:nvPr/>
        </p:nvSpPr>
        <p:spPr>
          <a:xfrm>
            <a:off x="8219019" y="3258810"/>
            <a:ext cx="3333884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range(0, 7,2):</a:t>
            </a:r>
          </a:p>
          <a:p>
            <a:r>
              <a:rPr lang="en-US" sz="2400" dirty="0"/>
              <a:t>    print(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endParaRPr lang="en-US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37E743-757C-C8D2-2618-9A00E38EE6F3}"/>
              </a:ext>
            </a:extLst>
          </p:cNvPr>
          <p:cNvSpPr/>
          <p:nvPr/>
        </p:nvSpPr>
        <p:spPr>
          <a:xfrm>
            <a:off x="3587653" y="652363"/>
            <a:ext cx="3972233" cy="72228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For loop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0CDF94-A725-5BA3-B00E-3C5F0E796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117" y="1760292"/>
            <a:ext cx="99628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Used to iterate over sequences like lists, strings, or ranges.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67E7BD-B217-70EF-C9EF-2D9AA247B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097" y="3184897"/>
            <a:ext cx="7361902" cy="830997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for item in sequence:</a:t>
            </a:r>
          </a:p>
          <a:p>
            <a:r>
              <a:rPr lang="en-US" sz="2400" dirty="0"/>
              <a:t>    # do something with item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4F430B0-4D91-142E-1EDE-CA1F939347DE}"/>
              </a:ext>
            </a:extLst>
          </p:cNvPr>
          <p:cNvSpPr/>
          <p:nvPr/>
        </p:nvSpPr>
        <p:spPr>
          <a:xfrm>
            <a:off x="8498900" y="2702017"/>
            <a:ext cx="2133600" cy="461665"/>
          </a:xfrm>
          <a:prstGeom prst="round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Example: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C8AB4E-6E5F-BC33-1107-3344288684A3}"/>
              </a:ext>
            </a:extLst>
          </p:cNvPr>
          <p:cNvSpPr txBox="1"/>
          <p:nvPr/>
        </p:nvSpPr>
        <p:spPr>
          <a:xfrm>
            <a:off x="8219019" y="4756820"/>
            <a:ext cx="3333884" cy="132343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OUTPUT</a:t>
            </a:r>
          </a:p>
          <a:p>
            <a:r>
              <a:rPr lang="en-US" sz="2000" dirty="0"/>
              <a:t>2</a:t>
            </a:r>
          </a:p>
          <a:p>
            <a:r>
              <a:rPr lang="en-US" sz="2000" dirty="0"/>
              <a:t>4</a:t>
            </a:r>
          </a:p>
          <a:p>
            <a:r>
              <a:rPr lang="en-US" sz="2000" dirty="0"/>
              <a:t>6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225E1A3-7124-4CD0-3084-8F0DAD795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097" y="4100643"/>
            <a:ext cx="7361903" cy="2246769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To make a for loop in Python that increments by a number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other than 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, you can use the range(start, stop, step) function, where: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start: where the loop begins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stop: where the loop ends (non-inclusive)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step: how much to increment (or decrement)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3C7699D-53E2-E286-112F-70A095159C5D}"/>
              </a:ext>
            </a:extLst>
          </p:cNvPr>
          <p:cNvSpPr/>
          <p:nvPr/>
        </p:nvSpPr>
        <p:spPr>
          <a:xfrm>
            <a:off x="639097" y="2664687"/>
            <a:ext cx="2317620" cy="461665"/>
          </a:xfrm>
          <a:prstGeom prst="round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524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2C4479-682A-5DAF-8A74-3CF2868E5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4BB5BD9-1970-0B1F-8FDB-895F96F48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614BDC-5C94-0BB7-B8A0-C8C9D6C95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9F6D8-2366-E9BB-D4C0-EA7F485A81AE}"/>
              </a:ext>
            </a:extLst>
          </p:cNvPr>
          <p:cNvSpPr txBox="1"/>
          <p:nvPr/>
        </p:nvSpPr>
        <p:spPr>
          <a:xfrm>
            <a:off x="5321517" y="2036397"/>
            <a:ext cx="4668057" cy="193899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Example:</a:t>
            </a:r>
            <a:br>
              <a:rPr lang="en-US" sz="2400" dirty="0"/>
            </a:br>
            <a:r>
              <a:rPr lang="en-US" sz="2400" dirty="0"/>
              <a:t>count = 1</a:t>
            </a:r>
          </a:p>
          <a:p>
            <a:r>
              <a:rPr lang="en-US" sz="2400" dirty="0"/>
              <a:t>while count &lt;= 5:</a:t>
            </a:r>
          </a:p>
          <a:p>
            <a:r>
              <a:rPr lang="en-US" sz="2400" dirty="0"/>
              <a:t>    print(count)</a:t>
            </a:r>
          </a:p>
          <a:p>
            <a:r>
              <a:rPr lang="en-US" sz="2400" dirty="0"/>
              <a:t>    count += 1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E77A474-98AE-C866-84ED-579C07E10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if...else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Statement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DF7C529-3852-7658-5D15-B07C1693B936}"/>
              </a:ext>
            </a:extLst>
          </p:cNvPr>
          <p:cNvSpPr/>
          <p:nvPr/>
        </p:nvSpPr>
        <p:spPr>
          <a:xfrm>
            <a:off x="2628427" y="762000"/>
            <a:ext cx="3972233" cy="72228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While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3DCF59-BF15-632E-0313-0B9237396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097" y="3246619"/>
            <a:ext cx="4405430" cy="830997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while condition:</a:t>
            </a:r>
          </a:p>
          <a:p>
            <a:r>
              <a:rPr lang="en-US" sz="2400" dirty="0"/>
              <a:t>    # repeat this block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A138BF7-92FF-5CFA-D218-0EEE0804818A}"/>
              </a:ext>
            </a:extLst>
          </p:cNvPr>
          <p:cNvSpPr/>
          <p:nvPr/>
        </p:nvSpPr>
        <p:spPr>
          <a:xfrm>
            <a:off x="708212" y="2682727"/>
            <a:ext cx="2133600" cy="461665"/>
          </a:xfrm>
          <a:prstGeom prst="round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Syntax</a:t>
            </a:r>
            <a:endParaRPr lang="en-GB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4B223F8-D16B-87C0-543B-88AFD05B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64" y="1659577"/>
            <a:ext cx="60271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Runs as long as a condition is True.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3B8B17-7998-2334-9E1B-F7011231B1EE}"/>
              </a:ext>
            </a:extLst>
          </p:cNvPr>
          <p:cNvSpPr txBox="1"/>
          <p:nvPr/>
        </p:nvSpPr>
        <p:spPr>
          <a:xfrm>
            <a:off x="5321517" y="4069616"/>
            <a:ext cx="4668057" cy="230832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OUTPUT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4</a:t>
            </a:r>
          </a:p>
          <a:p>
            <a:r>
              <a:rPr lang="en-US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0370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302A-59EA-FF2A-B867-46DDEA07E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786" y="2488019"/>
            <a:ext cx="9606337" cy="734676"/>
          </a:xfrm>
          <a:solidFill>
            <a:schemeClr val="accent3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lgerian" panose="04020705040A02060702" pitchFamily="82" charset="0"/>
                <a:ea typeface="Futura" panose="02020800000000000000" pitchFamily="18" charset="0"/>
                <a:cs typeface="Futura" panose="02020800000000000000" pitchFamily="18" charset="0"/>
              </a:rPr>
              <a:t>Module: Programming with Python</a:t>
            </a:r>
            <a:endParaRPr lang="en-US" sz="4000" dirty="0">
              <a:solidFill>
                <a:schemeClr val="tx1"/>
              </a:solidFill>
              <a:latin typeface="Algerian" panose="04020705040A02060702" pitchFamily="82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7C758-36E4-F7D1-399B-D08074A32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1960" y="3883631"/>
            <a:ext cx="7938464" cy="175487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000000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Lecturer: James HAKIZIMANA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Email</a:t>
            </a:r>
            <a:r>
              <a:rPr lang="en-US" sz="2400" b="1">
                <a:solidFill>
                  <a:srgbClr val="000000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: jhakizimana@uok.ac.rw</a:t>
            </a:r>
          </a:p>
          <a:p>
            <a:pPr algn="ctr"/>
            <a:endParaRPr lang="en-US" sz="2400" b="1" dirty="0">
              <a:solidFill>
                <a:srgbClr val="FF0000"/>
              </a:solidFill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                     Phone: +250788697528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3C3623-A3ED-F72C-9E39-52A7DB00DA04}"/>
              </a:ext>
            </a:extLst>
          </p:cNvPr>
          <p:cNvSpPr/>
          <p:nvPr/>
        </p:nvSpPr>
        <p:spPr>
          <a:xfrm>
            <a:off x="299696" y="214403"/>
            <a:ext cx="1139483" cy="1111348"/>
          </a:xfrm>
          <a:prstGeom prst="ellipse">
            <a:avLst/>
          </a:prstGeom>
          <a:solidFill>
            <a:srgbClr val="990033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9A8D57-A6D1-78BB-F3C0-D3AA34C3AA11}"/>
              </a:ext>
            </a:extLst>
          </p:cNvPr>
          <p:cNvSpPr/>
          <p:nvPr/>
        </p:nvSpPr>
        <p:spPr>
          <a:xfrm>
            <a:off x="869437" y="499275"/>
            <a:ext cx="881575" cy="82647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37A5D8-7CB4-5284-72F9-5B658A3934B3}"/>
              </a:ext>
            </a:extLst>
          </p:cNvPr>
          <p:cNvSpPr/>
          <p:nvPr/>
        </p:nvSpPr>
        <p:spPr>
          <a:xfrm rot="20264682">
            <a:off x="10428435" y="5489787"/>
            <a:ext cx="1139483" cy="1111348"/>
          </a:xfrm>
          <a:prstGeom prst="ellipse">
            <a:avLst/>
          </a:prstGeom>
          <a:solidFill>
            <a:srgbClr val="990033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44B259-47B4-B76A-99A7-B87839987BF9}"/>
              </a:ext>
            </a:extLst>
          </p:cNvPr>
          <p:cNvSpPr/>
          <p:nvPr/>
        </p:nvSpPr>
        <p:spPr>
          <a:xfrm rot="20264682">
            <a:off x="10998176" y="5774659"/>
            <a:ext cx="881575" cy="82647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6C5671-D9DB-B418-B36E-774B06E54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2E5944-2790-11A2-14B3-782F010B6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E72F06-E0CA-064E-0C00-6495F86F0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7A4720-32D0-429A-845F-F368B689104F}"/>
              </a:ext>
            </a:extLst>
          </p:cNvPr>
          <p:cNvSpPr/>
          <p:nvPr/>
        </p:nvSpPr>
        <p:spPr>
          <a:xfrm>
            <a:off x="2751556" y="591138"/>
            <a:ext cx="4680353" cy="58187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Example4 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189D720-88AF-2012-9998-47E1F0AC4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840" y="1312480"/>
            <a:ext cx="8915400" cy="1200329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A </a:t>
            </a:r>
            <a:r>
              <a:rPr lang="en-US" sz="2400" b="1" dirty="0"/>
              <a:t>palindrome</a:t>
            </a:r>
            <a:r>
              <a:rPr lang="en-US" sz="2400" dirty="0"/>
              <a:t> is a </a:t>
            </a:r>
            <a:r>
              <a:rPr lang="en-US" sz="2400" b="1" dirty="0"/>
              <a:t>word, phrase, number, or sequence</a:t>
            </a:r>
            <a:r>
              <a:rPr lang="en-US" sz="2400" dirty="0"/>
              <a:t> that </a:t>
            </a:r>
            <a:r>
              <a:rPr lang="en-US" sz="2400" b="1" dirty="0"/>
              <a:t>reads the same forward and backward</a:t>
            </a:r>
            <a:r>
              <a:rPr lang="en-US" sz="2400" dirty="0"/>
              <a:t>, ignoring spaces, punctuation, and capitalization.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1D51685-72D4-DCF5-8E6E-6F2250450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267550"/>
              </p:ext>
            </p:extLst>
          </p:nvPr>
        </p:nvGraphicFramePr>
        <p:xfrm>
          <a:off x="1474840" y="2547557"/>
          <a:ext cx="8915400" cy="256032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891577042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15918897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Explanation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656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Bookman Old Style" panose="02050604050505020204" pitchFamily="18" charset="0"/>
                        </a:rPr>
                        <a:t>"madam"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Bookman Old Style" panose="02050604050505020204" pitchFamily="18" charset="0"/>
                        </a:rPr>
                        <a:t>Reads the same forward and back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092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Bookman Old Style" panose="02050604050505020204" pitchFamily="18" charset="0"/>
                        </a:rPr>
                        <a:t>"level"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Bookman Old Style" panose="02050604050505020204" pitchFamily="18" charset="0"/>
                        </a:rPr>
                        <a:t>Same characters reversed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043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400">
                          <a:latin typeface="Bookman Old Style" panose="02050604050505020204" pitchFamily="18" charset="0"/>
                        </a:rPr>
                        <a:t>"racecar"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Bookman Old Style" panose="02050604050505020204" pitchFamily="18" charset="0"/>
                        </a:rPr>
                        <a:t>Still "</a:t>
                      </a:r>
                      <a:r>
                        <a:rPr lang="en-GB" sz="2400" dirty="0" err="1">
                          <a:latin typeface="Bookman Old Style" panose="02050604050505020204" pitchFamily="18" charset="0"/>
                        </a:rPr>
                        <a:t>racecar</a:t>
                      </a:r>
                      <a:r>
                        <a:rPr lang="en-GB" sz="2400" dirty="0">
                          <a:latin typeface="Bookman Old Style" panose="02050604050505020204" pitchFamily="18" charset="0"/>
                        </a:rPr>
                        <a:t>" when reversed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879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Bookman Old Style" panose="02050604050505020204" pitchFamily="18" charset="0"/>
                        </a:rPr>
                        <a:t>"121"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Bookman Old Style" panose="02050604050505020204" pitchFamily="18" charset="0"/>
                        </a:rPr>
                        <a:t>A numeric palindrome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201512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53878E75-61FB-650D-F71B-2C8E5EBE5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840" y="5172438"/>
            <a:ext cx="8915400" cy="830997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Question: Create a python program that check if the word entered is palindrome.</a:t>
            </a:r>
          </a:p>
        </p:txBody>
      </p:sp>
    </p:spTree>
    <p:extLst>
      <p:ext uri="{BB962C8B-B14F-4D97-AF65-F5344CB8AC3E}">
        <p14:creationId xmlns:p14="http://schemas.microsoft.com/office/powerpoint/2010/main" val="416930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EBE353-171C-544D-E6FC-D1A2EFAEC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70F85-F38C-B10D-EEDD-B30A067A8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CCB3CB-B8E1-8E15-4747-473BDF151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3182E9-5655-8FB3-345E-7CD9E4FD2F1D}"/>
              </a:ext>
            </a:extLst>
          </p:cNvPr>
          <p:cNvSpPr txBox="1"/>
          <p:nvPr/>
        </p:nvSpPr>
        <p:spPr>
          <a:xfrm>
            <a:off x="5266115" y="1641810"/>
            <a:ext cx="4668057" cy="193899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Example:</a:t>
            </a:r>
            <a:br>
              <a:rPr lang="en-US" sz="2400" dirty="0"/>
            </a:br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range(1, 10):</a:t>
            </a:r>
          </a:p>
          <a:p>
            <a:r>
              <a:rPr lang="en-US" sz="2400" dirty="0"/>
              <a:t>    if </a:t>
            </a:r>
            <a:r>
              <a:rPr lang="en-US" sz="2400" dirty="0" err="1"/>
              <a:t>i</a:t>
            </a:r>
            <a:r>
              <a:rPr lang="en-US" sz="2400" dirty="0"/>
              <a:t> == 5:</a:t>
            </a:r>
          </a:p>
          <a:p>
            <a:r>
              <a:rPr lang="en-US" sz="2400" dirty="0"/>
              <a:t>        break</a:t>
            </a:r>
          </a:p>
          <a:p>
            <a:r>
              <a:rPr lang="en-US" sz="2400" dirty="0"/>
              <a:t>    print(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E1DE45A-A1AF-BE08-C021-F67B4450D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if...else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Statement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47C5B1-4890-A401-FDE7-63F3CC40D68F}"/>
              </a:ext>
            </a:extLst>
          </p:cNvPr>
          <p:cNvSpPr/>
          <p:nvPr/>
        </p:nvSpPr>
        <p:spPr>
          <a:xfrm>
            <a:off x="1775012" y="764564"/>
            <a:ext cx="5481485" cy="72228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Loop control statement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AE10E9-EACC-4F8C-49E8-9A5091D62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02" y="3239895"/>
            <a:ext cx="4530020" cy="461665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/>
              <a:t>It makes the loop to exit early</a:t>
            </a:r>
            <a:endParaRPr lang="en-US" sz="2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AF0755-CA3B-1047-B61A-6C3B2E7AB5B9}"/>
              </a:ext>
            </a:extLst>
          </p:cNvPr>
          <p:cNvSpPr/>
          <p:nvPr/>
        </p:nvSpPr>
        <p:spPr>
          <a:xfrm>
            <a:off x="1013012" y="2717757"/>
            <a:ext cx="2133600" cy="461665"/>
          </a:xfrm>
          <a:prstGeom prst="round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Break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4AB8C-80E4-3722-DF2C-E4F71E82D643}"/>
              </a:ext>
            </a:extLst>
          </p:cNvPr>
          <p:cNvSpPr txBox="1"/>
          <p:nvPr/>
        </p:nvSpPr>
        <p:spPr>
          <a:xfrm>
            <a:off x="5266115" y="3735766"/>
            <a:ext cx="4668057" cy="193899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OUTPUT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1564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AB729E-4A00-E9F3-6B58-10D50D09B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1EBB26-8D36-912C-F812-C87F60CCB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B068FC-402E-CAFC-EF3B-1C904598A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D1FCFE-7D1B-5129-9BE3-4883E9B0C173}"/>
              </a:ext>
            </a:extLst>
          </p:cNvPr>
          <p:cNvSpPr txBox="1"/>
          <p:nvPr/>
        </p:nvSpPr>
        <p:spPr>
          <a:xfrm>
            <a:off x="5266115" y="1641810"/>
            <a:ext cx="4668057" cy="193899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Example:</a:t>
            </a:r>
            <a:br>
              <a:rPr lang="en-US" sz="2400" dirty="0"/>
            </a:br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range(1, 6):</a:t>
            </a:r>
          </a:p>
          <a:p>
            <a:r>
              <a:rPr lang="en-US" sz="2400" dirty="0"/>
              <a:t>    if </a:t>
            </a:r>
            <a:r>
              <a:rPr lang="en-US" sz="2400" dirty="0" err="1"/>
              <a:t>i</a:t>
            </a:r>
            <a:r>
              <a:rPr lang="en-US" sz="2400" dirty="0"/>
              <a:t> == 2:</a:t>
            </a:r>
          </a:p>
          <a:p>
            <a:r>
              <a:rPr lang="en-US" sz="2400" dirty="0"/>
              <a:t>        break</a:t>
            </a:r>
          </a:p>
          <a:p>
            <a:r>
              <a:rPr lang="en-US" sz="2400" dirty="0"/>
              <a:t>    print(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AC94D7-5429-9C48-51D0-320E71D04737}"/>
              </a:ext>
            </a:extLst>
          </p:cNvPr>
          <p:cNvSpPr/>
          <p:nvPr/>
        </p:nvSpPr>
        <p:spPr>
          <a:xfrm>
            <a:off x="1775012" y="764564"/>
            <a:ext cx="7251001" cy="72228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Loop control statement (</a:t>
            </a:r>
            <a:r>
              <a:rPr lang="en-GB" sz="3200" dirty="0" err="1"/>
              <a:t>cont</a:t>
            </a:r>
            <a:r>
              <a:rPr lang="en-GB" sz="3200" dirty="0"/>
              <a:t>’)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AEDDCB-A822-6998-5E78-957B0B6EA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53" y="3320267"/>
            <a:ext cx="4378656" cy="830997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/>
              <a:t>It makes the loop to Skip the current iteration</a:t>
            </a:r>
            <a:endParaRPr lang="en-US" sz="2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2D524CC-EC22-9E2D-CF03-0E8CB024F68C}"/>
              </a:ext>
            </a:extLst>
          </p:cNvPr>
          <p:cNvSpPr/>
          <p:nvPr/>
        </p:nvSpPr>
        <p:spPr>
          <a:xfrm>
            <a:off x="1013012" y="2717757"/>
            <a:ext cx="2133600" cy="461665"/>
          </a:xfrm>
          <a:prstGeom prst="round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Continue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9E5023-6BB3-81E7-04E0-2CD3833CBB09}"/>
              </a:ext>
            </a:extLst>
          </p:cNvPr>
          <p:cNvSpPr txBox="1"/>
          <p:nvPr/>
        </p:nvSpPr>
        <p:spPr>
          <a:xfrm>
            <a:off x="5266115" y="3735766"/>
            <a:ext cx="4668057" cy="193899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OUTPUT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3</a:t>
            </a:r>
          </a:p>
          <a:p>
            <a:r>
              <a:rPr lang="en-US" sz="2400" dirty="0"/>
              <a:t>4</a:t>
            </a:r>
          </a:p>
          <a:p>
            <a:r>
              <a:rPr lang="en-US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3438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C055E5-7197-AD51-9AF7-B47BE7EA6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3CE483-2CE8-A132-D616-EBCF0FB38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8DA0D4-68C4-90CC-5A16-EE7393381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6596D1-B0EA-40AC-577C-6E86A4DA8A6C}"/>
              </a:ext>
            </a:extLst>
          </p:cNvPr>
          <p:cNvSpPr txBox="1"/>
          <p:nvPr/>
        </p:nvSpPr>
        <p:spPr>
          <a:xfrm>
            <a:off x="1425677" y="1727930"/>
            <a:ext cx="9055510" cy="4154984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1. Make a python program that ask the user to enter the deposit amount in a bank. Your program could compute the interest in given time in years at a certain rate, such that the interest also is added to the deposited amount. (Hint: This is the compound interest)</a:t>
            </a:r>
          </a:p>
          <a:p>
            <a:endParaRPr lang="en-US" sz="2400" dirty="0"/>
          </a:p>
          <a:p>
            <a:r>
              <a:rPr lang="en-US" sz="2400" dirty="0"/>
              <a:t>2.Make a python program that displays integers numbers between 1 and 40 excluding multiples of 5 and 3</a:t>
            </a:r>
          </a:p>
          <a:p>
            <a:endParaRPr lang="en-US" sz="2400" dirty="0"/>
          </a:p>
          <a:p>
            <a:r>
              <a:rPr lang="en-US" sz="2400" dirty="0"/>
              <a:t>3. Make a python program that displays prime numbers between 1 and 40.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9332865-4657-8EBF-46D6-24C8983EB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if...else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Statement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FEEE034-0E17-8A1B-4923-92D78B63F1B1}"/>
              </a:ext>
            </a:extLst>
          </p:cNvPr>
          <p:cNvSpPr/>
          <p:nvPr/>
        </p:nvSpPr>
        <p:spPr>
          <a:xfrm>
            <a:off x="1775012" y="764564"/>
            <a:ext cx="7251001" cy="72228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Practice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93466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DADFC5-6EA2-0D4A-C7AF-87F6EF01F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B812BB-94C6-A8C6-AB6E-DBDD7054B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A92ADD-1804-764F-7692-D36D19491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C62727A-8E1B-033E-EC38-AB28A9E29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if...else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Statement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E1266F-7A92-0D0D-E645-81DD4371EB05}"/>
              </a:ext>
            </a:extLst>
          </p:cNvPr>
          <p:cNvSpPr/>
          <p:nvPr/>
        </p:nvSpPr>
        <p:spPr>
          <a:xfrm>
            <a:off x="1775012" y="609600"/>
            <a:ext cx="7251001" cy="57954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Solution</a:t>
            </a:r>
            <a:endParaRPr lang="en-GB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6EAEEF-2AA3-B6E4-42FF-ED2EED432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442" y="1706047"/>
            <a:ext cx="6142558" cy="415498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n=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Bookman Old Style" panose="02050604050505020204" pitchFamily="18" charset="0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Bookman Old Style" panose="02050604050505020204" pitchFamily="18" charset="0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" enter a number“: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))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list_prime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=[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k=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3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while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k&lt;=n: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for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in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Bookman Old Style" panose="02050604050505020204" pitchFamily="18" charset="0"/>
              </a:rPr>
              <a:t>range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,k):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if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k%i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==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break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    else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list_prime.append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(k)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    k+=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1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Bookman Old Style" panose="02050604050505020204" pitchFamily="18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list_prime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41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7F7225-3FCD-2C72-7612-B91C7CA26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D31417-36D3-AA93-E4B8-C3F9F98F6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1593BB-650B-55E9-1022-B1E632487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ED62BB-3766-A2E2-A4FE-376C9076ACE3}"/>
              </a:ext>
            </a:extLst>
          </p:cNvPr>
          <p:cNvSpPr txBox="1"/>
          <p:nvPr/>
        </p:nvSpPr>
        <p:spPr>
          <a:xfrm>
            <a:off x="5266115" y="1641810"/>
            <a:ext cx="4668057" cy="156966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range(3):</a:t>
            </a:r>
          </a:p>
          <a:p>
            <a:r>
              <a:rPr lang="en-US" sz="2400" dirty="0"/>
              <a:t>    print(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  <a:p>
            <a:r>
              <a:rPr lang="en-US" sz="2400" dirty="0"/>
              <a:t>else:</a:t>
            </a:r>
          </a:p>
          <a:p>
            <a:r>
              <a:rPr lang="en-US" sz="2400" dirty="0"/>
              <a:t>    print("Loop finished!")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0BD133A-DAC4-99CB-602F-2845796FB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if...else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Statement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DD8817-A734-BCCC-AAD8-71FE6BD705C0}"/>
              </a:ext>
            </a:extLst>
          </p:cNvPr>
          <p:cNvSpPr/>
          <p:nvPr/>
        </p:nvSpPr>
        <p:spPr>
          <a:xfrm>
            <a:off x="1775012" y="764564"/>
            <a:ext cx="7251001" cy="72228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Loop control statement (</a:t>
            </a:r>
            <a:r>
              <a:rPr lang="en-GB" sz="3200" dirty="0" err="1"/>
              <a:t>cont</a:t>
            </a:r>
            <a:r>
              <a:rPr lang="en-GB" sz="3200" dirty="0"/>
              <a:t>’)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4B8CBC-BE7D-4215-8CE7-ACF06713A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53" y="3320267"/>
            <a:ext cx="4378656" cy="830997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It runs if loop ends normally (no break)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6A97978-6214-2A7C-E0B3-BEDBB9A53246}"/>
              </a:ext>
            </a:extLst>
          </p:cNvPr>
          <p:cNvSpPr/>
          <p:nvPr/>
        </p:nvSpPr>
        <p:spPr>
          <a:xfrm>
            <a:off x="1013012" y="2717757"/>
            <a:ext cx="2133600" cy="461665"/>
          </a:xfrm>
          <a:prstGeom prst="round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Else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4D563-34AF-093F-5DDD-F132F03ADF42}"/>
              </a:ext>
            </a:extLst>
          </p:cNvPr>
          <p:cNvSpPr txBox="1"/>
          <p:nvPr/>
        </p:nvSpPr>
        <p:spPr>
          <a:xfrm>
            <a:off x="5352221" y="3546934"/>
            <a:ext cx="4668057" cy="193899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OUTPUT</a:t>
            </a:r>
            <a:br>
              <a:rPr lang="en-US" sz="2400" dirty="0"/>
            </a:br>
            <a:r>
              <a:rPr lang="en-US" sz="2400" dirty="0"/>
              <a:t>0</a:t>
            </a:r>
          </a:p>
          <a:p>
            <a:r>
              <a:rPr lang="en-US" sz="2400" dirty="0"/>
              <a:t>1</a:t>
            </a:r>
          </a:p>
          <a:p>
            <a:r>
              <a:rPr lang="en-US" sz="2400" dirty="0"/>
              <a:t>2</a:t>
            </a:r>
          </a:p>
          <a:p>
            <a:r>
              <a:rPr lang="en-US" sz="2400" dirty="0"/>
              <a:t>Loop finished!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F698278-CD96-AB55-D3BC-7D4917A8C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Runs if loop ends normally (no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break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01520B72-94C4-4ABB-AC64-A3382705B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A64CBFD-D6E8-4E6A-8F66-1948BED33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FFB9DA-A508-735E-A5D9-60C276DC89BD}"/>
              </a:ext>
            </a:extLst>
          </p:cNvPr>
          <p:cNvSpPr/>
          <p:nvPr/>
        </p:nvSpPr>
        <p:spPr>
          <a:xfrm>
            <a:off x="3563997" y="1153182"/>
            <a:ext cx="2861187" cy="58993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Additional example</a:t>
            </a:r>
            <a:endParaRPr lang="en-GB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D2D189E-AC67-57DF-48C4-ADA9E71EC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127" y="1983148"/>
            <a:ext cx="7806814" cy="1569660"/>
          </a:xfrm>
          <a:prstGeom prst="rect">
            <a:avLst/>
          </a:prstGeom>
          <a:solidFill>
            <a:srgbClr val="002060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Displaying a multiplicative table of 8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CF8E6D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for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in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Bookman Old Style" panose="02050604050505020204" pitchFamily="18" charset="0"/>
              </a:rPr>
              <a:t>range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11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Bookman Old Style" panose="02050604050505020204" pitchFamily="18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f"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 x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{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 =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Bookman Old Style" panose="02050604050505020204" pitchFamily="18" charset="0"/>
              </a:rPr>
              <a:t>8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*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Bookman Old Style" panose="02050604050505020204" pitchFamily="18" charset="0"/>
              </a:rPr>
              <a:t>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Bookman Old Style" panose="02050604050505020204" pitchFamily="18" charset="0"/>
              </a:rPr>
              <a:t>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Bookman Old Style" panose="02050604050505020204" pitchFamily="18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43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0F0358-1FD2-1D9E-74FD-B0E4278D7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E43680-3353-DD5C-FCF6-A8B3C4C44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E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8F1900-993F-F2A8-A06B-9910A0F2C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78BB85-8322-5863-2B05-B2EB529FC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306E3C-FC43-2CCD-0C23-426695E59614}"/>
              </a:ext>
            </a:extLst>
          </p:cNvPr>
          <p:cNvSpPr/>
          <p:nvPr/>
        </p:nvSpPr>
        <p:spPr>
          <a:xfrm>
            <a:off x="4237702" y="717755"/>
            <a:ext cx="2359743" cy="5014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ookman Old Style" panose="02050604050505020204" pitchFamily="18" charset="0"/>
              </a:rPr>
              <a:t>Exercises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ED0EE3E-4424-63BF-008A-907868076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011" y="1597818"/>
            <a:ext cx="83475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Print even numbers from 2 to 20 using a while loop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7AF4769-2855-7824-33AA-C968018D3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307" y="2379587"/>
            <a:ext cx="888836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Ask the user to enter a password. Repeat until they type "python123"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7A3E09-019C-85CA-E956-2199D6275538}"/>
              </a:ext>
            </a:extLst>
          </p:cNvPr>
          <p:cNvSpPr txBox="1"/>
          <p:nvPr/>
        </p:nvSpPr>
        <p:spPr>
          <a:xfrm>
            <a:off x="1646903" y="3530688"/>
            <a:ext cx="84065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Bookman Old Style" panose="02050604050505020204" pitchFamily="18" charset="0"/>
              </a:rPr>
              <a:t>Loop through the characters in a string and print only the vowels.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83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49E193-4FDA-9837-3CB0-A8D756917FC9}"/>
              </a:ext>
            </a:extLst>
          </p:cNvPr>
          <p:cNvSpPr/>
          <p:nvPr/>
        </p:nvSpPr>
        <p:spPr>
          <a:xfrm>
            <a:off x="988828" y="1318437"/>
            <a:ext cx="701749" cy="861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B304F-CFA4-C398-99A0-17F744402630}"/>
              </a:ext>
            </a:extLst>
          </p:cNvPr>
          <p:cNvSpPr/>
          <p:nvPr/>
        </p:nvSpPr>
        <p:spPr>
          <a:xfrm>
            <a:off x="988828" y="1318437"/>
            <a:ext cx="3793483" cy="370475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FFC000"/>
                </a:solidFill>
              </a:rPr>
              <a:t>1. Make a python program to display</a:t>
            </a:r>
            <a:r>
              <a:rPr lang="en-US" b="1" dirty="0">
                <a:solidFill>
                  <a:srgbClr val="FFC000"/>
                </a:solidFill>
              </a:rPr>
              <a:t>:</a:t>
            </a:r>
          </a:p>
          <a:p>
            <a:r>
              <a:rPr lang="en-US" sz="3600" dirty="0">
                <a:solidFill>
                  <a:srgbClr val="000000"/>
                </a:solidFill>
              </a:rPr>
              <a:t>*</a:t>
            </a:r>
          </a:p>
          <a:p>
            <a:r>
              <a:rPr lang="en-US" sz="3600" dirty="0">
                <a:solidFill>
                  <a:srgbClr val="000000"/>
                </a:solidFill>
              </a:rPr>
              <a:t>**</a:t>
            </a:r>
          </a:p>
          <a:p>
            <a:r>
              <a:rPr lang="en-US" sz="3600" dirty="0">
                <a:solidFill>
                  <a:srgbClr val="000000"/>
                </a:solidFill>
              </a:rPr>
              <a:t>***</a:t>
            </a:r>
          </a:p>
          <a:p>
            <a:r>
              <a:rPr lang="en-US" sz="3600" dirty="0">
                <a:solidFill>
                  <a:srgbClr val="000000"/>
                </a:solidFill>
              </a:rPr>
              <a:t>****</a:t>
            </a:r>
          </a:p>
          <a:p>
            <a:r>
              <a:rPr lang="en-US" sz="3600" dirty="0">
                <a:solidFill>
                  <a:srgbClr val="000000"/>
                </a:solidFill>
              </a:rPr>
              <a:t>*****</a:t>
            </a:r>
            <a:endParaRPr lang="en-GB" sz="3600" dirty="0">
              <a:solidFill>
                <a:srgbClr val="0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0A4AD7-F32F-F606-B8BD-C606A7EF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629" y="285782"/>
            <a:ext cx="4795428" cy="694327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Extra exercises</a:t>
            </a:r>
            <a:endParaRPr lang="en-GB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2A5083D-EC00-6C90-47C0-D41510233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343" y="1401101"/>
            <a:ext cx="7125162" cy="3539430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Make a program that compute growth of the deposited amount of money in a given time, years at a certain composite interest. ( means the interest is added to the deposited amount). First test for 10000Rwf, 5 years at rate 8%.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0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E3A5BA-9AFC-FAF3-CA81-0A596FF9E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A032EC-EFBD-9A15-155C-B9F48A4445D7}"/>
              </a:ext>
            </a:extLst>
          </p:cNvPr>
          <p:cNvSpPr/>
          <p:nvPr/>
        </p:nvSpPr>
        <p:spPr>
          <a:xfrm>
            <a:off x="-253218" y="5873044"/>
            <a:ext cx="6583680" cy="604911"/>
          </a:xfrm>
          <a:prstGeom prst="rect">
            <a:avLst/>
          </a:prstGeom>
          <a:solidFill>
            <a:srgbClr val="990033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996A92-AD84-F6A2-B2F0-5B7D3C46171D}"/>
              </a:ext>
            </a:extLst>
          </p:cNvPr>
          <p:cNvSpPr/>
          <p:nvPr/>
        </p:nvSpPr>
        <p:spPr>
          <a:xfrm>
            <a:off x="6330462" y="5873045"/>
            <a:ext cx="6583680" cy="60491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713DC-B5AA-2ABE-4DB1-3F9537F935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76" t="34130" r="23953" b="7277"/>
          <a:stretch/>
        </p:blipFill>
        <p:spPr>
          <a:xfrm>
            <a:off x="4948581" y="4596615"/>
            <a:ext cx="2294838" cy="2106637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0EF009-0692-82C9-6F97-1B7E2A8B6667}"/>
              </a:ext>
            </a:extLst>
          </p:cNvPr>
          <p:cNvSpPr/>
          <p:nvPr/>
        </p:nvSpPr>
        <p:spPr>
          <a:xfrm>
            <a:off x="-253219" y="2560320"/>
            <a:ext cx="1392701" cy="14735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0BABD5-C973-8C36-F4F0-3DC801C95F04}"/>
              </a:ext>
            </a:extLst>
          </p:cNvPr>
          <p:cNvSpPr/>
          <p:nvPr/>
        </p:nvSpPr>
        <p:spPr>
          <a:xfrm>
            <a:off x="10902461" y="2560319"/>
            <a:ext cx="1392701" cy="1473591"/>
          </a:xfrm>
          <a:prstGeom prst="rect">
            <a:avLst/>
          </a:prstGeom>
          <a:solidFill>
            <a:srgbClr val="990033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3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B3A5C1-620C-C24F-E348-FCE9222C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0" y="624110"/>
            <a:ext cx="9807835" cy="9170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Lesson 3: Outlines</a:t>
            </a:r>
            <a:endParaRPr lang="en-RW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5E6B2C5-1AD6-F014-04D8-C3E140EE02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771294"/>
              </p:ext>
            </p:extLst>
          </p:nvPr>
        </p:nvGraphicFramePr>
        <p:xfrm>
          <a:off x="-943897" y="2306694"/>
          <a:ext cx="13135897" cy="4551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9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B8A160-E595-6C22-390C-2AAF14721CC9}"/>
              </a:ext>
            </a:extLst>
          </p:cNvPr>
          <p:cNvSpPr/>
          <p:nvPr/>
        </p:nvSpPr>
        <p:spPr>
          <a:xfrm>
            <a:off x="731520" y="5824025"/>
            <a:ext cx="773723" cy="10339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1302A-59EA-FF2A-B867-46DDEA07E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624" y="3610255"/>
            <a:ext cx="12457723" cy="1458588"/>
          </a:xfrm>
        </p:spPr>
        <p:txBody>
          <a:bodyPr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6600" b="1" dirty="0">
                <a:solidFill>
                  <a:srgbClr val="FF0066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QUESTION </a:t>
            </a:r>
            <a:br>
              <a:rPr lang="en-US" sz="6600" b="1" dirty="0">
                <a:solidFill>
                  <a:srgbClr val="FF0066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</a:br>
            <a:r>
              <a:rPr lang="en-US" sz="6600" b="1" dirty="0">
                <a:solidFill>
                  <a:srgbClr val="000000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&amp;</a:t>
            </a:r>
            <a:r>
              <a:rPr lang="en-US" sz="6600" b="1" dirty="0">
                <a:solidFill>
                  <a:srgbClr val="FF0066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 </a:t>
            </a:r>
            <a:br>
              <a:rPr lang="en-US" sz="6600" b="1" dirty="0">
                <a:solidFill>
                  <a:srgbClr val="FF0066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</a:br>
            <a:r>
              <a:rPr lang="en-US" sz="6600" b="1" dirty="0">
                <a:solidFill>
                  <a:srgbClr val="000099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ANSWERS!</a:t>
            </a:r>
            <a:endParaRPr lang="en-US" sz="6000" b="1" dirty="0">
              <a:solidFill>
                <a:srgbClr val="000099"/>
              </a:solidFill>
              <a:effectLst/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60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65A4C6-98F5-5925-86CC-B22C08B24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C85FE2-FD63-7D55-EC6C-FE1DECDCE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5D7626-43D2-CEFE-E4B2-47572DB8B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22CEF1F-C1EE-2789-8A3B-4DC88EF798B6}"/>
              </a:ext>
            </a:extLst>
          </p:cNvPr>
          <p:cNvSpPr/>
          <p:nvPr/>
        </p:nvSpPr>
        <p:spPr>
          <a:xfrm>
            <a:off x="2845159" y="676656"/>
            <a:ext cx="5565059" cy="6153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Increment in Python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CB4238D-1DC1-47CC-D2D8-1A6D2645A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970121"/>
              </p:ext>
            </p:extLst>
          </p:nvPr>
        </p:nvGraphicFramePr>
        <p:xfrm>
          <a:off x="730045" y="1550835"/>
          <a:ext cx="10731910" cy="3886442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146382">
                  <a:extLst>
                    <a:ext uri="{9D8B030D-6E8A-4147-A177-3AD203B41FA5}">
                      <a16:colId xmlns:a16="http://schemas.microsoft.com/office/drawing/2014/main" val="3374105043"/>
                    </a:ext>
                  </a:extLst>
                </a:gridCol>
                <a:gridCol w="2146382">
                  <a:extLst>
                    <a:ext uri="{9D8B030D-6E8A-4147-A177-3AD203B41FA5}">
                      <a16:colId xmlns:a16="http://schemas.microsoft.com/office/drawing/2014/main" val="2950229739"/>
                    </a:ext>
                  </a:extLst>
                </a:gridCol>
                <a:gridCol w="2146382">
                  <a:extLst>
                    <a:ext uri="{9D8B030D-6E8A-4147-A177-3AD203B41FA5}">
                      <a16:colId xmlns:a16="http://schemas.microsoft.com/office/drawing/2014/main" val="3626063132"/>
                    </a:ext>
                  </a:extLst>
                </a:gridCol>
                <a:gridCol w="2146382">
                  <a:extLst>
                    <a:ext uri="{9D8B030D-6E8A-4147-A177-3AD203B41FA5}">
                      <a16:colId xmlns:a16="http://schemas.microsoft.com/office/drawing/2014/main" val="901591312"/>
                    </a:ext>
                  </a:extLst>
                </a:gridCol>
                <a:gridCol w="2146382">
                  <a:extLst>
                    <a:ext uri="{9D8B030D-6E8A-4147-A177-3AD203B41FA5}">
                      <a16:colId xmlns:a16="http://schemas.microsoft.com/office/drawing/2014/main" val="2534702373"/>
                    </a:ext>
                  </a:extLst>
                </a:gridCol>
              </a:tblGrid>
              <a:tr h="498812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Bookman Old Style" panose="02050604050505020204" pitchFamily="18" charset="0"/>
                        </a:rPr>
                        <a:t>Operation Type</a:t>
                      </a:r>
                    </a:p>
                  </a:txBody>
                  <a:tcPr marL="56322" marR="56322" marT="28161" marB="28161" anchor="ctr"/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Bookman Old Style" panose="02050604050505020204" pitchFamily="18" charset="0"/>
                        </a:rPr>
                        <a:t>Syntax in Python</a:t>
                      </a:r>
                    </a:p>
                  </a:txBody>
                  <a:tcPr marL="56322" marR="56322" marT="28161" marB="28161" anchor="ctr"/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Bookman Old Style" panose="02050604050505020204" pitchFamily="18" charset="0"/>
                        </a:rPr>
                        <a:t>Description</a:t>
                      </a:r>
                    </a:p>
                  </a:txBody>
                  <a:tcPr marL="56322" marR="56322" marT="28161" marB="28161" anchor="ctr"/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Bookman Old Style" panose="02050604050505020204" pitchFamily="18" charset="0"/>
                        </a:rPr>
                        <a:t>Example Code</a:t>
                      </a:r>
                    </a:p>
                  </a:txBody>
                  <a:tcPr marL="56322" marR="56322" marT="28161" marB="28161" anchor="ctr"/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Bookman Old Style" panose="02050604050505020204" pitchFamily="18" charset="0"/>
                        </a:rPr>
                        <a:t>Resulting Value</a:t>
                      </a:r>
                    </a:p>
                  </a:txBody>
                  <a:tcPr marL="56322" marR="56322" marT="28161" marB="28161" anchor="ctr"/>
                </a:tc>
                <a:extLst>
                  <a:ext uri="{0D108BD9-81ED-4DB2-BD59-A6C34878D82A}">
                    <a16:rowId xmlns:a16="http://schemas.microsoft.com/office/drawing/2014/main" val="1502679239"/>
                  </a:ext>
                </a:extLst>
              </a:tr>
              <a:tr h="712589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Bookman Old Style" panose="02050604050505020204" pitchFamily="18" charset="0"/>
                        </a:rPr>
                        <a:t>Increment by 1</a:t>
                      </a:r>
                    </a:p>
                  </a:txBody>
                  <a:tcPr marL="56322" marR="56322" marT="28161" marB="28161"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Bookman Old Style" panose="02050604050505020204" pitchFamily="18" charset="0"/>
                        </a:rPr>
                        <a:t>x = x + 1</a:t>
                      </a:r>
                    </a:p>
                  </a:txBody>
                  <a:tcPr marL="56322" marR="56322" marT="28161" marB="28161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Bookman Old Style" panose="02050604050505020204" pitchFamily="18" charset="0"/>
                        </a:rPr>
                        <a:t>Adds 1 to the current value of x</a:t>
                      </a:r>
                    </a:p>
                  </a:txBody>
                  <a:tcPr marL="56322" marR="56322" marT="28161" marB="28161" anchor="ctr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latin typeface="Bookman Old Style" panose="02050604050505020204" pitchFamily="18" charset="0"/>
                        </a:rPr>
                        <a:t>x = 5; x = x + 1</a:t>
                      </a:r>
                    </a:p>
                  </a:txBody>
                  <a:tcPr marL="56322" marR="56322" marT="28161" marB="28161" anchor="ctr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latin typeface="Bookman Old Style" panose="02050604050505020204" pitchFamily="18" charset="0"/>
                        </a:rPr>
                        <a:t>x = 6</a:t>
                      </a:r>
                    </a:p>
                  </a:txBody>
                  <a:tcPr marL="56322" marR="56322" marT="28161" marB="28161" anchor="ctr"/>
                </a:tc>
                <a:extLst>
                  <a:ext uri="{0D108BD9-81ED-4DB2-BD59-A6C34878D82A}">
                    <a16:rowId xmlns:a16="http://schemas.microsoft.com/office/drawing/2014/main" val="490737047"/>
                  </a:ext>
                </a:extLst>
              </a:tr>
              <a:tr h="498812">
                <a:tc>
                  <a:txBody>
                    <a:bodyPr/>
                    <a:lstStyle/>
                    <a:p>
                      <a:endParaRPr lang="en-GB" sz="2000">
                        <a:latin typeface="Bookman Old Style" panose="02050604050505020204" pitchFamily="18" charset="0"/>
                      </a:endParaRPr>
                    </a:p>
                  </a:txBody>
                  <a:tcPr marL="56322" marR="56322" marT="28161" marB="28161" anchor="ctr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latin typeface="Bookman Old Style" panose="02050604050505020204" pitchFamily="18" charset="0"/>
                        </a:rPr>
                        <a:t>x += 1</a:t>
                      </a:r>
                    </a:p>
                  </a:txBody>
                  <a:tcPr marL="56322" marR="56322" marT="28161" marB="28161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Shorthand for</a:t>
                      </a:r>
                    </a:p>
                    <a:p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 x = x + 1</a:t>
                      </a:r>
                    </a:p>
                  </a:txBody>
                  <a:tcPr marL="56322" marR="56322" marT="28161" marB="28161"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Bookman Old Style" panose="02050604050505020204" pitchFamily="18" charset="0"/>
                        </a:rPr>
                        <a:t>x = 5; x += 1</a:t>
                      </a:r>
                    </a:p>
                  </a:txBody>
                  <a:tcPr marL="56322" marR="56322" marT="28161" marB="28161" anchor="ctr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latin typeface="Bookman Old Style" panose="02050604050505020204" pitchFamily="18" charset="0"/>
                        </a:rPr>
                        <a:t>x = 6</a:t>
                      </a:r>
                    </a:p>
                  </a:txBody>
                  <a:tcPr marL="56322" marR="56322" marT="28161" marB="28161" anchor="ctr"/>
                </a:tc>
                <a:extLst>
                  <a:ext uri="{0D108BD9-81ED-4DB2-BD59-A6C34878D82A}">
                    <a16:rowId xmlns:a16="http://schemas.microsoft.com/office/drawing/2014/main" val="31614663"/>
                  </a:ext>
                </a:extLst>
              </a:tr>
              <a:tr h="498812">
                <a:tc>
                  <a:txBody>
                    <a:bodyPr/>
                    <a:lstStyle/>
                    <a:p>
                      <a:r>
                        <a:rPr lang="en-GB" sz="2000">
                          <a:latin typeface="Bookman Old Style" panose="02050604050505020204" pitchFamily="18" charset="0"/>
                        </a:rPr>
                        <a:t>Increment by N</a:t>
                      </a:r>
                    </a:p>
                  </a:txBody>
                  <a:tcPr marL="56322" marR="56322" marT="28161" marB="28161" anchor="ctr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latin typeface="Bookman Old Style" panose="02050604050505020204" pitchFamily="18" charset="0"/>
                        </a:rPr>
                        <a:t>x = x + N</a:t>
                      </a:r>
                    </a:p>
                  </a:txBody>
                  <a:tcPr marL="56322" marR="56322" marT="28161" marB="28161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Adds any number N to x</a:t>
                      </a:r>
                    </a:p>
                  </a:txBody>
                  <a:tcPr marL="56322" marR="56322" marT="28161" marB="28161"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Bookman Old Style" panose="02050604050505020204" pitchFamily="18" charset="0"/>
                        </a:rPr>
                        <a:t>x = 5; x = x + 3</a:t>
                      </a:r>
                    </a:p>
                  </a:txBody>
                  <a:tcPr marL="56322" marR="56322" marT="28161" marB="28161"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Bookman Old Style" panose="02050604050505020204" pitchFamily="18" charset="0"/>
                        </a:rPr>
                        <a:t>x = 8</a:t>
                      </a:r>
                    </a:p>
                  </a:txBody>
                  <a:tcPr marL="56322" marR="56322" marT="28161" marB="28161" anchor="ctr"/>
                </a:tc>
                <a:extLst>
                  <a:ext uri="{0D108BD9-81ED-4DB2-BD59-A6C34878D82A}">
                    <a16:rowId xmlns:a16="http://schemas.microsoft.com/office/drawing/2014/main" val="1345346674"/>
                  </a:ext>
                </a:extLst>
              </a:tr>
              <a:tr h="796034">
                <a:tc>
                  <a:txBody>
                    <a:bodyPr/>
                    <a:lstStyle/>
                    <a:p>
                      <a:endParaRPr lang="en-GB" sz="2000">
                        <a:latin typeface="Bookman Old Style" panose="02050604050505020204" pitchFamily="18" charset="0"/>
                      </a:endParaRPr>
                    </a:p>
                  </a:txBody>
                  <a:tcPr marL="56322" marR="56322" marT="28161" marB="28161" anchor="ctr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latin typeface="Bookman Old Style" panose="02050604050505020204" pitchFamily="18" charset="0"/>
                        </a:rPr>
                        <a:t>x += N</a:t>
                      </a:r>
                    </a:p>
                  </a:txBody>
                  <a:tcPr marL="56322" marR="56322" marT="28161" marB="28161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Shorthand for </a:t>
                      </a:r>
                    </a:p>
                    <a:p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x = x + N</a:t>
                      </a:r>
                    </a:p>
                  </a:txBody>
                  <a:tcPr marL="56322" marR="56322" marT="28161" marB="28161"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Bookman Old Style" panose="02050604050505020204" pitchFamily="18" charset="0"/>
                        </a:rPr>
                        <a:t>x = 5; x += 3</a:t>
                      </a:r>
                    </a:p>
                  </a:txBody>
                  <a:tcPr marL="56322" marR="56322" marT="28161" marB="28161"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Bookman Old Style" panose="02050604050505020204" pitchFamily="18" charset="0"/>
                        </a:rPr>
                        <a:t>x = 8</a:t>
                      </a:r>
                    </a:p>
                  </a:txBody>
                  <a:tcPr marL="56322" marR="56322" marT="28161" marB="28161" anchor="ctr"/>
                </a:tc>
                <a:extLst>
                  <a:ext uri="{0D108BD9-81ED-4DB2-BD59-A6C34878D82A}">
                    <a16:rowId xmlns:a16="http://schemas.microsoft.com/office/drawing/2014/main" val="1688056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50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520B72-94C4-4ABB-AC64-A3382705B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64CBFD-D6E8-4E6A-8F66-1948BED33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B009E5-6A53-4718-2AA1-B8E41BB54202}"/>
              </a:ext>
            </a:extLst>
          </p:cNvPr>
          <p:cNvSpPr/>
          <p:nvPr/>
        </p:nvSpPr>
        <p:spPr>
          <a:xfrm>
            <a:off x="3174343" y="742099"/>
            <a:ext cx="4680353" cy="58187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Decrement in Python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6964CDF-FB28-3BD8-41F8-EB9700C70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7109"/>
              </p:ext>
            </p:extLst>
          </p:nvPr>
        </p:nvGraphicFramePr>
        <p:xfrm>
          <a:off x="894737" y="1513096"/>
          <a:ext cx="10215714" cy="3831808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765010">
                  <a:extLst>
                    <a:ext uri="{9D8B030D-6E8A-4147-A177-3AD203B41FA5}">
                      <a16:colId xmlns:a16="http://schemas.microsoft.com/office/drawing/2014/main" val="3374105043"/>
                    </a:ext>
                  </a:extLst>
                </a:gridCol>
                <a:gridCol w="1669337">
                  <a:extLst>
                    <a:ext uri="{9D8B030D-6E8A-4147-A177-3AD203B41FA5}">
                      <a16:colId xmlns:a16="http://schemas.microsoft.com/office/drawing/2014/main" val="2950229739"/>
                    </a:ext>
                  </a:extLst>
                </a:gridCol>
                <a:gridCol w="2056015">
                  <a:extLst>
                    <a:ext uri="{9D8B030D-6E8A-4147-A177-3AD203B41FA5}">
                      <a16:colId xmlns:a16="http://schemas.microsoft.com/office/drawing/2014/main" val="3626063132"/>
                    </a:ext>
                  </a:extLst>
                </a:gridCol>
                <a:gridCol w="1862676">
                  <a:extLst>
                    <a:ext uri="{9D8B030D-6E8A-4147-A177-3AD203B41FA5}">
                      <a16:colId xmlns:a16="http://schemas.microsoft.com/office/drawing/2014/main" val="901591312"/>
                    </a:ext>
                  </a:extLst>
                </a:gridCol>
                <a:gridCol w="1862676">
                  <a:extLst>
                    <a:ext uri="{9D8B030D-6E8A-4147-A177-3AD203B41FA5}">
                      <a16:colId xmlns:a16="http://schemas.microsoft.com/office/drawing/2014/main" val="2534702373"/>
                    </a:ext>
                  </a:extLst>
                </a:gridCol>
              </a:tblGrid>
              <a:tr h="863320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Bookman Old Style" panose="02050604050505020204" pitchFamily="18" charset="0"/>
                        </a:rPr>
                        <a:t>Operation Type</a:t>
                      </a:r>
                    </a:p>
                  </a:txBody>
                  <a:tcPr marL="56322" marR="56322" marT="28161" marB="28161" anchor="ctr"/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Bookman Old Style" panose="02050604050505020204" pitchFamily="18" charset="0"/>
                        </a:rPr>
                        <a:t>Syntax in Python</a:t>
                      </a:r>
                    </a:p>
                  </a:txBody>
                  <a:tcPr marL="56322" marR="56322" marT="28161" marB="28161" anchor="ctr"/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Bookman Old Style" panose="02050604050505020204" pitchFamily="18" charset="0"/>
                        </a:rPr>
                        <a:t>Description</a:t>
                      </a:r>
                    </a:p>
                  </a:txBody>
                  <a:tcPr marL="56322" marR="56322" marT="28161" marB="28161" anchor="ctr"/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Bookman Old Style" panose="02050604050505020204" pitchFamily="18" charset="0"/>
                        </a:rPr>
                        <a:t>Example Code</a:t>
                      </a:r>
                    </a:p>
                  </a:txBody>
                  <a:tcPr marL="56322" marR="56322" marT="28161" marB="28161" anchor="ctr"/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Bookman Old Style" panose="02050604050505020204" pitchFamily="18" charset="0"/>
                        </a:rPr>
                        <a:t>Resulting Value</a:t>
                      </a:r>
                    </a:p>
                  </a:txBody>
                  <a:tcPr marL="56322" marR="56322" marT="28161" marB="28161" anchor="ctr"/>
                </a:tc>
                <a:extLst>
                  <a:ext uri="{0D108BD9-81ED-4DB2-BD59-A6C34878D82A}">
                    <a16:rowId xmlns:a16="http://schemas.microsoft.com/office/drawing/2014/main" val="1502679239"/>
                  </a:ext>
                </a:extLst>
              </a:tr>
              <a:tr h="546599"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Bookman Old Style" panose="02050604050505020204" pitchFamily="18" charset="0"/>
                        </a:rPr>
                        <a:t>Decrement by 1</a:t>
                      </a:r>
                    </a:p>
                  </a:txBody>
                  <a:tcPr marL="56322" marR="56322" marT="28161" marB="28161"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Bookman Old Style" panose="02050604050505020204" pitchFamily="18" charset="0"/>
                        </a:rPr>
                        <a:t>x = x - 1</a:t>
                      </a:r>
                    </a:p>
                  </a:txBody>
                  <a:tcPr marL="56322" marR="56322" marT="28161" marB="28161" anchor="ctr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latin typeface="Bookman Old Style" panose="02050604050505020204" pitchFamily="18" charset="0"/>
                        </a:rPr>
                        <a:t>Subtracts 1 from x</a:t>
                      </a:r>
                    </a:p>
                  </a:txBody>
                  <a:tcPr marL="56322" marR="56322" marT="28161" marB="28161" anchor="ctr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latin typeface="Bookman Old Style" panose="02050604050505020204" pitchFamily="18" charset="0"/>
                        </a:rPr>
                        <a:t>x = 5; x = x - 1</a:t>
                      </a:r>
                    </a:p>
                  </a:txBody>
                  <a:tcPr marL="56322" marR="56322" marT="28161" marB="28161"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Bookman Old Style" panose="02050604050505020204" pitchFamily="18" charset="0"/>
                        </a:rPr>
                        <a:t>x = 4</a:t>
                      </a:r>
                    </a:p>
                  </a:txBody>
                  <a:tcPr marL="56322" marR="56322" marT="28161" marB="28161" anchor="ctr"/>
                </a:tc>
                <a:extLst>
                  <a:ext uri="{0D108BD9-81ED-4DB2-BD59-A6C34878D82A}">
                    <a16:rowId xmlns:a16="http://schemas.microsoft.com/office/drawing/2014/main" val="3313625284"/>
                  </a:ext>
                </a:extLst>
              </a:tr>
              <a:tr h="546599">
                <a:tc>
                  <a:txBody>
                    <a:bodyPr/>
                    <a:lstStyle/>
                    <a:p>
                      <a:endParaRPr lang="en-GB" sz="2000" dirty="0">
                        <a:latin typeface="Bookman Old Style" panose="02050604050505020204" pitchFamily="18" charset="0"/>
                      </a:endParaRPr>
                    </a:p>
                  </a:txBody>
                  <a:tcPr marL="56322" marR="56322" marT="28161" marB="28161"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Bookman Old Style" panose="02050604050505020204" pitchFamily="18" charset="0"/>
                        </a:rPr>
                        <a:t>x -= 1</a:t>
                      </a:r>
                    </a:p>
                  </a:txBody>
                  <a:tcPr marL="56322" marR="56322" marT="28161" marB="28161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Shorthand for x = x - 1</a:t>
                      </a:r>
                    </a:p>
                  </a:txBody>
                  <a:tcPr marL="56322" marR="56322" marT="28161" marB="28161" anchor="ctr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latin typeface="Bookman Old Style" panose="02050604050505020204" pitchFamily="18" charset="0"/>
                        </a:rPr>
                        <a:t>x = 5; x -= 1</a:t>
                      </a:r>
                    </a:p>
                  </a:txBody>
                  <a:tcPr marL="56322" marR="56322" marT="28161" marB="28161"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Bookman Old Style" panose="02050604050505020204" pitchFamily="18" charset="0"/>
                        </a:rPr>
                        <a:t>x = 4</a:t>
                      </a:r>
                    </a:p>
                  </a:txBody>
                  <a:tcPr marL="56322" marR="56322" marT="28161" marB="28161" anchor="ctr"/>
                </a:tc>
                <a:extLst>
                  <a:ext uri="{0D108BD9-81ED-4DB2-BD59-A6C34878D82A}">
                    <a16:rowId xmlns:a16="http://schemas.microsoft.com/office/drawing/2014/main" val="1081404754"/>
                  </a:ext>
                </a:extLst>
              </a:tr>
              <a:tr h="780857">
                <a:tc>
                  <a:txBody>
                    <a:bodyPr/>
                    <a:lstStyle/>
                    <a:p>
                      <a:r>
                        <a:rPr lang="en-GB" sz="2000">
                          <a:latin typeface="Bookman Old Style" panose="02050604050505020204" pitchFamily="18" charset="0"/>
                        </a:rPr>
                        <a:t>Decrement by N</a:t>
                      </a:r>
                    </a:p>
                  </a:txBody>
                  <a:tcPr marL="56322" marR="56322" marT="28161" marB="28161" anchor="ctr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latin typeface="Bookman Old Style" panose="02050604050505020204" pitchFamily="18" charset="0"/>
                        </a:rPr>
                        <a:t>x = x - N</a:t>
                      </a:r>
                    </a:p>
                  </a:txBody>
                  <a:tcPr marL="56322" marR="56322" marT="28161" marB="28161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Subtracts any number N from x</a:t>
                      </a:r>
                    </a:p>
                  </a:txBody>
                  <a:tcPr marL="56322" marR="56322" marT="28161" marB="28161"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Bookman Old Style" panose="02050604050505020204" pitchFamily="18" charset="0"/>
                        </a:rPr>
                        <a:t>x = 5; x = x - 2</a:t>
                      </a:r>
                    </a:p>
                  </a:txBody>
                  <a:tcPr marL="56322" marR="56322" marT="28161" marB="28161"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Bookman Old Style" panose="02050604050505020204" pitchFamily="18" charset="0"/>
                        </a:rPr>
                        <a:t>x = 3</a:t>
                      </a:r>
                    </a:p>
                  </a:txBody>
                  <a:tcPr marL="56322" marR="56322" marT="28161" marB="28161" anchor="ctr"/>
                </a:tc>
                <a:extLst>
                  <a:ext uri="{0D108BD9-81ED-4DB2-BD59-A6C34878D82A}">
                    <a16:rowId xmlns:a16="http://schemas.microsoft.com/office/drawing/2014/main" val="1249363531"/>
                  </a:ext>
                </a:extLst>
              </a:tr>
              <a:tr h="546599">
                <a:tc>
                  <a:txBody>
                    <a:bodyPr/>
                    <a:lstStyle/>
                    <a:p>
                      <a:endParaRPr lang="en-GB" sz="2000">
                        <a:latin typeface="Bookman Old Style" panose="02050604050505020204" pitchFamily="18" charset="0"/>
                      </a:endParaRPr>
                    </a:p>
                  </a:txBody>
                  <a:tcPr marL="56322" marR="56322" marT="28161" marB="28161" anchor="ctr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latin typeface="Bookman Old Style" panose="02050604050505020204" pitchFamily="18" charset="0"/>
                        </a:rPr>
                        <a:t>x -= N</a:t>
                      </a:r>
                    </a:p>
                  </a:txBody>
                  <a:tcPr marL="56322" marR="56322" marT="28161" marB="28161"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Bookman Old Style" panose="02050604050505020204" pitchFamily="18" charset="0"/>
                        </a:rPr>
                        <a:t>Shorthand for x = x - N</a:t>
                      </a:r>
                    </a:p>
                  </a:txBody>
                  <a:tcPr marL="56322" marR="56322" marT="28161" marB="28161" anchor="ctr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latin typeface="Bookman Old Style" panose="02050604050505020204" pitchFamily="18" charset="0"/>
                        </a:rPr>
                        <a:t>x = 5; x -= 2</a:t>
                      </a:r>
                    </a:p>
                  </a:txBody>
                  <a:tcPr marL="56322" marR="56322" marT="28161" marB="28161"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Bookman Old Style" panose="02050604050505020204" pitchFamily="18" charset="0"/>
                        </a:rPr>
                        <a:t>x = 3</a:t>
                      </a:r>
                    </a:p>
                  </a:txBody>
                  <a:tcPr marL="56322" marR="56322" marT="28161" marB="28161" anchor="ctr"/>
                </a:tc>
                <a:extLst>
                  <a:ext uri="{0D108BD9-81ED-4DB2-BD59-A6C34878D82A}">
                    <a16:rowId xmlns:a16="http://schemas.microsoft.com/office/drawing/2014/main" val="3638228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49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3A5221-3B11-A4E6-3D33-CE9CBAAFE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ED4AE4-D31B-78B6-F308-48D05E471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6FFA57-2763-2834-0A4F-FC6082F09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A5183C-74CD-D6EE-CE25-B850B368A1B0}"/>
              </a:ext>
            </a:extLst>
          </p:cNvPr>
          <p:cNvSpPr/>
          <p:nvPr/>
        </p:nvSpPr>
        <p:spPr>
          <a:xfrm>
            <a:off x="1364126" y="1056723"/>
            <a:ext cx="2045112" cy="74725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ookman Old Style" panose="02050604050505020204" pitchFamily="18" charset="0"/>
              </a:rPr>
              <a:t>NOTICE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34F7083-9E36-5024-0474-C82DAB99D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393" y="2044005"/>
            <a:ext cx="1024521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Python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does not support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the ++x, x++, --x, or x-- syntax like C/C++/Java.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You must use += and -= or the full form like x = x + 1</a:t>
            </a:r>
          </a:p>
        </p:txBody>
      </p:sp>
    </p:spTree>
    <p:extLst>
      <p:ext uri="{BB962C8B-B14F-4D97-AF65-F5344CB8AC3E}">
        <p14:creationId xmlns:p14="http://schemas.microsoft.com/office/powerpoint/2010/main" val="140787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56BEF6-597E-FF21-B738-2F9B1BED5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1184826-7769-651E-C208-68F686159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AC8AB1-88D5-B8A5-1DE6-D5E735D06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405EBE-2DE5-526A-5200-96E4DFF69F57}"/>
              </a:ext>
            </a:extLst>
          </p:cNvPr>
          <p:cNvSpPr/>
          <p:nvPr/>
        </p:nvSpPr>
        <p:spPr>
          <a:xfrm>
            <a:off x="2792361" y="570271"/>
            <a:ext cx="4473677" cy="67887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Bookman Old Style" panose="02050604050505020204" pitchFamily="18" charset="0"/>
            </a:endParaRPr>
          </a:p>
          <a:p>
            <a:pPr algn="ctr"/>
            <a:r>
              <a:rPr lang="en-US" sz="2400" dirty="0">
                <a:latin typeface="Bookman Old Style" panose="02050604050505020204" pitchFamily="18" charset="0"/>
              </a:rPr>
              <a:t>Conditional statements</a:t>
            </a:r>
          </a:p>
          <a:p>
            <a:pPr algn="ctr"/>
            <a:endParaRPr lang="en-GB" sz="2400" dirty="0">
              <a:latin typeface="Bookman Old Style" panose="0205060405050502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80B922-2DB9-46C3-6EA0-2E36E60F3626}"/>
              </a:ext>
            </a:extLst>
          </p:cNvPr>
          <p:cNvSpPr txBox="1"/>
          <p:nvPr/>
        </p:nvSpPr>
        <p:spPr>
          <a:xfrm>
            <a:off x="1199535" y="1919928"/>
            <a:ext cx="94782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Conditional statements let you execute different parts of code based on whether a condition is </a:t>
            </a:r>
            <a:r>
              <a:rPr lang="en-US" sz="2400" b="1" dirty="0">
                <a:latin typeface="Bookman Old Style" panose="02050604050505020204" pitchFamily="18" charset="0"/>
              </a:rPr>
              <a:t>True</a:t>
            </a:r>
            <a:r>
              <a:rPr lang="en-US" sz="2400" dirty="0">
                <a:latin typeface="Bookman Old Style" panose="02050604050505020204" pitchFamily="18" charset="0"/>
              </a:rPr>
              <a:t> or </a:t>
            </a:r>
            <a:r>
              <a:rPr lang="en-US" sz="2400" b="1" dirty="0">
                <a:latin typeface="Bookman Old Style" panose="02050604050505020204" pitchFamily="18" charset="0"/>
              </a:rPr>
              <a:t>False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AEB26-E04D-A16D-6746-4D65B52183A3}"/>
              </a:ext>
            </a:extLst>
          </p:cNvPr>
          <p:cNvSpPr txBox="1"/>
          <p:nvPr/>
        </p:nvSpPr>
        <p:spPr>
          <a:xfrm>
            <a:off x="1199535" y="3946860"/>
            <a:ext cx="4049500" cy="830997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GB" sz="2400" dirty="0"/>
              <a:t>if condition:</a:t>
            </a:r>
          </a:p>
          <a:p>
            <a:r>
              <a:rPr lang="en-GB" sz="2400" dirty="0"/>
              <a:t>    # block of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E71E81-8DD3-FFA4-475B-8B7240D17A84}"/>
              </a:ext>
            </a:extLst>
          </p:cNvPr>
          <p:cNvSpPr txBox="1"/>
          <p:nvPr/>
        </p:nvSpPr>
        <p:spPr>
          <a:xfrm>
            <a:off x="5971558" y="3762193"/>
            <a:ext cx="4236312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GB" sz="2400" dirty="0"/>
              <a:t>age = 18</a:t>
            </a:r>
          </a:p>
          <a:p>
            <a:r>
              <a:rPr lang="en-GB" sz="2400" dirty="0"/>
              <a:t>if age &gt;= 18:</a:t>
            </a:r>
          </a:p>
          <a:p>
            <a:r>
              <a:rPr lang="en-GB" sz="2400" dirty="0"/>
              <a:t>    print("You are an adult.")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E3BCA0E-8CE3-17EE-8BFC-0E06A36F3946}"/>
              </a:ext>
            </a:extLst>
          </p:cNvPr>
          <p:cNvSpPr/>
          <p:nvPr/>
        </p:nvSpPr>
        <p:spPr>
          <a:xfrm>
            <a:off x="1879338" y="3286438"/>
            <a:ext cx="2231136" cy="42039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ookman Old Style" panose="02050604050505020204" pitchFamily="18" charset="0"/>
              </a:rPr>
              <a:t>Syntax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3EFD9F-3121-1138-AC00-5F1195DDD3C2}"/>
              </a:ext>
            </a:extLst>
          </p:cNvPr>
          <p:cNvSpPr/>
          <p:nvPr/>
        </p:nvSpPr>
        <p:spPr>
          <a:xfrm>
            <a:off x="6473004" y="3101771"/>
            <a:ext cx="2231136" cy="42039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Bookman Old Style" panose="02050604050505020204" pitchFamily="18" charset="0"/>
              </a:rPr>
              <a:t>Example: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74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1B8997-F2FA-6206-4D6F-1567F893A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93E005-8C10-5A33-2403-6E48245DE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64AB8-58C2-ED87-B74D-1E0B4B81B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52EE95C-B6EC-CA8C-3DED-6E329761BF3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57662" y="1651521"/>
            <a:ext cx="2938455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Syntax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8FB9D4-57C1-37DE-8DA4-57501BBE79EA}"/>
              </a:ext>
            </a:extLst>
          </p:cNvPr>
          <p:cNvSpPr txBox="1"/>
          <p:nvPr/>
        </p:nvSpPr>
        <p:spPr>
          <a:xfrm>
            <a:off x="986854" y="2265586"/>
            <a:ext cx="4857136" cy="156966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if condition:</a:t>
            </a:r>
          </a:p>
          <a:p>
            <a:r>
              <a:rPr lang="en-US" sz="2400" dirty="0"/>
              <a:t>    # run this if condition is true</a:t>
            </a:r>
          </a:p>
          <a:p>
            <a:r>
              <a:rPr lang="en-US" sz="2400" dirty="0"/>
              <a:t>else:</a:t>
            </a:r>
          </a:p>
          <a:p>
            <a:r>
              <a:rPr lang="en-US" sz="2400" dirty="0"/>
              <a:t>    # run this if condition is 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1B6151-E7B5-75E3-F1AB-B3C22D5AB676}"/>
              </a:ext>
            </a:extLst>
          </p:cNvPr>
          <p:cNvSpPr txBox="1"/>
          <p:nvPr/>
        </p:nvSpPr>
        <p:spPr>
          <a:xfrm>
            <a:off x="6082496" y="1878267"/>
            <a:ext cx="4772318" cy="2677656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Example: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age = 16</a:t>
            </a:r>
          </a:p>
          <a:p>
            <a:r>
              <a:rPr lang="en-US" sz="2400" b="1" dirty="0"/>
              <a:t>if age &gt;= 18:</a:t>
            </a:r>
          </a:p>
          <a:p>
            <a:r>
              <a:rPr lang="en-US" sz="2400" b="1" dirty="0"/>
              <a:t>    print("You are an adult.")</a:t>
            </a:r>
          </a:p>
          <a:p>
            <a:r>
              <a:rPr lang="en-US" sz="2400" b="1" dirty="0"/>
              <a:t>else:</a:t>
            </a:r>
          </a:p>
          <a:p>
            <a:r>
              <a:rPr lang="en-US" sz="2400" b="1" dirty="0"/>
              <a:t>    print("You are a minor.")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BF511B7-451C-5A81-331A-EDA3A9360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if...else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Statement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E0AF50C-A0FE-B848-6796-5246AF493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if...else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Statement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EFD8E00-6FC8-3750-CA75-91B7F0EA0FB6}"/>
              </a:ext>
            </a:extLst>
          </p:cNvPr>
          <p:cNvSpPr/>
          <p:nvPr/>
        </p:nvSpPr>
        <p:spPr>
          <a:xfrm>
            <a:off x="2762864" y="570271"/>
            <a:ext cx="4473677" cy="72228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If ….else statements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424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7347AF-D28E-67DA-6B60-659861A1D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D3C540-1215-E21F-5009-2940A1816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A55D23-3224-2F36-E2A7-903BAAFC4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5F99938-0099-69D8-D60A-581CB0DFF41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66917" y="1513001"/>
            <a:ext cx="2938455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Syntax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EBF204-7468-9B26-A012-2C138BFEF4AB}"/>
              </a:ext>
            </a:extLst>
          </p:cNvPr>
          <p:cNvSpPr txBox="1"/>
          <p:nvPr/>
        </p:nvSpPr>
        <p:spPr>
          <a:xfrm>
            <a:off x="688952" y="1998366"/>
            <a:ext cx="4147823" cy="2677656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if condition1:</a:t>
            </a:r>
          </a:p>
          <a:p>
            <a:r>
              <a:rPr lang="en-US" sz="2800" dirty="0"/>
              <a:t>    # do something</a:t>
            </a:r>
          </a:p>
          <a:p>
            <a:r>
              <a:rPr lang="en-US" sz="2800" dirty="0" err="1"/>
              <a:t>elif</a:t>
            </a:r>
            <a:r>
              <a:rPr lang="en-US" sz="2800" dirty="0"/>
              <a:t> condition2:</a:t>
            </a:r>
          </a:p>
          <a:p>
            <a:r>
              <a:rPr lang="en-US" sz="2800" dirty="0"/>
              <a:t>    # do something else</a:t>
            </a:r>
          </a:p>
          <a:p>
            <a:r>
              <a:rPr lang="en-US" sz="2800" dirty="0"/>
              <a:t>else:</a:t>
            </a:r>
          </a:p>
          <a:p>
            <a:r>
              <a:rPr lang="en-US" sz="2800" dirty="0"/>
              <a:t>    # default case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E43E0E-B3F3-25C2-66C2-C2AE46FD9597}"/>
              </a:ext>
            </a:extLst>
          </p:cNvPr>
          <p:cNvSpPr txBox="1"/>
          <p:nvPr/>
        </p:nvSpPr>
        <p:spPr>
          <a:xfrm>
            <a:off x="5697793" y="1395442"/>
            <a:ext cx="3802352" cy="452431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Example: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/>
              <a:t>marks = 75</a:t>
            </a:r>
          </a:p>
          <a:p>
            <a:endParaRPr lang="en-US" sz="2400" b="1" dirty="0"/>
          </a:p>
          <a:p>
            <a:r>
              <a:rPr lang="en-US" sz="2400" b="1" dirty="0"/>
              <a:t>if marks &gt;= 90:</a:t>
            </a:r>
          </a:p>
          <a:p>
            <a:r>
              <a:rPr lang="en-US" sz="2400" b="1" dirty="0"/>
              <a:t>    print("Grade: A")</a:t>
            </a:r>
          </a:p>
          <a:p>
            <a:r>
              <a:rPr lang="en-US" sz="2400" b="1" dirty="0" err="1"/>
              <a:t>elif</a:t>
            </a:r>
            <a:r>
              <a:rPr lang="en-US" sz="2400" b="1" dirty="0"/>
              <a:t> marks &gt;= 75:</a:t>
            </a:r>
          </a:p>
          <a:p>
            <a:r>
              <a:rPr lang="en-US" sz="2400" b="1" dirty="0"/>
              <a:t>    print("Grade: B")</a:t>
            </a:r>
          </a:p>
          <a:p>
            <a:r>
              <a:rPr lang="en-US" sz="2400" b="1" dirty="0" err="1"/>
              <a:t>elif</a:t>
            </a:r>
            <a:r>
              <a:rPr lang="en-US" sz="2400" b="1" dirty="0"/>
              <a:t> marks &gt;= 60:</a:t>
            </a:r>
          </a:p>
          <a:p>
            <a:r>
              <a:rPr lang="en-US" sz="2400" b="1" dirty="0"/>
              <a:t>    print("Grade: C")</a:t>
            </a:r>
          </a:p>
          <a:p>
            <a:r>
              <a:rPr lang="en-US" sz="2400" b="1" dirty="0"/>
              <a:t>else:</a:t>
            </a:r>
          </a:p>
          <a:p>
            <a:r>
              <a:rPr lang="en-US" sz="2400" b="1" dirty="0"/>
              <a:t>    print("Grade: F")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5363402-71AB-4ACE-B05A-5AC92EA2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if...else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Statement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161820D-3D0C-4479-0702-C6112687C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if...else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Statement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E493C6-4198-00C0-2D7E-419BBEB61C44}"/>
              </a:ext>
            </a:extLst>
          </p:cNvPr>
          <p:cNvSpPr/>
          <p:nvPr/>
        </p:nvSpPr>
        <p:spPr>
          <a:xfrm>
            <a:off x="2762864" y="570271"/>
            <a:ext cx="5869859" cy="72228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If …</a:t>
            </a:r>
            <a:r>
              <a:rPr lang="en-US" sz="3200" dirty="0" err="1"/>
              <a:t>elif</a:t>
            </a:r>
            <a:r>
              <a:rPr lang="en-US" sz="3200" dirty="0"/>
              <a:t>…else chain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08659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2924</TotalTime>
  <Words>1736</Words>
  <Application>Microsoft Office PowerPoint</Application>
  <PresentationFormat>Widescreen</PresentationFormat>
  <Paragraphs>274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Algerian</vt:lpstr>
      <vt:lpstr>Arial</vt:lpstr>
      <vt:lpstr>Arial Unicode MS</vt:lpstr>
      <vt:lpstr>Bookman Old Style</vt:lpstr>
      <vt:lpstr>Calibri</vt:lpstr>
      <vt:lpstr>Century Gothic</vt:lpstr>
      <vt:lpstr>Futura</vt:lpstr>
      <vt:lpstr>Times New Roman</vt:lpstr>
      <vt:lpstr>Wingdings</vt:lpstr>
      <vt:lpstr>Wingdings 3</vt:lpstr>
      <vt:lpstr>Wisp</vt:lpstr>
      <vt:lpstr>PowerPoint Presentation</vt:lpstr>
      <vt:lpstr>Module: Programming with Python</vt:lpstr>
      <vt:lpstr> Lesson 3: Outlines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 exercises</vt:lpstr>
      <vt:lpstr>PowerPoint Presentation</vt:lpstr>
      <vt:lpstr>QUESTION  &amp;  ANSWERS!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MODULE: E-Governance and service Delivery</dc:title>
  <dc:creator>DELL</dc:creator>
  <cp:lastModifiedBy>James HAKIZIMANA</cp:lastModifiedBy>
  <cp:revision>527</cp:revision>
  <dcterms:created xsi:type="dcterms:W3CDTF">2022-07-23T07:56:39Z</dcterms:created>
  <dcterms:modified xsi:type="dcterms:W3CDTF">2025-06-14T11:55:17Z</dcterms:modified>
</cp:coreProperties>
</file>