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26"/>
  </p:notesMasterIdLst>
  <p:sldIdLst>
    <p:sldId id="272" r:id="rId2"/>
    <p:sldId id="326" r:id="rId3"/>
    <p:sldId id="302" r:id="rId4"/>
    <p:sldId id="319" r:id="rId5"/>
    <p:sldId id="367" r:id="rId6"/>
    <p:sldId id="368" r:id="rId7"/>
    <p:sldId id="369" r:id="rId8"/>
    <p:sldId id="320" r:id="rId9"/>
    <p:sldId id="370" r:id="rId10"/>
    <p:sldId id="372" r:id="rId11"/>
    <p:sldId id="371" r:id="rId12"/>
    <p:sldId id="378" r:id="rId13"/>
    <p:sldId id="308" r:id="rId14"/>
    <p:sldId id="375" r:id="rId15"/>
    <p:sldId id="318" r:id="rId16"/>
    <p:sldId id="374" r:id="rId17"/>
    <p:sldId id="373" r:id="rId18"/>
    <p:sldId id="376" r:id="rId19"/>
    <p:sldId id="328" r:id="rId20"/>
    <p:sldId id="377" r:id="rId21"/>
    <p:sldId id="329" r:id="rId22"/>
    <p:sldId id="379" r:id="rId23"/>
    <p:sldId id="275" r:id="rId24"/>
    <p:sldId id="30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CCFF99"/>
    <a:srgbClr val="000099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291" autoAdjust="0"/>
  </p:normalViewPr>
  <p:slideViewPr>
    <p:cSldViewPr snapToGrid="0">
      <p:cViewPr varScale="1">
        <p:scale>
          <a:sx n="62" d="100"/>
          <a:sy n="62" d="100"/>
        </p:scale>
        <p:origin x="8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93B7-A6E0-44D8-97D8-87647183578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CCF6-1BF6-45C8-8F31-CA1EEF00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9CCF6-1BF6-45C8-8F31-CA1EEF00AC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74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96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2A47-A0D1-4FFC-B02F-8864DFB21A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32DA-C8CE-029C-CF4D-3A2FC935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6" t="34130" r="23953" b="7277"/>
          <a:stretch/>
        </p:blipFill>
        <p:spPr>
          <a:xfrm>
            <a:off x="2602023" y="221565"/>
            <a:ext cx="6987954" cy="6414869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67D48C-B157-9431-8C55-704AD7124D03}"/>
              </a:ext>
            </a:extLst>
          </p:cNvPr>
          <p:cNvSpPr/>
          <p:nvPr/>
        </p:nvSpPr>
        <p:spPr>
          <a:xfrm>
            <a:off x="0" y="-365760"/>
            <a:ext cx="1519311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85D41-3F36-27D2-339E-2BBE8B1FA7BB}"/>
              </a:ext>
            </a:extLst>
          </p:cNvPr>
          <p:cNvSpPr/>
          <p:nvPr/>
        </p:nvSpPr>
        <p:spPr>
          <a:xfrm>
            <a:off x="0" y="3629462"/>
            <a:ext cx="1519311" cy="6858000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8C5E-872C-DB1B-0230-2B918DFC3322}"/>
              </a:ext>
            </a:extLst>
          </p:cNvPr>
          <p:cNvSpPr/>
          <p:nvPr/>
        </p:nvSpPr>
        <p:spPr>
          <a:xfrm>
            <a:off x="11418277" y="0"/>
            <a:ext cx="773723" cy="1033975"/>
          </a:xfrm>
          <a:prstGeom prst="rect">
            <a:avLst/>
          </a:prstGeom>
          <a:solidFill>
            <a:srgbClr val="99003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D4760-D4CE-05BD-FA6A-08035C8EB45B}"/>
              </a:ext>
            </a:extLst>
          </p:cNvPr>
          <p:cNvSpPr/>
          <p:nvPr/>
        </p:nvSpPr>
        <p:spPr>
          <a:xfrm>
            <a:off x="11418276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4F254-DD3A-6CAE-0BBA-6F81B5A71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F51F35-C57F-1CBA-7EE9-CF59911F2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8CC6E-DB48-8CB6-1E5A-A016D16CE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52EA16-951C-DC12-FF3C-6BF4F41AF7FB}"/>
              </a:ext>
            </a:extLst>
          </p:cNvPr>
          <p:cNvSpPr/>
          <p:nvPr/>
        </p:nvSpPr>
        <p:spPr>
          <a:xfrm>
            <a:off x="3097160" y="518046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 Function Returning Multiple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4602D-8C01-1331-2342-EB3955A561C6}"/>
              </a:ext>
            </a:extLst>
          </p:cNvPr>
          <p:cNvSpPr txBox="1"/>
          <p:nvPr/>
        </p:nvSpPr>
        <p:spPr>
          <a:xfrm>
            <a:off x="619431" y="1865065"/>
            <a:ext cx="3824753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function_name</a:t>
            </a:r>
            <a:r>
              <a:rPr lang="en-US" sz="2400" dirty="0"/>
              <a:t>():</a:t>
            </a:r>
          </a:p>
          <a:p>
            <a:r>
              <a:rPr lang="en-US" sz="2400" dirty="0"/>
              <a:t>    return value1, value2</a:t>
            </a:r>
          </a:p>
          <a:p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415180-8EEB-B814-235D-34D1649D8672}"/>
              </a:ext>
            </a:extLst>
          </p:cNvPr>
          <p:cNvSpPr/>
          <p:nvPr/>
        </p:nvSpPr>
        <p:spPr>
          <a:xfrm>
            <a:off x="644010" y="1388285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98E2321-6B4A-F3FA-86BA-99963032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1" y="3665569"/>
            <a:ext cx="7428274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def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math_operations</a:t>
            </a:r>
            <a:r>
              <a:rPr lang="en-US" altLang="en-US" sz="2400" dirty="0">
                <a:latin typeface="Bookman Old Style" panose="02050604050505020204" pitchFamily="18" charset="0"/>
              </a:rPr>
              <a:t>(a, b):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return a + b, a - b, a * 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sum, difference, product=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math_operations</a:t>
            </a:r>
            <a:r>
              <a:rPr lang="en-US" altLang="en-US" sz="2400" dirty="0">
                <a:latin typeface="Bookman Old Style" panose="02050604050505020204" pitchFamily="18" charset="0"/>
              </a:rPr>
              <a:t>(5, 3)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print(add, sub,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mul</a:t>
            </a:r>
            <a:r>
              <a:rPr lang="en-US" altLang="en-US" sz="2400" dirty="0">
                <a:latin typeface="Bookman Old Style" panose="02050604050505020204" pitchFamily="18" charset="0"/>
              </a:rPr>
              <a:t>)  # Output: 8 2 15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46D3C1-748E-079C-D9FB-84E408DDC218}"/>
              </a:ext>
            </a:extLst>
          </p:cNvPr>
          <p:cNvSpPr/>
          <p:nvPr/>
        </p:nvSpPr>
        <p:spPr>
          <a:xfrm>
            <a:off x="619431" y="3146426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312FA5-5954-296D-B90E-A94B168C1636}"/>
              </a:ext>
            </a:extLst>
          </p:cNvPr>
          <p:cNvSpPr/>
          <p:nvPr/>
        </p:nvSpPr>
        <p:spPr>
          <a:xfrm>
            <a:off x="712838" y="5258321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F81184-BB43-1886-FE74-58D68E80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10" y="5733620"/>
            <a:ext cx="4945627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8 2 15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1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7BE2F-86B1-21B3-D52A-33691BCE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363ED0-8A04-D90A-C92F-E9ADA36E3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CBEDD-85D1-9955-1749-786C75EFE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8F1ADA-A238-6F80-39AA-EA5E8F0A65FE}"/>
              </a:ext>
            </a:extLst>
          </p:cNvPr>
          <p:cNvSpPr/>
          <p:nvPr/>
        </p:nvSpPr>
        <p:spPr>
          <a:xfrm>
            <a:off x="3097160" y="518046"/>
            <a:ext cx="6548285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Practice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1F5AE-7360-72B3-61A0-F3DED3F01102}"/>
              </a:ext>
            </a:extLst>
          </p:cNvPr>
          <p:cNvSpPr/>
          <p:nvPr/>
        </p:nvSpPr>
        <p:spPr>
          <a:xfrm>
            <a:off x="1795652" y="1448408"/>
            <a:ext cx="8600696" cy="3303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Bookman Old Style" panose="02050604050505020204" pitchFamily="18" charset="0"/>
              </a:rPr>
              <a:t>Make a python program using function that will ask the </a:t>
            </a:r>
            <a:r>
              <a:rPr lang="en-US" sz="3200">
                <a:latin typeface="Bookman Old Style" panose="02050604050505020204" pitchFamily="18" charset="0"/>
              </a:rPr>
              <a:t>user to </a:t>
            </a:r>
            <a:r>
              <a:rPr lang="en-US" sz="3200" dirty="0">
                <a:latin typeface="Bookman Old Style" panose="02050604050505020204" pitchFamily="18" charset="0"/>
              </a:rPr>
              <a:t>enter the deposit amount, period and rate. Then your program should display or compute the simple interest. </a:t>
            </a:r>
            <a:endParaRPr lang="en-GB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7BE2F-86B1-21B3-D52A-33691BCE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363ED0-8A04-D90A-C92F-E9ADA36E3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CBEDD-85D1-9955-1749-786C75EFE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8F1ADA-A238-6F80-39AA-EA5E8F0A65FE}"/>
              </a:ext>
            </a:extLst>
          </p:cNvPr>
          <p:cNvSpPr/>
          <p:nvPr/>
        </p:nvSpPr>
        <p:spPr>
          <a:xfrm>
            <a:off x="3097160" y="518046"/>
            <a:ext cx="6548285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Lambda Functions (Anonymous Functions)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89561-A6B0-6755-8755-DFBE871A6908}"/>
              </a:ext>
            </a:extLst>
          </p:cNvPr>
          <p:cNvSpPr txBox="1"/>
          <p:nvPr/>
        </p:nvSpPr>
        <p:spPr>
          <a:xfrm>
            <a:off x="619430" y="2060480"/>
            <a:ext cx="9596285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Function name=lambda arguments: expression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A710C2-C89A-ACA8-0982-272ECC5938A4}"/>
              </a:ext>
            </a:extLst>
          </p:cNvPr>
          <p:cNvSpPr/>
          <p:nvPr/>
        </p:nvSpPr>
        <p:spPr>
          <a:xfrm>
            <a:off x="619431" y="1575616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C216844-261C-5E65-8C51-BAD488D67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1" y="3128047"/>
            <a:ext cx="6086167" cy="120032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Bookman Old Style" panose="02050604050505020204" pitchFamily="18" charset="0"/>
              </a:rPr>
              <a:t>squareofnumber</a:t>
            </a:r>
            <a:r>
              <a:rPr lang="en-US" altLang="en-US" sz="2400" dirty="0">
                <a:latin typeface="Bookman Old Style" panose="02050604050505020204" pitchFamily="18" charset="0"/>
              </a:rPr>
              <a:t> = lambda x: x * x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print(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squareofnumber</a:t>
            </a:r>
            <a:r>
              <a:rPr lang="en-US" altLang="en-US" sz="2400" dirty="0">
                <a:latin typeface="Bookman Old Style" panose="02050604050505020204" pitchFamily="18" charset="0"/>
              </a:rPr>
              <a:t>(5))  # Output: 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A5B1E8-4A00-4BE2-BB96-557508CBD9C2}"/>
              </a:ext>
            </a:extLst>
          </p:cNvPr>
          <p:cNvSpPr/>
          <p:nvPr/>
        </p:nvSpPr>
        <p:spPr>
          <a:xfrm>
            <a:off x="619430" y="2645048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A08FCF-382E-CC3F-E9A4-F62A0D280CE9}"/>
              </a:ext>
            </a:extLst>
          </p:cNvPr>
          <p:cNvSpPr/>
          <p:nvPr/>
        </p:nvSpPr>
        <p:spPr>
          <a:xfrm>
            <a:off x="619430" y="4393127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049D76-1252-8902-813D-7E73C8C8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0" y="4938818"/>
            <a:ext cx="6086167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25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1F5AE-7360-72B3-61A0-F3DED3F01102}"/>
              </a:ext>
            </a:extLst>
          </p:cNvPr>
          <p:cNvSpPr/>
          <p:nvPr/>
        </p:nvSpPr>
        <p:spPr>
          <a:xfrm>
            <a:off x="6705597" y="2802194"/>
            <a:ext cx="5009391" cy="3303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 err="1">
                <a:latin typeface="Bookman Old Style" panose="02050604050505020204" pitchFamily="18" charset="0"/>
              </a:rPr>
              <a:t>Exercice</a:t>
            </a:r>
            <a:r>
              <a:rPr lang="en-US" sz="2600" dirty="0">
                <a:latin typeface="Bookman Old Style" panose="02050604050505020204" pitchFamily="18" charset="0"/>
              </a:rPr>
              <a:t>: </a:t>
            </a:r>
          </a:p>
          <a:p>
            <a:endParaRPr lang="en-US" sz="2600" dirty="0">
              <a:latin typeface="Bookman Old Style" panose="02050604050505020204" pitchFamily="18" charset="0"/>
            </a:endParaRPr>
          </a:p>
          <a:p>
            <a:r>
              <a:rPr lang="en-US" sz="2600" dirty="0">
                <a:latin typeface="Bookman Old Style" panose="02050604050505020204" pitchFamily="18" charset="0"/>
              </a:rPr>
              <a:t>Make a python program with lambda function with parameter age. Your program should return “ you are 23 years old. Where 23 is your age</a:t>
            </a:r>
            <a:endParaRPr lang="en-GB" sz="2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9E193-4FDA-9837-3CB0-A8D756917FC9}"/>
              </a:ext>
            </a:extLst>
          </p:cNvPr>
          <p:cNvSpPr/>
          <p:nvPr/>
        </p:nvSpPr>
        <p:spPr>
          <a:xfrm>
            <a:off x="988828" y="1318437"/>
            <a:ext cx="701749" cy="86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A73341-70B4-9595-8BF1-1EA93BE4EE1D}"/>
              </a:ext>
            </a:extLst>
          </p:cNvPr>
          <p:cNvSpPr/>
          <p:nvPr/>
        </p:nvSpPr>
        <p:spPr>
          <a:xfrm>
            <a:off x="3097160" y="730150"/>
            <a:ext cx="4237705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Recursive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7CC8E-E802-6C6F-5C0B-D2D8706428E6}"/>
              </a:ext>
            </a:extLst>
          </p:cNvPr>
          <p:cNvSpPr txBox="1"/>
          <p:nvPr/>
        </p:nvSpPr>
        <p:spPr>
          <a:xfrm>
            <a:off x="3097160" y="1893505"/>
            <a:ext cx="7149889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function_name</a:t>
            </a:r>
            <a:r>
              <a:rPr lang="en-US" sz="2400" dirty="0"/>
              <a:t>():</a:t>
            </a:r>
          </a:p>
          <a:p>
            <a:r>
              <a:rPr lang="en-US" sz="2400" dirty="0"/>
              <a:t>    # base case</a:t>
            </a:r>
          </a:p>
          <a:p>
            <a:r>
              <a:rPr lang="en-US" sz="2400" dirty="0"/>
              <a:t>    # recursive call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5093E-CE72-BB23-528C-F4DF1F2A415D}"/>
              </a:ext>
            </a:extLst>
          </p:cNvPr>
          <p:cNvSpPr/>
          <p:nvPr/>
        </p:nvSpPr>
        <p:spPr>
          <a:xfrm>
            <a:off x="867625" y="2049984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D3EC3E-0C71-4AE2-DBA8-804A7CC0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825" y="3164460"/>
            <a:ext cx="7149890" cy="230832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def factorial(n):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if n == 0: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    return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else: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    return n * factorial(n - 1)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print(factorial(5))  # Output: 120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A17723-5688-64C6-9FF6-E420C209D26C}"/>
              </a:ext>
            </a:extLst>
          </p:cNvPr>
          <p:cNvSpPr/>
          <p:nvPr/>
        </p:nvSpPr>
        <p:spPr>
          <a:xfrm>
            <a:off x="851175" y="3784090"/>
            <a:ext cx="2180778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BF9CA-1F5B-F120-7951-B9F9981A1600}"/>
              </a:ext>
            </a:extLst>
          </p:cNvPr>
          <p:cNvSpPr txBox="1"/>
          <p:nvPr/>
        </p:nvSpPr>
        <p:spPr>
          <a:xfrm>
            <a:off x="1531994" y="1361214"/>
            <a:ext cx="7149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recursive function is one that </a:t>
            </a:r>
            <a:r>
              <a:rPr lang="en-US" sz="2400" b="1" dirty="0"/>
              <a:t>calls itself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A8EA79-387E-1E9F-EAB8-CEB0DCBD96BE}"/>
              </a:ext>
            </a:extLst>
          </p:cNvPr>
          <p:cNvSpPr/>
          <p:nvPr/>
        </p:nvSpPr>
        <p:spPr>
          <a:xfrm>
            <a:off x="807858" y="5693905"/>
            <a:ext cx="1765437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57E2446-035B-D412-6CE4-62B04CBA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307" y="5693905"/>
            <a:ext cx="714989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: 120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4E1D0-F6ED-FCD5-3E5B-2A9FCEC7A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C1747-8E21-2059-F935-785B2E4E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1A18A1-E240-DA24-D724-A4CF13EE8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E2D25-EC4D-A843-5FEF-E791CF4C1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05572-C1EA-5A9A-560F-ABD104DC4964}"/>
              </a:ext>
            </a:extLst>
          </p:cNvPr>
          <p:cNvSpPr/>
          <p:nvPr/>
        </p:nvSpPr>
        <p:spPr>
          <a:xfrm>
            <a:off x="988828" y="1318437"/>
            <a:ext cx="701749" cy="86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5066E9-4F9E-F6FD-FAC4-65CC28E64821}"/>
              </a:ext>
            </a:extLst>
          </p:cNvPr>
          <p:cNvSpPr/>
          <p:nvPr/>
        </p:nvSpPr>
        <p:spPr>
          <a:xfrm>
            <a:off x="3126657" y="954439"/>
            <a:ext cx="4729317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Recursive Functions (</a:t>
            </a:r>
            <a:r>
              <a:rPr lang="en-GB" sz="2400" dirty="0" err="1"/>
              <a:t>cont</a:t>
            </a:r>
            <a:r>
              <a:rPr lang="en-GB" sz="2400" dirty="0"/>
              <a:t>’)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796070-375E-19C1-B8A3-C5A62CCEA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610" y="1905506"/>
            <a:ext cx="714989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def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fibonacci</a:t>
            </a:r>
            <a:r>
              <a:rPr lang="en-US" altLang="en-US" sz="2400" dirty="0">
                <a:latin typeface="Bookman Old Style" panose="02050604050505020204" pitchFamily="18" charset="0"/>
              </a:rPr>
              <a:t>(n):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if n &lt;= 1: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    return 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else: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    return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fibonacci</a:t>
            </a:r>
            <a:r>
              <a:rPr lang="en-US" altLang="en-US" sz="2400" dirty="0">
                <a:latin typeface="Bookman Old Style" panose="02050604050505020204" pitchFamily="18" charset="0"/>
              </a:rPr>
              <a:t>(n-1) +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fibonacci</a:t>
            </a:r>
            <a:r>
              <a:rPr lang="en-US" altLang="en-US" sz="2400" dirty="0">
                <a:latin typeface="Bookman Old Style" panose="02050604050505020204" pitchFamily="18" charset="0"/>
              </a:rPr>
              <a:t>(n-2)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for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i</a:t>
            </a:r>
            <a:r>
              <a:rPr lang="en-US" altLang="en-US" sz="2400" dirty="0">
                <a:latin typeface="Bookman Old Style" panose="02050604050505020204" pitchFamily="18" charset="0"/>
              </a:rPr>
              <a:t> in range(6):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print(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fibonacci</a:t>
            </a:r>
            <a:r>
              <a:rPr lang="en-US" altLang="en-US" sz="2400" dirty="0">
                <a:latin typeface="Bookman Old Style" panose="02050604050505020204" pitchFamily="18" charset="0"/>
              </a:rPr>
              <a:t>(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i</a:t>
            </a:r>
            <a:r>
              <a:rPr lang="en-US" altLang="en-US" sz="2400" dirty="0">
                <a:latin typeface="Bookman Old Style" panose="02050604050505020204" pitchFamily="18" charset="0"/>
              </a:rPr>
              <a:t>), end=" ")  # Output: 0 1 1 2 3 5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133564-E056-1396-1591-DD497B00727B}"/>
              </a:ext>
            </a:extLst>
          </p:cNvPr>
          <p:cNvSpPr/>
          <p:nvPr/>
        </p:nvSpPr>
        <p:spPr>
          <a:xfrm>
            <a:off x="772517" y="2659734"/>
            <a:ext cx="2180778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2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38E261-24C4-E756-1A38-23343CB9A284}"/>
              </a:ext>
            </a:extLst>
          </p:cNvPr>
          <p:cNvSpPr/>
          <p:nvPr/>
        </p:nvSpPr>
        <p:spPr>
          <a:xfrm>
            <a:off x="772517" y="5201721"/>
            <a:ext cx="2097550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AD5A67-191F-227E-1A7B-60F17026D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610" y="5201721"/>
            <a:ext cx="714989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0 1 1 2 3 5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85BB95CB-D244-87A1-C204-C423E82A406B}"/>
                  </a:ext>
                </a:extLst>
              </p:cNvPr>
              <p:cNvSpPr/>
              <p:nvPr/>
            </p:nvSpPr>
            <p:spPr>
              <a:xfrm>
                <a:off x="1622323" y="1617163"/>
                <a:ext cx="8912906" cy="115206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1. Create a python program with a function to calculate Body Mass Index. 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bmi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𝑊𝑒𝑖𝑔h𝑡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𝐻𝑒𝑖𝑔h𝑡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85BB95CB-D244-87A1-C204-C423E82A4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3" y="1617163"/>
                <a:ext cx="8912906" cy="11520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5084E5-2336-1DE8-B38C-D401FDC78550}"/>
              </a:ext>
            </a:extLst>
          </p:cNvPr>
          <p:cNvSpPr/>
          <p:nvPr/>
        </p:nvSpPr>
        <p:spPr>
          <a:xfrm>
            <a:off x="3072656" y="893317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Exercices</a:t>
            </a:r>
            <a:endParaRPr lang="en-GB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B5199-CF8C-563B-1073-2B898C21472C}"/>
              </a:ext>
            </a:extLst>
          </p:cNvPr>
          <p:cNvSpPr/>
          <p:nvPr/>
        </p:nvSpPr>
        <p:spPr>
          <a:xfrm>
            <a:off x="1622323" y="2707834"/>
            <a:ext cx="9421782" cy="72116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  <a:p>
            <a:r>
              <a:rPr lang="en-US" sz="2400" dirty="0"/>
              <a:t>2.Make a python program that takes a list of marks of 5 modules and return average, highest, and grade.</a:t>
            </a:r>
          </a:p>
          <a:p>
            <a:pPr algn="ctr"/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66115-C913-0D11-9B0B-08AA5BB9615F}"/>
              </a:ext>
            </a:extLst>
          </p:cNvPr>
          <p:cNvSpPr txBox="1"/>
          <p:nvPr/>
        </p:nvSpPr>
        <p:spPr>
          <a:xfrm>
            <a:off x="1727999" y="3564026"/>
            <a:ext cx="7688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3. Create a python program of Simple Interest Calculator using Lambda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92EB5-0F85-72AA-03E6-2EB2FC1ED521}"/>
              </a:ext>
            </a:extLst>
          </p:cNvPr>
          <p:cNvSpPr txBox="1"/>
          <p:nvPr/>
        </p:nvSpPr>
        <p:spPr>
          <a:xfrm>
            <a:off x="1727999" y="4395023"/>
            <a:ext cx="94217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4. Create a python program that asks a user to enter loan amount, monthly pay rate and payment period in months.</a:t>
            </a:r>
          </a:p>
          <a:p>
            <a:r>
              <a:rPr lang="en-US" sz="2400" dirty="0"/>
              <a:t>Then your program could track the remaining amount and showing the previous payments(amount remaining).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022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8AD34-98A4-1644-F1CA-30071CC34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D59B563-5BAE-013F-C040-2D55A09A3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3275E6-59B8-90CD-97B0-E8ADA5324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3FABB3-4FCC-5BA3-069A-E55BDA5F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B0A40E-2432-3504-05CD-33285A910AD3}"/>
              </a:ext>
            </a:extLst>
          </p:cNvPr>
          <p:cNvSpPr/>
          <p:nvPr/>
        </p:nvSpPr>
        <p:spPr>
          <a:xfrm>
            <a:off x="2807185" y="4170165"/>
            <a:ext cx="6336814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5CCC1-DF17-F1F0-8BA7-6ACE3B09A9F7}"/>
              </a:ext>
            </a:extLst>
          </p:cNvPr>
          <p:cNvSpPr txBox="1"/>
          <p:nvPr/>
        </p:nvSpPr>
        <p:spPr>
          <a:xfrm>
            <a:off x="2807185" y="1781415"/>
            <a:ext cx="6336814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Bookman Old Style" panose="02050604050505020204" pitchFamily="18" charset="0"/>
              </a:rPr>
              <a:t>def </a:t>
            </a:r>
            <a:r>
              <a:rPr lang="en-GB" sz="2400" dirty="0" err="1">
                <a:latin typeface="Bookman Old Style" panose="02050604050505020204" pitchFamily="18" charset="0"/>
              </a:rPr>
              <a:t>calculate_bmi</a:t>
            </a:r>
            <a:r>
              <a:rPr lang="en-GB" sz="2400" dirty="0">
                <a:latin typeface="Bookman Old Style" panose="02050604050505020204" pitchFamily="18" charset="0"/>
              </a:rPr>
              <a:t>(weight, height):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    </a:t>
            </a:r>
            <a:r>
              <a:rPr lang="en-GB" sz="2400" dirty="0" err="1">
                <a:latin typeface="Bookman Old Style" panose="02050604050505020204" pitchFamily="18" charset="0"/>
              </a:rPr>
              <a:t>bmi</a:t>
            </a:r>
            <a:r>
              <a:rPr lang="en-GB" sz="2400" dirty="0">
                <a:latin typeface="Bookman Old Style" panose="02050604050505020204" pitchFamily="18" charset="0"/>
              </a:rPr>
              <a:t> = weight / (height ** 2)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    return round(</a:t>
            </a:r>
            <a:r>
              <a:rPr lang="en-GB" sz="2400" dirty="0" err="1">
                <a:latin typeface="Bookman Old Style" panose="02050604050505020204" pitchFamily="18" charset="0"/>
              </a:rPr>
              <a:t>bmi</a:t>
            </a:r>
            <a:r>
              <a:rPr lang="en-GB" sz="2400" dirty="0">
                <a:latin typeface="Bookman Old Style" panose="02050604050505020204" pitchFamily="18" charset="0"/>
              </a:rPr>
              <a:t>, 2)</a:t>
            </a:r>
          </a:p>
          <a:p>
            <a:endParaRPr lang="en-GB" sz="2400" dirty="0">
              <a:latin typeface="Bookman Old Style" panose="02050604050505020204" pitchFamily="18" charset="0"/>
            </a:endParaRPr>
          </a:p>
          <a:p>
            <a:r>
              <a:rPr lang="en-GB" sz="2400" dirty="0">
                <a:latin typeface="Bookman Old Style" panose="02050604050505020204" pitchFamily="18" charset="0"/>
              </a:rPr>
              <a:t>print(</a:t>
            </a:r>
            <a:r>
              <a:rPr lang="en-GB" sz="2400" dirty="0" err="1">
                <a:latin typeface="Bookman Old Style" panose="02050604050505020204" pitchFamily="18" charset="0"/>
              </a:rPr>
              <a:t>calculate_bmi</a:t>
            </a:r>
            <a:r>
              <a:rPr lang="en-GB" sz="2400" dirty="0">
                <a:latin typeface="Bookman Old Style" panose="02050604050505020204" pitchFamily="18" charset="0"/>
              </a:rPr>
              <a:t>(70, 1.75))  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A8FDFB-D7BC-3D92-1CEF-2B417CCC8E68}"/>
              </a:ext>
            </a:extLst>
          </p:cNvPr>
          <p:cNvSpPr/>
          <p:nvPr/>
        </p:nvSpPr>
        <p:spPr>
          <a:xfrm>
            <a:off x="2807185" y="824293"/>
            <a:ext cx="6336814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solution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C19C38-52E9-74B2-3C6E-D594C2504DCB}"/>
              </a:ext>
            </a:extLst>
          </p:cNvPr>
          <p:cNvSpPr/>
          <p:nvPr/>
        </p:nvSpPr>
        <p:spPr>
          <a:xfrm>
            <a:off x="2807185" y="5114391"/>
            <a:ext cx="6336814" cy="6390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Output: 22.86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C64D2-5ACA-1794-CF4C-747B538A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B087B13-8EB9-EEA0-644A-6D33357E8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59308B-DEBB-3F69-2637-A6902920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7681F6-E634-99F6-D5BA-0C8A2B8F5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BE3CC-2BAB-ECD6-81E1-1ECB5E40AB91}"/>
              </a:ext>
            </a:extLst>
          </p:cNvPr>
          <p:cNvSpPr txBox="1"/>
          <p:nvPr/>
        </p:nvSpPr>
        <p:spPr>
          <a:xfrm>
            <a:off x="3607820" y="728684"/>
            <a:ext cx="5678054" cy="526297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def </a:t>
            </a:r>
            <a:r>
              <a:rPr lang="en-GB" sz="2400" dirty="0" err="1"/>
              <a:t>evaluate_grades</a:t>
            </a:r>
            <a:r>
              <a:rPr lang="en-GB" sz="2400" dirty="0"/>
              <a:t>(marks):</a:t>
            </a:r>
          </a:p>
          <a:p>
            <a:r>
              <a:rPr lang="en-GB" sz="2400" dirty="0"/>
              <a:t>    average = sum(marks) / </a:t>
            </a:r>
            <a:r>
              <a:rPr lang="en-GB" sz="2400" dirty="0" err="1"/>
              <a:t>len</a:t>
            </a:r>
            <a:r>
              <a:rPr lang="en-GB" sz="2400" dirty="0"/>
              <a:t>(marks)</a:t>
            </a:r>
          </a:p>
          <a:p>
            <a:r>
              <a:rPr lang="en-GB" sz="2400" dirty="0"/>
              <a:t>    highest = max(marks)</a:t>
            </a:r>
          </a:p>
          <a:p>
            <a:r>
              <a:rPr lang="en-GB" sz="2400" dirty="0"/>
              <a:t>    if average &gt;= 90:</a:t>
            </a:r>
          </a:p>
          <a:p>
            <a:r>
              <a:rPr lang="en-GB" sz="2400" dirty="0"/>
              <a:t>        grade = "A"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elif</a:t>
            </a:r>
            <a:r>
              <a:rPr lang="en-GB" sz="2400" dirty="0"/>
              <a:t> average &gt;= 80:</a:t>
            </a:r>
          </a:p>
          <a:p>
            <a:r>
              <a:rPr lang="en-GB" sz="2400" dirty="0"/>
              <a:t>        grade = "B"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elif</a:t>
            </a:r>
            <a:r>
              <a:rPr lang="en-GB" sz="2400" dirty="0"/>
              <a:t> average &gt;= 70:</a:t>
            </a:r>
          </a:p>
          <a:p>
            <a:r>
              <a:rPr lang="en-GB" sz="2400" dirty="0"/>
              <a:t>        grade = "C"</a:t>
            </a:r>
          </a:p>
          <a:p>
            <a:r>
              <a:rPr lang="en-GB" sz="2400" dirty="0"/>
              <a:t>    else:</a:t>
            </a:r>
          </a:p>
          <a:p>
            <a:r>
              <a:rPr lang="en-GB" sz="2400" dirty="0"/>
              <a:t>        grade = "F"</a:t>
            </a:r>
          </a:p>
          <a:p>
            <a:r>
              <a:rPr lang="en-GB" sz="2400" dirty="0"/>
              <a:t>    return average, highest, grade</a:t>
            </a:r>
          </a:p>
          <a:p>
            <a:r>
              <a:rPr lang="en-GB" sz="2400" dirty="0"/>
              <a:t>result = </a:t>
            </a:r>
            <a:r>
              <a:rPr lang="en-GB" sz="2400" dirty="0" err="1"/>
              <a:t>evaluate_grades</a:t>
            </a:r>
            <a:r>
              <a:rPr lang="en-GB" sz="2400" dirty="0"/>
              <a:t>([85, 78, 92])</a:t>
            </a:r>
          </a:p>
          <a:p>
            <a:r>
              <a:rPr lang="en-GB" sz="2400" dirty="0"/>
              <a:t>print(result)  # Output: (85.0, 92, 'B')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AB81FD-584F-3F3D-A208-0A7977D9595C}"/>
              </a:ext>
            </a:extLst>
          </p:cNvPr>
          <p:cNvSpPr/>
          <p:nvPr/>
        </p:nvSpPr>
        <p:spPr>
          <a:xfrm>
            <a:off x="963637" y="1541385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36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F2383E-47D5-FDA3-CD7D-03F8A33A0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A57F62-9E51-D0FF-81A0-34D670D02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F1E10B-F2DA-94C8-A21A-58774F3B2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441B3-885B-105C-0608-27A983597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C667D-F80F-FE47-1F39-A1369D6FA38C}"/>
              </a:ext>
            </a:extLst>
          </p:cNvPr>
          <p:cNvSpPr txBox="1"/>
          <p:nvPr/>
        </p:nvSpPr>
        <p:spPr>
          <a:xfrm>
            <a:off x="2040231" y="2634517"/>
            <a:ext cx="71136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fr-FR" sz="2400" dirty="0" err="1"/>
              <a:t>simple_interest</a:t>
            </a:r>
            <a:r>
              <a:rPr lang="fr-FR" sz="2400" dirty="0"/>
              <a:t> = lambda p, r, t: (p * r * t) / 100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simple_interest</a:t>
            </a:r>
            <a:r>
              <a:rPr lang="fr-FR" sz="2400" dirty="0"/>
              <a:t>(1000, 5, 3))  # Output: 150.0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91F447-81C4-8A4B-247A-D58FBA987080}"/>
              </a:ext>
            </a:extLst>
          </p:cNvPr>
          <p:cNvSpPr/>
          <p:nvPr/>
        </p:nvSpPr>
        <p:spPr>
          <a:xfrm>
            <a:off x="3539689" y="1877024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27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B013B-30C6-9E55-5781-D0A641D72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52F7CF74-0FEF-C306-9297-4AB29E6A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E6952B5-642A-F108-53B6-0E059ABD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343B5A2-3BC8-44FF-7690-E7B0842C2B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294128"/>
                  </p:ext>
                </p:extLst>
              </p:nvPr>
            </p:nvGraphicFramePr>
            <p:xfrm>
              <a:off x="1250002" y="1629151"/>
              <a:ext cx="9983358" cy="4572000"/>
            </p:xfrm>
            <a:graphic>
              <a:graphicData uri="http://schemas.openxmlformats.org/drawingml/2006/table">
                <a:tbl>
                  <a:tblPr>
                    <a:tableStyleId>{08FB837D-C827-4EFA-A057-4D05807E0F7C}</a:tableStyleId>
                  </a:tblPr>
                  <a:tblGrid>
                    <a:gridCol w="4991679">
                      <a:extLst>
                        <a:ext uri="{9D8B030D-6E8A-4147-A177-3AD203B41FA5}">
                          <a16:colId xmlns:a16="http://schemas.microsoft.com/office/drawing/2014/main" val="3637872123"/>
                        </a:ext>
                      </a:extLst>
                    </a:gridCol>
                    <a:gridCol w="4991679">
                      <a:extLst>
                        <a:ext uri="{9D8B030D-6E8A-4147-A177-3AD203B41FA5}">
                          <a16:colId xmlns:a16="http://schemas.microsoft.com/office/drawing/2014/main" val="1133603672"/>
                        </a:ext>
                      </a:extLst>
                    </a:gridCol>
                  </a:tblGrid>
                  <a:tr h="414655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latin typeface="Bookman Old Style" panose="02050604050505020204" pitchFamily="18" charset="0"/>
                            </a:rPr>
                            <a:t>Task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latin typeface="Bookman Old Style" panose="02050604050505020204" pitchFamily="18" charset="0"/>
                            </a:rPr>
                            <a:t>Function Used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8832313"/>
                      </a:ext>
                    </a:extLst>
                  </a:tr>
                  <a:tr h="414655"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Square root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math.sqrt()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8192225"/>
                      </a:ext>
                    </a:extLst>
                  </a:tr>
                  <a:tr h="414655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Power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math.pow(base, exp)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3205964"/>
                      </a:ext>
                    </a:extLst>
                  </a:tr>
                  <a:tr h="414655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Rounding (up/down)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math.ceil(), math.floor()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7823765"/>
                      </a:ext>
                    </a:extLst>
                  </a:tr>
                  <a:tr h="414655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Trigonometry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math.sin(), math.cos(), etc.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0210705"/>
                      </a:ext>
                    </a:extLst>
                  </a:tr>
                  <a:tr h="414655"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Degrees to 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>
                              <a:latin typeface="Bookman Old Style" panose="02050604050505020204" pitchFamily="18" charset="0"/>
                            </a:rPr>
                            <a:t>math.radians</a:t>
                          </a:r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020343"/>
                      </a:ext>
                    </a:extLst>
                  </a:tr>
                  <a:tr h="414655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Radians to degrees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>
                              <a:latin typeface="Bookman Old Style" panose="02050604050505020204" pitchFamily="18" charset="0"/>
                            </a:rPr>
                            <a:t>math.degrees</a:t>
                          </a:r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403473"/>
                      </a:ext>
                    </a:extLst>
                  </a:tr>
                  <a:tr h="414655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>
                              <a:solidFill>
                                <a:schemeClr val="dk1"/>
                              </a:solidFill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Rounding x to n digits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 err="1">
                              <a:solidFill>
                                <a:schemeClr val="dk1"/>
                              </a:solidFill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Math.rand</a:t>
                          </a:r>
                          <a:r>
                            <a:rPr lang="en-US" sz="2400" kern="1200" dirty="0">
                              <a:solidFill>
                                <a:schemeClr val="dk1"/>
                              </a:solidFill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(x, n)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386558"/>
                      </a:ext>
                    </a:extLst>
                  </a:tr>
                  <a:tr h="41465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Computing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,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of 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latin typeface="Bookman Old Style" panose="02050604050505020204" pitchFamily="18" charset="0"/>
                            </a:rPr>
                            <a:t>Math.asin</a:t>
                          </a:r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(x),</a:t>
                          </a:r>
                          <a:r>
                            <a:rPr lang="en-US" sz="2400" dirty="0" err="1">
                              <a:latin typeface="Bookman Old Style" panose="02050604050505020204" pitchFamily="18" charset="0"/>
                            </a:rPr>
                            <a:t>acos</a:t>
                          </a:r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(x),</a:t>
                          </a:r>
                          <a:r>
                            <a:rPr lang="en-US" sz="2400" dirty="0" err="1">
                              <a:latin typeface="Bookman Old Style" panose="02050604050505020204" pitchFamily="18" charset="0"/>
                            </a:rPr>
                            <a:t>atan</a:t>
                          </a:r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(x),,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3316145"/>
                      </a:ext>
                    </a:extLst>
                  </a:tr>
                  <a:tr h="41465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Logarithm of x in n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Math.log(</a:t>
                          </a:r>
                          <a:r>
                            <a:rPr lang="en-US" sz="2400" dirty="0" err="1">
                              <a:latin typeface="Bookman Old Style" panose="02050604050505020204" pitchFamily="18" charset="0"/>
                            </a:rPr>
                            <a:t>x,n</a:t>
                          </a:r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)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42157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343B5A2-3BC8-44FF-7690-E7B0842C2B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294128"/>
                  </p:ext>
                </p:extLst>
              </p:nvPr>
            </p:nvGraphicFramePr>
            <p:xfrm>
              <a:off x="1250002" y="1629151"/>
              <a:ext cx="9983358" cy="4572000"/>
            </p:xfrm>
            <a:graphic>
              <a:graphicData uri="http://schemas.openxmlformats.org/drawingml/2006/table">
                <a:tbl>
                  <a:tblPr>
                    <a:tableStyleId>{08FB837D-C827-4EFA-A057-4D05807E0F7C}</a:tableStyleId>
                  </a:tblPr>
                  <a:tblGrid>
                    <a:gridCol w="4991679">
                      <a:extLst>
                        <a:ext uri="{9D8B030D-6E8A-4147-A177-3AD203B41FA5}">
                          <a16:colId xmlns:a16="http://schemas.microsoft.com/office/drawing/2014/main" val="3637872123"/>
                        </a:ext>
                      </a:extLst>
                    </a:gridCol>
                    <a:gridCol w="4991679">
                      <a:extLst>
                        <a:ext uri="{9D8B030D-6E8A-4147-A177-3AD203B41FA5}">
                          <a16:colId xmlns:a16="http://schemas.microsoft.com/office/drawing/2014/main" val="113360367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latin typeface="Bookman Old Style" panose="02050604050505020204" pitchFamily="18" charset="0"/>
                            </a:rPr>
                            <a:t>Task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1" dirty="0">
                              <a:latin typeface="Bookman Old Style" panose="02050604050505020204" pitchFamily="18" charset="0"/>
                            </a:rPr>
                            <a:t>Function Used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88323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Square root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math.sqrt()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81922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Power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math.pow(base, exp)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32059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Rounding (up/down)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math.ceil(), math.floor()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78237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Trigonometry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math.sin(), math.cos(), etc.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02107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>
                              <a:latin typeface="Bookman Old Style" panose="02050604050505020204" pitchFamily="18" charset="0"/>
                            </a:rPr>
                            <a:t>Degrees to radians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>
                              <a:latin typeface="Bookman Old Style" panose="02050604050505020204" pitchFamily="18" charset="0"/>
                            </a:rPr>
                            <a:t>math.radians</a:t>
                          </a:r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0203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Radians to degrees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err="1">
                              <a:latin typeface="Bookman Old Style" panose="02050604050505020204" pitchFamily="18" charset="0"/>
                            </a:rPr>
                            <a:t>math.degrees</a:t>
                          </a:r>
                          <a:r>
                            <a:rPr lang="en-GB" sz="2400" dirty="0">
                              <a:latin typeface="Bookman Old Style" panose="02050604050505020204" pitchFamily="18" charset="0"/>
                            </a:rPr>
                            <a:t>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4034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>
                              <a:solidFill>
                                <a:schemeClr val="dk1"/>
                              </a:solidFill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Rounding x to n digits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kern="1200" dirty="0" err="1">
                              <a:solidFill>
                                <a:schemeClr val="dk1"/>
                              </a:solidFill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Math.rand</a:t>
                          </a:r>
                          <a:r>
                            <a:rPr lang="en-US" sz="2400" kern="1200" dirty="0">
                              <a:solidFill>
                                <a:schemeClr val="dk1"/>
                              </a:solidFill>
                              <a:latin typeface="Bookman Old Style" panose="02050604050505020204" pitchFamily="18" charset="0"/>
                              <a:ea typeface="+mn-ea"/>
                              <a:cs typeface="+mn-cs"/>
                            </a:rPr>
                            <a:t>(x, n)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3865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" t="-812000" r="-10024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latin typeface="Bookman Old Style" panose="02050604050505020204" pitchFamily="18" charset="0"/>
                            </a:rPr>
                            <a:t>Math.asin</a:t>
                          </a:r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(x),</a:t>
                          </a:r>
                          <a:r>
                            <a:rPr lang="en-US" sz="2400" dirty="0" err="1">
                              <a:latin typeface="Bookman Old Style" panose="02050604050505020204" pitchFamily="18" charset="0"/>
                            </a:rPr>
                            <a:t>acos</a:t>
                          </a:r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(x),</a:t>
                          </a:r>
                          <a:r>
                            <a:rPr lang="en-US" sz="2400" dirty="0" err="1">
                              <a:latin typeface="Bookman Old Style" panose="02050604050505020204" pitchFamily="18" charset="0"/>
                            </a:rPr>
                            <a:t>atan</a:t>
                          </a:r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(x),,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33161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Logarithm of x in n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Math.log(</a:t>
                          </a:r>
                          <a:r>
                            <a:rPr lang="en-US" sz="2400" dirty="0" err="1">
                              <a:latin typeface="Bookman Old Style" panose="02050604050505020204" pitchFamily="18" charset="0"/>
                            </a:rPr>
                            <a:t>x,n</a:t>
                          </a:r>
                          <a:r>
                            <a:rPr lang="en-US" sz="2400" dirty="0">
                              <a:latin typeface="Bookman Old Style" panose="02050604050505020204" pitchFamily="18" charset="0"/>
                            </a:rPr>
                            <a:t>)</a:t>
                          </a:r>
                          <a:endParaRPr lang="en-GB" sz="2400" dirty="0">
                            <a:latin typeface="Bookman Old Style" panose="0205060405050502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42157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FF0952-0EDE-7FA9-7426-9B732EBCBB1C}"/>
              </a:ext>
            </a:extLst>
          </p:cNvPr>
          <p:cNvSpPr/>
          <p:nvPr/>
        </p:nvSpPr>
        <p:spPr>
          <a:xfrm>
            <a:off x="1250003" y="656849"/>
            <a:ext cx="9983357" cy="9286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Before using math functions in python, first we have to import math module.</a:t>
            </a:r>
            <a:endParaRPr lang="en-GB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786" y="2488019"/>
            <a:ext cx="9606337" cy="734676"/>
          </a:xfrm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lgerian" panose="04020705040A02060702" pitchFamily="82" charset="0"/>
                <a:ea typeface="Futura" panose="02020800000000000000" pitchFamily="18" charset="0"/>
                <a:cs typeface="Futura" panose="02020800000000000000" pitchFamily="18" charset="0"/>
              </a:rPr>
              <a:t>Module: Programming with Python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7C758-36E4-F7D1-399B-D08074A3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960" y="3883631"/>
            <a:ext cx="7938464" cy="175487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Lecturer: James HAKIZIMANA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Email</a:t>
            </a:r>
            <a:r>
              <a:rPr lang="en-US" sz="2400" b="1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: jhakizimana@uok.ac.rw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                    Phone: +250788697528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3C3623-A3ED-F72C-9E39-52A7DB00DA04}"/>
              </a:ext>
            </a:extLst>
          </p:cNvPr>
          <p:cNvSpPr/>
          <p:nvPr/>
        </p:nvSpPr>
        <p:spPr>
          <a:xfrm>
            <a:off x="299696" y="214403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9A8D57-A6D1-78BB-F3C0-D3AA34C3AA11}"/>
              </a:ext>
            </a:extLst>
          </p:cNvPr>
          <p:cNvSpPr/>
          <p:nvPr/>
        </p:nvSpPr>
        <p:spPr>
          <a:xfrm>
            <a:off x="869437" y="499275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37A5D8-7CB4-5284-72F9-5B658A3934B3}"/>
              </a:ext>
            </a:extLst>
          </p:cNvPr>
          <p:cNvSpPr/>
          <p:nvPr/>
        </p:nvSpPr>
        <p:spPr>
          <a:xfrm rot="20264682">
            <a:off x="10428435" y="5489787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44B259-47B4-B76A-99A7-B87839987BF9}"/>
              </a:ext>
            </a:extLst>
          </p:cNvPr>
          <p:cNvSpPr/>
          <p:nvPr/>
        </p:nvSpPr>
        <p:spPr>
          <a:xfrm rot="20264682">
            <a:off x="10998176" y="5774659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965F3-4507-9F29-DAA4-33681331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F555753-5548-130F-E3BC-21833135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1CF004A-9EAA-5A2C-A0D2-5F4AD455D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442F93-AC6A-4841-7FF1-A2CFF7E07E21}"/>
              </a:ext>
            </a:extLst>
          </p:cNvPr>
          <p:cNvSpPr/>
          <p:nvPr/>
        </p:nvSpPr>
        <p:spPr>
          <a:xfrm>
            <a:off x="2979250" y="549776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Math functions: examples</a:t>
            </a:r>
            <a:endParaRPr lang="en-GB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4E9620-6021-80C1-0FB4-01452BC4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5" y="1222699"/>
            <a:ext cx="5348748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math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deg=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90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x=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0.52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p=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z=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4.124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f"ceiling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math.ceil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(z)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f"floor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math.floor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(z)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f"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exponent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is equal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math.pow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(p,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f" logarithm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81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in base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math.log(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81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f"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deg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is equal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math.radians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(deg)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radians"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f"arcsin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round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math.degrees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math.asin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(x) ),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degrees"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BCD92-D82F-D883-F7C9-2F8BFAAB0288}"/>
              </a:ext>
            </a:extLst>
          </p:cNvPr>
          <p:cNvSpPr txBox="1"/>
          <p:nvPr/>
        </p:nvSpPr>
        <p:spPr>
          <a:xfrm>
            <a:off x="6051606" y="2090172"/>
            <a:ext cx="5550459" cy="267765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ceiling of 4.124 is 5</a:t>
            </a:r>
          </a:p>
          <a:p>
            <a:r>
              <a:rPr lang="en-US" sz="2400" dirty="0"/>
              <a:t>floor of 4.124 is 4</a:t>
            </a:r>
          </a:p>
          <a:p>
            <a:r>
              <a:rPr lang="en-US" sz="2400" dirty="0"/>
              <a:t> 10 exponent 4 is equal to 10000.0</a:t>
            </a:r>
          </a:p>
          <a:p>
            <a:r>
              <a:rPr lang="en-US" sz="2400" dirty="0"/>
              <a:t> logarithm of 81 in base 3 is 4.0</a:t>
            </a:r>
          </a:p>
          <a:p>
            <a:r>
              <a:rPr lang="en-US" sz="2400" dirty="0"/>
              <a:t> 90 is equal to 1.5707963267948966 radians</a:t>
            </a:r>
          </a:p>
          <a:p>
            <a:r>
              <a:rPr lang="en-US" sz="2400" dirty="0" err="1"/>
              <a:t>arcsin</a:t>
            </a:r>
            <a:r>
              <a:rPr lang="en-US" sz="2400" dirty="0"/>
              <a:t> of 0.52 is 31.33 degrees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B630-7641-691F-124D-806FB44806ED}"/>
              </a:ext>
            </a:extLst>
          </p:cNvPr>
          <p:cNvSpPr/>
          <p:nvPr/>
        </p:nvSpPr>
        <p:spPr>
          <a:xfrm>
            <a:off x="6096000" y="1329893"/>
            <a:ext cx="5506065" cy="5604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Output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9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DC59C-7EE3-7284-0F2E-B1556C50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2391989-C7A5-E68A-FD1D-78D23E15D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C91D4FE-28D8-CFEC-FEF6-EC24F704D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16BE6E-C5BC-0CE4-2879-279B7F370C8E}"/>
              </a:ext>
            </a:extLst>
          </p:cNvPr>
          <p:cNvSpPr/>
          <p:nvPr/>
        </p:nvSpPr>
        <p:spPr>
          <a:xfrm>
            <a:off x="3097160" y="518046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Exercices</a:t>
            </a:r>
            <a:endParaRPr lang="en-GB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D1DF6E-3319-E777-EB7F-5647A42B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709" y="1751057"/>
            <a:ext cx="9222581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1. About sin and cosine rules for any triangle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8E946F-02E0-290C-16D0-905CFC72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444" y="2967335"/>
            <a:ext cx="9222581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2. Area of triangle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DC59C-7EE3-7284-0F2E-B1556C50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2391989-C7A5-E68A-FD1D-78D23E15D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C91D4FE-28D8-CFEC-FEF6-EC24F704D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16BE6E-C5BC-0CE4-2879-279B7F370C8E}"/>
              </a:ext>
            </a:extLst>
          </p:cNvPr>
          <p:cNvSpPr/>
          <p:nvPr/>
        </p:nvSpPr>
        <p:spPr>
          <a:xfrm>
            <a:off x="3066337" y="527300"/>
            <a:ext cx="5673213" cy="4411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Exercises</a:t>
            </a:r>
            <a:endParaRPr lang="en-GB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6FADEF-B5A5-7F27-947C-2AAC04CAB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88115"/>
              </p:ext>
            </p:extLst>
          </p:nvPr>
        </p:nvGraphicFramePr>
        <p:xfrm>
          <a:off x="1438382" y="3951076"/>
          <a:ext cx="5979560" cy="2269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9780">
                  <a:extLst>
                    <a:ext uri="{9D8B030D-6E8A-4147-A177-3AD203B41FA5}">
                      <a16:colId xmlns:a16="http://schemas.microsoft.com/office/drawing/2014/main" val="1947953661"/>
                    </a:ext>
                  </a:extLst>
                </a:gridCol>
                <a:gridCol w="2989780">
                  <a:extLst>
                    <a:ext uri="{9D8B030D-6E8A-4147-A177-3AD203B41FA5}">
                      <a16:colId xmlns:a16="http://schemas.microsoft.com/office/drawing/2014/main" val="1323126580"/>
                    </a:ext>
                  </a:extLst>
                </a:gridCol>
              </a:tblGrid>
              <a:tr h="378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 dirty="0">
                          <a:effectLst/>
                        </a:rPr>
                        <a:t>Average Score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 dirty="0">
                          <a:effectLst/>
                        </a:rPr>
                        <a:t>Grade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543536"/>
                  </a:ext>
                </a:extLst>
              </a:tr>
              <a:tr h="378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>
                          <a:effectLst/>
                        </a:rPr>
                        <a:t>80 – 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 dirty="0">
                          <a:effectLst/>
                        </a:rPr>
                        <a:t>A (Excellent)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646929"/>
                  </a:ext>
                </a:extLst>
              </a:tr>
              <a:tr h="378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 dirty="0">
                          <a:effectLst/>
                        </a:rPr>
                        <a:t>70 – 79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 dirty="0">
                          <a:effectLst/>
                        </a:rPr>
                        <a:t>B (Very Good)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057173"/>
                  </a:ext>
                </a:extLst>
              </a:tr>
              <a:tr h="378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>
                          <a:effectLst/>
                        </a:rPr>
                        <a:t>60 – 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>
                          <a:effectLst/>
                        </a:rPr>
                        <a:t>C (Good)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195197"/>
                  </a:ext>
                </a:extLst>
              </a:tr>
              <a:tr h="378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>
                          <a:effectLst/>
                        </a:rPr>
                        <a:t>50 – 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>
                          <a:effectLst/>
                        </a:rPr>
                        <a:t>D (Pass)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5110885"/>
                  </a:ext>
                </a:extLst>
              </a:tr>
              <a:tr h="378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>
                          <a:effectLst/>
                        </a:rPr>
                        <a:t>Below 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333500" algn="l"/>
                        </a:tabLst>
                      </a:pPr>
                      <a:r>
                        <a:rPr lang="en-GB" sz="1600" dirty="0">
                          <a:effectLst/>
                        </a:rPr>
                        <a:t>F (Fail)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39829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93013BF-7E70-62CE-1E88-251F05C6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4" y="1125723"/>
            <a:ext cx="92981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335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Write a Python program that collects the marks of a student in five modules: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335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Python, ICT,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Cryptography,Operations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Research and Linear Algebra. The program should: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335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Prompt the user to enter a mark for each of the five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335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Calculate and display: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3335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average mark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3335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highest mark among the five and with the name of that module.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3335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overall grade, based on the average, using the grading scale below: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335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Validate that all marks entered are numeric and fall between 0 and 100.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3A5BA-9AFC-FAF3-CA81-0A596FF9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A032EC-EFBD-9A15-155C-B9F48A4445D7}"/>
              </a:ext>
            </a:extLst>
          </p:cNvPr>
          <p:cNvSpPr/>
          <p:nvPr/>
        </p:nvSpPr>
        <p:spPr>
          <a:xfrm>
            <a:off x="-253218" y="5873044"/>
            <a:ext cx="6583680" cy="60491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96A92-AD84-F6A2-B2F0-5B7D3C46171D}"/>
              </a:ext>
            </a:extLst>
          </p:cNvPr>
          <p:cNvSpPr/>
          <p:nvPr/>
        </p:nvSpPr>
        <p:spPr>
          <a:xfrm>
            <a:off x="6330462" y="5873045"/>
            <a:ext cx="6583680" cy="6049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713DC-B5AA-2ABE-4DB1-3F9537F93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6" t="34130" r="23953" b="7277"/>
          <a:stretch/>
        </p:blipFill>
        <p:spPr>
          <a:xfrm>
            <a:off x="4948581" y="4596615"/>
            <a:ext cx="2294838" cy="210663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EF009-0692-82C9-6F97-1B7E2A8B6667}"/>
              </a:ext>
            </a:extLst>
          </p:cNvPr>
          <p:cNvSpPr/>
          <p:nvPr/>
        </p:nvSpPr>
        <p:spPr>
          <a:xfrm>
            <a:off x="-253219" y="2560320"/>
            <a:ext cx="1392701" cy="1473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BABD5-C973-8C36-F4F0-3DC801C95F04}"/>
              </a:ext>
            </a:extLst>
          </p:cNvPr>
          <p:cNvSpPr/>
          <p:nvPr/>
        </p:nvSpPr>
        <p:spPr>
          <a:xfrm>
            <a:off x="10902461" y="2560319"/>
            <a:ext cx="1392701" cy="147359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B8A160-E595-6C22-390C-2AAF14721CC9}"/>
              </a:ext>
            </a:extLst>
          </p:cNvPr>
          <p:cNvSpPr/>
          <p:nvPr/>
        </p:nvSpPr>
        <p:spPr>
          <a:xfrm>
            <a:off x="731520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4" y="3610255"/>
            <a:ext cx="12457723" cy="1458588"/>
          </a:xfrm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QUESTION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&amp;</a:t>
            </a: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99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ANSWERS!</a:t>
            </a:r>
            <a:endParaRPr lang="en-US" sz="6000" b="1" dirty="0">
              <a:solidFill>
                <a:srgbClr val="000099"/>
              </a:solidFill>
              <a:effectLst/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3A5C1-620C-C24F-E348-FCE9222C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0" y="624110"/>
            <a:ext cx="9807835" cy="9170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lesson</a:t>
            </a:r>
            <a:endParaRPr lang="en-RW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B2AD40-7932-DB97-57AA-4447F615221E}"/>
              </a:ext>
            </a:extLst>
          </p:cNvPr>
          <p:cNvGrpSpPr/>
          <p:nvPr/>
        </p:nvGrpSpPr>
        <p:grpSpPr>
          <a:xfrm>
            <a:off x="2782328" y="2383027"/>
            <a:ext cx="6363674" cy="3850863"/>
            <a:chOff x="432419" y="2243631"/>
            <a:chExt cx="6363674" cy="3850863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845BEAC-765D-10C9-8CF9-D5A933EBEE9E}"/>
                </a:ext>
              </a:extLst>
            </p:cNvPr>
            <p:cNvSpPr/>
            <p:nvPr/>
          </p:nvSpPr>
          <p:spPr>
            <a:xfrm>
              <a:off x="432419" y="2243631"/>
              <a:ext cx="6203535" cy="3698732"/>
            </a:xfrm>
            <a:prstGeom prst="roundRect">
              <a:avLst>
                <a:gd name="adj" fmla="val 10000"/>
              </a:avLst>
            </a:prstGeom>
            <a:sp3d prstMaterial="plastic">
              <a:bevelT w="50800" h="50800"/>
              <a:bevelB w="50800" h="508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A967284-A276-CA48-9A55-5DA087FC4BEF}"/>
                </a:ext>
              </a:extLst>
            </p:cNvPr>
            <p:cNvSpPr/>
            <p:nvPr/>
          </p:nvSpPr>
          <p:spPr>
            <a:xfrm>
              <a:off x="592558" y="2395762"/>
              <a:ext cx="6203535" cy="3698732"/>
            </a:xfrm>
            <a:custGeom>
              <a:avLst/>
              <a:gdLst>
                <a:gd name="connsiteX0" fmla="*/ 0 w 6203535"/>
                <a:gd name="connsiteY0" fmla="*/ 369873 h 3698732"/>
                <a:gd name="connsiteX1" fmla="*/ 369873 w 6203535"/>
                <a:gd name="connsiteY1" fmla="*/ 0 h 3698732"/>
                <a:gd name="connsiteX2" fmla="*/ 5833662 w 6203535"/>
                <a:gd name="connsiteY2" fmla="*/ 0 h 3698732"/>
                <a:gd name="connsiteX3" fmla="*/ 6203535 w 6203535"/>
                <a:gd name="connsiteY3" fmla="*/ 369873 h 3698732"/>
                <a:gd name="connsiteX4" fmla="*/ 6203535 w 6203535"/>
                <a:gd name="connsiteY4" fmla="*/ 3328859 h 3698732"/>
                <a:gd name="connsiteX5" fmla="*/ 5833662 w 6203535"/>
                <a:gd name="connsiteY5" fmla="*/ 3698732 h 3698732"/>
                <a:gd name="connsiteX6" fmla="*/ 369873 w 6203535"/>
                <a:gd name="connsiteY6" fmla="*/ 3698732 h 3698732"/>
                <a:gd name="connsiteX7" fmla="*/ 0 w 6203535"/>
                <a:gd name="connsiteY7" fmla="*/ 3328859 h 3698732"/>
                <a:gd name="connsiteX8" fmla="*/ 0 w 6203535"/>
                <a:gd name="connsiteY8" fmla="*/ 369873 h 369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3535" h="3698732">
                  <a:moveTo>
                    <a:pt x="0" y="369873"/>
                  </a:moveTo>
                  <a:cubicBezTo>
                    <a:pt x="0" y="165598"/>
                    <a:pt x="165598" y="0"/>
                    <a:pt x="369873" y="0"/>
                  </a:cubicBezTo>
                  <a:lnTo>
                    <a:pt x="5833662" y="0"/>
                  </a:lnTo>
                  <a:cubicBezTo>
                    <a:pt x="6037937" y="0"/>
                    <a:pt x="6203535" y="165598"/>
                    <a:pt x="6203535" y="369873"/>
                  </a:cubicBezTo>
                  <a:lnTo>
                    <a:pt x="6203535" y="3328859"/>
                  </a:lnTo>
                  <a:cubicBezTo>
                    <a:pt x="6203535" y="3533134"/>
                    <a:pt x="6037937" y="3698732"/>
                    <a:pt x="5833662" y="3698732"/>
                  </a:cubicBezTo>
                  <a:lnTo>
                    <a:pt x="369873" y="3698732"/>
                  </a:lnTo>
                  <a:cubicBezTo>
                    <a:pt x="165598" y="3698732"/>
                    <a:pt x="0" y="3533134"/>
                    <a:pt x="0" y="3328859"/>
                  </a:cubicBezTo>
                  <a:lnTo>
                    <a:pt x="0" y="369873"/>
                  </a:lnTo>
                  <a:close/>
                </a:path>
              </a:pathLst>
            </a:custGeom>
            <a:sp3d z="50080" prstMaterial="plastic">
              <a:bevelT w="25400" h="25400"/>
              <a:bevelB w="25400" h="254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5972" tIns="275972" rIns="275972" bIns="275972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/>
                <a:t>Functions in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05EDCB-10BD-5A34-07B9-4C673EE912BD}"/>
              </a:ext>
            </a:extLst>
          </p:cNvPr>
          <p:cNvSpPr/>
          <p:nvPr/>
        </p:nvSpPr>
        <p:spPr>
          <a:xfrm>
            <a:off x="3342968" y="944758"/>
            <a:ext cx="4345858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B6229-0A3F-046A-1601-4088A371FC9F}"/>
              </a:ext>
            </a:extLst>
          </p:cNvPr>
          <p:cNvSpPr txBox="1"/>
          <p:nvPr/>
        </p:nvSpPr>
        <p:spPr>
          <a:xfrm>
            <a:off x="2123766" y="2182761"/>
            <a:ext cx="7757652" cy="156966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A </a:t>
            </a:r>
            <a:r>
              <a:rPr lang="en-US" sz="2400" b="1" dirty="0">
                <a:latin typeface="Bookman Old Style" panose="02050604050505020204" pitchFamily="18" charset="0"/>
              </a:rPr>
              <a:t>function</a:t>
            </a:r>
            <a:r>
              <a:rPr lang="en-US" sz="2400" dirty="0">
                <a:latin typeface="Bookman Old Style" panose="02050604050505020204" pitchFamily="18" charset="0"/>
              </a:rPr>
              <a:t> is a reusable block of code that performs a specific task. Functions help make your code more </a:t>
            </a:r>
            <a:r>
              <a:rPr lang="en-US" sz="2400" b="1" dirty="0">
                <a:latin typeface="Bookman Old Style" panose="02050604050505020204" pitchFamily="18" charset="0"/>
              </a:rPr>
              <a:t>organized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b="1" dirty="0">
                <a:latin typeface="Bookman Old Style" panose="02050604050505020204" pitchFamily="18" charset="0"/>
              </a:rPr>
              <a:t>readable</a:t>
            </a:r>
            <a:r>
              <a:rPr lang="en-US" sz="2400" dirty="0">
                <a:latin typeface="Bookman Old Style" panose="02050604050505020204" pitchFamily="18" charset="0"/>
              </a:rPr>
              <a:t>, and </a:t>
            </a:r>
            <a:r>
              <a:rPr lang="en-US" sz="2400" b="1" dirty="0">
                <a:latin typeface="Bookman Old Style" panose="02050604050505020204" pitchFamily="18" charset="0"/>
              </a:rPr>
              <a:t>efficient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4871F-E593-2BAD-BD75-D03ADA93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84207E-A511-D7E8-77BC-FAB100D1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820E7-1261-4010-74B9-64AEE565C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AE5EAE-EA82-5F6D-3202-AC26ABC67520}"/>
              </a:ext>
            </a:extLst>
          </p:cNvPr>
          <p:cNvSpPr/>
          <p:nvPr/>
        </p:nvSpPr>
        <p:spPr>
          <a:xfrm>
            <a:off x="3097160" y="518046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Defining and calling a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CEF5C-1468-A4D2-0902-C3FF3947B178}"/>
              </a:ext>
            </a:extLst>
          </p:cNvPr>
          <p:cNvSpPr txBox="1"/>
          <p:nvPr/>
        </p:nvSpPr>
        <p:spPr>
          <a:xfrm>
            <a:off x="634179" y="2079739"/>
            <a:ext cx="3824753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def function_name():</a:t>
            </a:r>
          </a:p>
          <a:p>
            <a:r>
              <a:rPr lang="en-GB" sz="2400" dirty="0"/>
              <a:t>    # code block</a:t>
            </a:r>
          </a:p>
          <a:p>
            <a:r>
              <a:rPr lang="en-GB" sz="2400" dirty="0"/>
              <a:t>Function name()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4A2885-F127-1359-2697-A087E68617C1}"/>
              </a:ext>
            </a:extLst>
          </p:cNvPr>
          <p:cNvSpPr/>
          <p:nvPr/>
        </p:nvSpPr>
        <p:spPr>
          <a:xfrm>
            <a:off x="688334" y="1579371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553207-1B8A-3361-D182-7F9F14CAA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8" y="3382079"/>
            <a:ext cx="6086168" cy="26776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keyword to define a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Function name: </a:t>
            </a:r>
            <a:r>
              <a:rPr lang="en-US" altLang="en-US" sz="2400" dirty="0">
                <a:latin typeface="Bookman Old Style" panose="02050604050505020204" pitchFamily="18" charset="0"/>
              </a:rPr>
              <a:t>the name of the function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parentheses (can hold parameters)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 starts the function 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Indented block: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the function body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Function name():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it is to call a function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CAFBD2-0B1B-C0F6-75EB-3B99DD080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654" y="2079740"/>
            <a:ext cx="6086167" cy="120032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Def greet():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   print(hello, welcome to python!“</a:t>
            </a:r>
            <a:r>
              <a:rPr lang="en-US" altLang="en-US" sz="2400" dirty="0">
                <a:latin typeface="Bookman Old Style" panose="02050604050505020204" pitchFamily="18" charset="0"/>
              </a:rPr>
              <a:t>)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Greet()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7420D-F3E9-1FC7-5A75-4A60118664B9}"/>
              </a:ext>
            </a:extLst>
          </p:cNvPr>
          <p:cNvSpPr/>
          <p:nvPr/>
        </p:nvSpPr>
        <p:spPr>
          <a:xfrm>
            <a:off x="6769512" y="1656952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0F7D3-2E4A-0919-D4D3-A82B64E74818}"/>
              </a:ext>
            </a:extLst>
          </p:cNvPr>
          <p:cNvSpPr/>
          <p:nvPr/>
        </p:nvSpPr>
        <p:spPr>
          <a:xfrm>
            <a:off x="6956469" y="3358523"/>
            <a:ext cx="3932903" cy="789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Output:</a:t>
            </a:r>
            <a:b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Hello, welcome to python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GB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8EF7B-110E-CB2B-E7F8-9E49D31B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4F525B-F331-3CA6-39BA-0DD22BF68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8F69A-49D7-B04F-36E8-7A997BA23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0B5D9F-68EF-7990-1653-2D99E1A8B50C}"/>
              </a:ext>
            </a:extLst>
          </p:cNvPr>
          <p:cNvSpPr/>
          <p:nvPr/>
        </p:nvSpPr>
        <p:spPr>
          <a:xfrm>
            <a:off x="2620375" y="536062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 Function with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D274D-B698-DACD-7E90-9C96E8911576}"/>
              </a:ext>
            </a:extLst>
          </p:cNvPr>
          <p:cNvSpPr txBox="1"/>
          <p:nvPr/>
        </p:nvSpPr>
        <p:spPr>
          <a:xfrm>
            <a:off x="639173" y="1763172"/>
            <a:ext cx="8745648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def </a:t>
            </a:r>
            <a:r>
              <a:rPr lang="en-GB" sz="2400" dirty="0" err="1"/>
              <a:t>function_name</a:t>
            </a:r>
            <a:r>
              <a:rPr lang="en-GB" sz="2400" dirty="0"/>
              <a:t>(parameter1,parameter2,….):</a:t>
            </a:r>
          </a:p>
          <a:p>
            <a:r>
              <a:rPr lang="en-GB" sz="2400" dirty="0"/>
              <a:t>    # code block</a:t>
            </a:r>
          </a:p>
          <a:p>
            <a:r>
              <a:rPr lang="en-GB" sz="2400" dirty="0"/>
              <a:t>Function name(parameter1,parameter2,….)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CECA5C-70C7-8EAD-F03F-53748A5BC11C}"/>
              </a:ext>
            </a:extLst>
          </p:cNvPr>
          <p:cNvSpPr/>
          <p:nvPr/>
        </p:nvSpPr>
        <p:spPr>
          <a:xfrm>
            <a:off x="850636" y="1296341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99F018C-11BA-8B00-1E92-385A8411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73" y="3461783"/>
            <a:ext cx="8745648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def greet(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name,age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   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f"Hello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, welcome {name} to Python!", end="")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   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f"you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are { age} ")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greet("James",13)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53B2A-C6B3-97D6-B580-F7F5087A460E}"/>
              </a:ext>
            </a:extLst>
          </p:cNvPr>
          <p:cNvSpPr/>
          <p:nvPr/>
        </p:nvSpPr>
        <p:spPr>
          <a:xfrm>
            <a:off x="786724" y="2992137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742E0E-9639-DB3E-AD25-678276DC9510}"/>
              </a:ext>
            </a:extLst>
          </p:cNvPr>
          <p:cNvSpPr/>
          <p:nvPr/>
        </p:nvSpPr>
        <p:spPr>
          <a:xfrm>
            <a:off x="786724" y="5130996"/>
            <a:ext cx="2084439" cy="3987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42A798-C4F8-4510-4A26-A9D322D619DE}"/>
              </a:ext>
            </a:extLst>
          </p:cNvPr>
          <p:cNvSpPr/>
          <p:nvPr/>
        </p:nvSpPr>
        <p:spPr>
          <a:xfrm>
            <a:off x="639172" y="5561659"/>
            <a:ext cx="8745647" cy="521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Hello, Welcome James to Python! You are 13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A1686-672E-C0FB-0057-08A62D17F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764DB4-A2D9-944E-59F9-E0AB7356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9B170-E365-4C15-D325-21FF7972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EA32BB-4725-62D2-EAC0-74FD3A3B8FE6}"/>
              </a:ext>
            </a:extLst>
          </p:cNvPr>
          <p:cNvSpPr/>
          <p:nvPr/>
        </p:nvSpPr>
        <p:spPr>
          <a:xfrm>
            <a:off x="3097160" y="518046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 Function with Returning a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58B22-36FF-729D-A731-FEEDB4B44BFF}"/>
              </a:ext>
            </a:extLst>
          </p:cNvPr>
          <p:cNvSpPr txBox="1"/>
          <p:nvPr/>
        </p:nvSpPr>
        <p:spPr>
          <a:xfrm>
            <a:off x="634179" y="2079739"/>
            <a:ext cx="3824753" cy="156966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function_name</a:t>
            </a:r>
            <a:r>
              <a:rPr lang="en-US" sz="2400" dirty="0"/>
              <a:t>(param):</a:t>
            </a:r>
          </a:p>
          <a:p>
            <a:r>
              <a:rPr lang="en-US" sz="2400" dirty="0"/>
              <a:t>    return value</a:t>
            </a:r>
          </a:p>
          <a:p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7031E-623D-3A14-637B-86A786549C4D}"/>
              </a:ext>
            </a:extLst>
          </p:cNvPr>
          <p:cNvSpPr/>
          <p:nvPr/>
        </p:nvSpPr>
        <p:spPr>
          <a:xfrm>
            <a:off x="688334" y="1579371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044BBF5-90FF-0282-68CD-92D709BE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408" y="2183740"/>
            <a:ext cx="4685217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def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square_of_a_number</a:t>
            </a:r>
            <a:r>
              <a:rPr lang="en-US" altLang="en-US" sz="2400" dirty="0">
                <a:latin typeface="Bookman Old Style" panose="02050604050505020204" pitchFamily="18" charset="0"/>
              </a:rPr>
              <a:t>(x):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return x * x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Bookman Old Style" panose="020506040505050202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print(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square_of_a_number</a:t>
            </a:r>
            <a:r>
              <a:rPr lang="en-US" altLang="en-US" sz="2400" dirty="0">
                <a:latin typeface="Bookman Old Style" panose="02050604050505020204" pitchFamily="18" charset="0"/>
              </a:rPr>
              <a:t>(4))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BFDDCA-FE3E-375B-8B5B-45C09DB40D44}"/>
              </a:ext>
            </a:extLst>
          </p:cNvPr>
          <p:cNvSpPr/>
          <p:nvPr/>
        </p:nvSpPr>
        <p:spPr>
          <a:xfrm>
            <a:off x="6405718" y="1587432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580C5-227E-D3FC-BF57-EAE8F935B485}"/>
              </a:ext>
            </a:extLst>
          </p:cNvPr>
          <p:cNvSpPr/>
          <p:nvPr/>
        </p:nvSpPr>
        <p:spPr>
          <a:xfrm>
            <a:off x="5707408" y="4138314"/>
            <a:ext cx="4685217" cy="9273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Output:</a:t>
            </a:r>
            <a:b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# Output: 16</a:t>
            </a:r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GB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0CCA14-0C2F-5186-7547-C4171A9483C6}"/>
              </a:ext>
            </a:extLst>
          </p:cNvPr>
          <p:cNvSpPr/>
          <p:nvPr/>
        </p:nvSpPr>
        <p:spPr>
          <a:xfrm>
            <a:off x="3121941" y="749900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 Function with a default argument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2BCD4-65B7-D739-7C9C-C195F9A46E26}"/>
              </a:ext>
            </a:extLst>
          </p:cNvPr>
          <p:cNvSpPr txBox="1"/>
          <p:nvPr/>
        </p:nvSpPr>
        <p:spPr>
          <a:xfrm>
            <a:off x="688334" y="1866996"/>
            <a:ext cx="7728079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function_name</a:t>
            </a:r>
            <a:r>
              <a:rPr lang="en-US" sz="2400" dirty="0"/>
              <a:t>(param=</a:t>
            </a:r>
            <a:r>
              <a:rPr lang="en-US" sz="2400" dirty="0" err="1"/>
              <a:t>default_value</a:t>
            </a:r>
            <a:r>
              <a:rPr lang="en-US" sz="2400" dirty="0"/>
              <a:t>):</a:t>
            </a:r>
          </a:p>
          <a:p>
            <a:r>
              <a:rPr lang="en-US" sz="2400" dirty="0"/>
              <a:t>    # code block</a:t>
            </a:r>
          </a:p>
          <a:p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C5A75-1DB4-F7FC-1A60-5FE806DF017B}"/>
              </a:ext>
            </a:extLst>
          </p:cNvPr>
          <p:cNvSpPr/>
          <p:nvPr/>
        </p:nvSpPr>
        <p:spPr>
          <a:xfrm>
            <a:off x="688334" y="1428707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2D8111-6F77-9C0C-A4DF-73965A41B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34" y="3882827"/>
            <a:ext cx="8106820" cy="230832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def 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greet_user</a:t>
            </a:r>
            <a:r>
              <a:rPr lang="en-US" altLang="en-US" sz="2400" dirty="0">
                <a:latin typeface="Bookman Old Style" panose="02050604050505020204" pitchFamily="18" charset="0"/>
              </a:rPr>
              <a:t>(name="Guest"):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print(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f"Hello</a:t>
            </a:r>
            <a:r>
              <a:rPr lang="en-US" altLang="en-US" sz="2400" dirty="0">
                <a:latin typeface="Bookman Old Style" panose="02050604050505020204" pitchFamily="18" charset="0"/>
              </a:rPr>
              <a:t>, {name}!")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Bookman Old Style" panose="020506040505050202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Bookman Old Style" panose="02050604050505020204" pitchFamily="18" charset="0"/>
              </a:rPr>
              <a:t>greet_user</a:t>
            </a:r>
            <a:r>
              <a:rPr lang="en-US" altLang="en-US" sz="2400" dirty="0">
                <a:latin typeface="Bookman Old Style" panose="02050604050505020204" pitchFamily="18" charset="0"/>
              </a:rPr>
              <a:t>()          # Output: Hello, Guest!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Bookman Old Style" panose="02050604050505020204" pitchFamily="18" charset="0"/>
              </a:rPr>
              <a:t>greet_user</a:t>
            </a:r>
            <a:r>
              <a:rPr lang="en-US" altLang="en-US" sz="2400" dirty="0">
                <a:latin typeface="Bookman Old Style" panose="02050604050505020204" pitchFamily="18" charset="0"/>
              </a:rPr>
              <a:t>("Rwanda")  # Output: Hello, Rwanda!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B6F5D4-72F8-852C-AFED-CF1C29A0AFD7}"/>
              </a:ext>
            </a:extLst>
          </p:cNvPr>
          <p:cNvSpPr/>
          <p:nvPr/>
        </p:nvSpPr>
        <p:spPr>
          <a:xfrm>
            <a:off x="688334" y="3436656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7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AABFD-981B-F614-B9A8-F73AE89ED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C8CF54-15F2-D33A-352B-BFC71EE4C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993EA-7400-999F-677A-C6F32F68B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F81298-6A6D-BD52-D7A7-005AAD3419A0}"/>
              </a:ext>
            </a:extLst>
          </p:cNvPr>
          <p:cNvSpPr/>
          <p:nvPr/>
        </p:nvSpPr>
        <p:spPr>
          <a:xfrm>
            <a:off x="3097160" y="518046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 Function with Keyword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94AE6-30A5-F4C5-420A-D9A6CF2EE7D1}"/>
              </a:ext>
            </a:extLst>
          </p:cNvPr>
          <p:cNvSpPr txBox="1"/>
          <p:nvPr/>
        </p:nvSpPr>
        <p:spPr>
          <a:xfrm>
            <a:off x="688334" y="1974356"/>
            <a:ext cx="8082038" cy="8309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function_name</a:t>
            </a:r>
            <a:r>
              <a:rPr lang="en-US" sz="2400" dirty="0"/>
              <a:t>(param1=value1, param2=value2)</a:t>
            </a:r>
          </a:p>
          <a:p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C4FF6-8D24-3928-2FAA-9DF4D5F2C038}"/>
              </a:ext>
            </a:extLst>
          </p:cNvPr>
          <p:cNvSpPr/>
          <p:nvPr/>
        </p:nvSpPr>
        <p:spPr>
          <a:xfrm>
            <a:off x="688334" y="1448802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C523A1-BE54-3960-5DA9-80A6E627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33" y="3429000"/>
            <a:ext cx="8082039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def order(food, drink):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   print(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f"You</a:t>
            </a:r>
            <a:r>
              <a:rPr lang="en-US" altLang="en-US" sz="2400" dirty="0">
                <a:latin typeface="Bookman Old Style" panose="02050604050505020204" pitchFamily="18" charset="0"/>
              </a:rPr>
              <a:t> ordered {food} with {drink}.")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order("juice", "rice")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CEE6BD-D809-E371-2104-FA0F00651982}"/>
              </a:ext>
            </a:extLst>
          </p:cNvPr>
          <p:cNvSpPr/>
          <p:nvPr/>
        </p:nvSpPr>
        <p:spPr>
          <a:xfrm>
            <a:off x="688334" y="2900986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5319D6-4D71-82FB-04EB-1169173530C5}"/>
              </a:ext>
            </a:extLst>
          </p:cNvPr>
          <p:cNvSpPr/>
          <p:nvPr/>
        </p:nvSpPr>
        <p:spPr>
          <a:xfrm>
            <a:off x="688255" y="5057783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F7235C-2789-64C2-F2AA-2C2CA660D2CA}"/>
              </a:ext>
            </a:extLst>
          </p:cNvPr>
          <p:cNvSpPr/>
          <p:nvPr/>
        </p:nvSpPr>
        <p:spPr>
          <a:xfrm>
            <a:off x="688255" y="5576204"/>
            <a:ext cx="8082037" cy="5798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you ordered rice with juice.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2598</TotalTime>
  <Words>1458</Words>
  <Application>Microsoft Office PowerPoint</Application>
  <PresentationFormat>Widescreen</PresentationFormat>
  <Paragraphs>207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Algerian</vt:lpstr>
      <vt:lpstr>Arial</vt:lpstr>
      <vt:lpstr>Bookman Old Style</vt:lpstr>
      <vt:lpstr>Calibri</vt:lpstr>
      <vt:lpstr>Cambria Math</vt:lpstr>
      <vt:lpstr>Century Gothic</vt:lpstr>
      <vt:lpstr>Futura</vt:lpstr>
      <vt:lpstr>Times New Roman</vt:lpstr>
      <vt:lpstr>Wingdings 3</vt:lpstr>
      <vt:lpstr>Wisp</vt:lpstr>
      <vt:lpstr>PowerPoint Presentation</vt:lpstr>
      <vt:lpstr>Module: Programming with Python</vt:lpstr>
      <vt:lpstr>Outline of the lesson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 &amp;  ANSWERS!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E-Governance and service Delivery</dc:title>
  <dc:creator>DELL</dc:creator>
  <cp:lastModifiedBy>James HAKIZIMANA</cp:lastModifiedBy>
  <cp:revision>525</cp:revision>
  <dcterms:created xsi:type="dcterms:W3CDTF">2022-07-23T07:56:39Z</dcterms:created>
  <dcterms:modified xsi:type="dcterms:W3CDTF">2025-06-19T17:34:27Z</dcterms:modified>
</cp:coreProperties>
</file>