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18"/>
  </p:notesMasterIdLst>
  <p:sldIdLst>
    <p:sldId id="272" r:id="rId2"/>
    <p:sldId id="326" r:id="rId3"/>
    <p:sldId id="302" r:id="rId4"/>
    <p:sldId id="319" r:id="rId5"/>
    <p:sldId id="370" r:id="rId6"/>
    <p:sldId id="376" r:id="rId7"/>
    <p:sldId id="371" r:id="rId8"/>
    <p:sldId id="372" r:id="rId9"/>
    <p:sldId id="373" r:id="rId10"/>
    <p:sldId id="374" r:id="rId11"/>
    <p:sldId id="375" r:id="rId12"/>
    <p:sldId id="377" r:id="rId13"/>
    <p:sldId id="329" r:id="rId14"/>
    <p:sldId id="378" r:id="rId15"/>
    <p:sldId id="275" r:id="rId16"/>
    <p:sldId id="3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CCFF99"/>
    <a:srgbClr val="000099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291" autoAdjust="0"/>
  </p:normalViewPr>
  <p:slideViewPr>
    <p:cSldViewPr snapToGrid="0">
      <p:cViewPr varScale="1">
        <p:scale>
          <a:sx n="60" d="100"/>
          <a:sy n="60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93B7-A6E0-44D8-97D8-87647183578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CCF6-1BF6-45C8-8F31-CA1EEF00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74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96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2A47-A0D1-4FFC-B02F-8864DFB21A3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32DA-C8CE-029C-CF4D-3A2FC935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6" t="34130" r="23953" b="7277"/>
          <a:stretch/>
        </p:blipFill>
        <p:spPr>
          <a:xfrm>
            <a:off x="2602023" y="221565"/>
            <a:ext cx="6987954" cy="6414869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67D48C-B157-9431-8C55-704AD7124D03}"/>
              </a:ext>
            </a:extLst>
          </p:cNvPr>
          <p:cNvSpPr/>
          <p:nvPr/>
        </p:nvSpPr>
        <p:spPr>
          <a:xfrm>
            <a:off x="0" y="-365760"/>
            <a:ext cx="1519311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85D41-3F36-27D2-339E-2BBE8B1FA7BB}"/>
              </a:ext>
            </a:extLst>
          </p:cNvPr>
          <p:cNvSpPr/>
          <p:nvPr/>
        </p:nvSpPr>
        <p:spPr>
          <a:xfrm>
            <a:off x="0" y="3629462"/>
            <a:ext cx="1519311" cy="6858000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8C5E-872C-DB1B-0230-2B918DFC3322}"/>
              </a:ext>
            </a:extLst>
          </p:cNvPr>
          <p:cNvSpPr/>
          <p:nvPr/>
        </p:nvSpPr>
        <p:spPr>
          <a:xfrm>
            <a:off x="11418277" y="0"/>
            <a:ext cx="773723" cy="1033975"/>
          </a:xfrm>
          <a:prstGeom prst="rect">
            <a:avLst/>
          </a:prstGeom>
          <a:solidFill>
            <a:srgbClr val="99003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D4760-D4CE-05BD-FA6A-08035C8EB45B}"/>
              </a:ext>
            </a:extLst>
          </p:cNvPr>
          <p:cNvSpPr/>
          <p:nvPr/>
        </p:nvSpPr>
        <p:spPr>
          <a:xfrm>
            <a:off x="11418276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05EDCB-10BD-5A34-07B9-4C673EE912BD}"/>
              </a:ext>
            </a:extLst>
          </p:cNvPr>
          <p:cNvSpPr/>
          <p:nvPr/>
        </p:nvSpPr>
        <p:spPr>
          <a:xfrm>
            <a:off x="1972638" y="610314"/>
            <a:ext cx="7798086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Bookman Old Style" panose="02050604050505020204" pitchFamily="18" charset="0"/>
              </a:rPr>
              <a:t>Creating a subclass with super(). function 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DB873E-DF78-18AC-B86E-E212E04D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638" y="1351508"/>
            <a:ext cx="7798086" cy="4154984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Class base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class_name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         def __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init</a:t>
            </a:r>
            <a:r>
              <a:rPr lang="en-US" altLang="en-US" sz="2400" dirty="0">
                <a:latin typeface="Bookman Old Style" panose="02050604050505020204" pitchFamily="18" charset="0"/>
              </a:rPr>
              <a:t>__(self, att1,att2,…):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    self.att1=att1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    self.att2=att2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    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Class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subclass_name</a:t>
            </a:r>
            <a:r>
              <a:rPr lang="en-US" altLang="en-US" sz="2400" dirty="0">
                <a:latin typeface="Bookman Old Style" panose="02050604050505020204" pitchFamily="18" charset="0"/>
              </a:rPr>
              <a:t>(base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class_name</a:t>
            </a:r>
            <a:r>
              <a:rPr lang="en-US" altLang="en-US" sz="2400" dirty="0">
                <a:latin typeface="Bookman Old Style" panose="02050604050505020204" pitchFamily="18" charset="0"/>
              </a:rPr>
              <a:t>):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def __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init</a:t>
            </a:r>
            <a:r>
              <a:rPr lang="en-US" altLang="en-US" sz="2400" dirty="0">
                <a:latin typeface="Bookman Old Style" panose="02050604050505020204" pitchFamily="18" charset="0"/>
              </a:rPr>
              <a:t>__(self, att1,att2,…att3)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        super().__</a:t>
            </a:r>
            <a:r>
              <a:rPr lang="en-US" altLang="en-US" sz="2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init</a:t>
            </a: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__(att1,att2,…)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 self.att3=att3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Bookman Old Style" panose="02050604050505020204" pitchFamily="18" charset="0"/>
              </a:rPr>
              <a:t>codeblock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3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30268A-5344-2303-6422-F6F8450D33B9}"/>
              </a:ext>
            </a:extLst>
          </p:cNvPr>
          <p:cNvSpPr/>
          <p:nvPr/>
        </p:nvSpPr>
        <p:spPr>
          <a:xfrm>
            <a:off x="550155" y="562116"/>
            <a:ext cx="10967174" cy="597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Example: creating a subclass with super().method/built in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83D9D9-9C78-64DE-EE19-7E7E2753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56" y="1279126"/>
            <a:ext cx="10967174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animal():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,name,age):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.name=name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.age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dog(animal):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,name,age,owner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super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name,age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.owner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=owner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dog1=dog(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"Simba"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"Gasana"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  <a:t>#print(dog1.owner)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(dog1.name)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Cat=animal(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"Gapusi"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1.6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  <a:t>#print(Cat.name)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  <a:t>#Cat=animal("Gapusi",1.6,"Claude") #  this is a mistake of calling class name. since it doesn't have an attribute Owner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  <a:t>#print(cat.owner) #this is an error!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DC59C-7EE3-7284-0F2E-B1556C50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2391989-C7A5-E68A-FD1D-78D23E15D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C91D4FE-28D8-CFEC-FEF6-EC24F704D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16BE6E-C5BC-0CE4-2879-279B7F370C8E}"/>
              </a:ext>
            </a:extLst>
          </p:cNvPr>
          <p:cNvSpPr/>
          <p:nvPr/>
        </p:nvSpPr>
        <p:spPr>
          <a:xfrm>
            <a:off x="614736" y="794028"/>
            <a:ext cx="10962528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Summary super() vs base </a:t>
            </a:r>
            <a:r>
              <a:rPr lang="en-US" sz="3200" dirty="0" err="1"/>
              <a:t>class_name</a:t>
            </a:r>
            <a:r>
              <a:rPr lang="en-US" sz="3200" dirty="0"/>
              <a:t> for subclass</a:t>
            </a:r>
            <a:endParaRPr lang="en-GB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A44462-B72C-C96D-A7BC-A7DA8D0A97D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6993" y="1989996"/>
            <a:ext cx="10940270" cy="156966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Python's built-in super() 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to automatically find the parent class and call its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Works well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multiple inheritance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Does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not require 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as an argument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AF27-A160-1DDF-C1C9-8BDF6FCBA7CE}"/>
              </a:ext>
            </a:extLst>
          </p:cNvPr>
          <p:cNvSpPr txBox="1"/>
          <p:nvPr/>
        </p:nvSpPr>
        <p:spPr>
          <a:xfrm>
            <a:off x="636994" y="1519133"/>
            <a:ext cx="4921326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super().__</a:t>
            </a:r>
            <a:r>
              <a:rPr lang="en-US" sz="2400" dirty="0" err="1">
                <a:latin typeface="Bookman Old Style" panose="02050604050505020204" pitchFamily="18" charset="0"/>
              </a:rPr>
              <a:t>init</a:t>
            </a:r>
            <a:r>
              <a:rPr lang="en-US" sz="2400" dirty="0">
                <a:latin typeface="Bookman Old Style" panose="02050604050505020204" pitchFamily="18" charset="0"/>
              </a:rPr>
              <a:t>__(name, age)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29709E-0663-2E5F-0AFE-5E311D594EB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6991" y="4284762"/>
            <a:ext cx="10940268" cy="156966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Directly calls the constructor of a specific parent class (animal).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Requires 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to be passed manually.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Bypasses MRO (Method Resolution Order), so it's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less flexible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with multiple inheritance.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F10BC-5150-9FB3-1BA6-E3EA431B69F0}"/>
              </a:ext>
            </a:extLst>
          </p:cNvPr>
          <p:cNvSpPr txBox="1"/>
          <p:nvPr/>
        </p:nvSpPr>
        <p:spPr>
          <a:xfrm>
            <a:off x="636994" y="3808884"/>
            <a:ext cx="4921325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animal.__</a:t>
            </a:r>
            <a:r>
              <a:rPr lang="en-US" sz="2400" dirty="0" err="1">
                <a:latin typeface="Bookman Old Style" panose="02050604050505020204" pitchFamily="18" charset="0"/>
              </a:rPr>
              <a:t>init</a:t>
            </a:r>
            <a:r>
              <a:rPr lang="en-US" sz="2400" dirty="0">
                <a:latin typeface="Bookman Old Style" panose="02050604050505020204" pitchFamily="18" charset="0"/>
              </a:rPr>
              <a:t>__(self, name, age)</a:t>
            </a:r>
          </a:p>
        </p:txBody>
      </p:sp>
    </p:spTree>
    <p:extLst>
      <p:ext uri="{BB962C8B-B14F-4D97-AF65-F5344CB8AC3E}">
        <p14:creationId xmlns:p14="http://schemas.microsoft.com/office/powerpoint/2010/main" val="4190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DC59C-7EE3-7284-0F2E-B1556C50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2391989-C7A5-E68A-FD1D-78D23E15D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C91D4FE-28D8-CFEC-FEF6-EC24F704D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16BE6E-C5BC-0CE4-2879-279B7F370C8E}"/>
              </a:ext>
            </a:extLst>
          </p:cNvPr>
          <p:cNvSpPr/>
          <p:nvPr/>
        </p:nvSpPr>
        <p:spPr>
          <a:xfrm>
            <a:off x="3004692" y="943910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Exercises</a:t>
            </a:r>
            <a:endParaRPr lang="en-GB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D1DF6E-3319-E777-EB7F-5647A42B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709" y="1558544"/>
            <a:ext cx="9222581" cy="267765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Create a super class or base or parent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clas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named students. Your class should at least two subclasses named Intake and payment. Declare a penalty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coeffient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wich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double the payment of a student once it is less than 100,000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Rwf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. (You have enter a student named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shivan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with payment 90, 000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Rwf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. Then you shall enter a student named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shamir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with payment 200,000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Rwf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7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FFC69-EDCC-CAA0-E688-F66F11168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BBA17F4-6D19-9532-E605-38643393F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1C0D27B-EAC2-CEE2-1B9B-7AECD1F58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CDE996-7C25-CE9B-89AB-3D6FA5107BD4}"/>
              </a:ext>
            </a:extLst>
          </p:cNvPr>
          <p:cNvSpPr/>
          <p:nvPr/>
        </p:nvSpPr>
        <p:spPr>
          <a:xfrm>
            <a:off x="3251791" y="560602"/>
            <a:ext cx="5688418" cy="4040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questions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AEEEB2-3F0E-A5C4-30A0-98E483643244}"/>
              </a:ext>
            </a:extLst>
          </p:cNvPr>
          <p:cNvSpPr/>
          <p:nvPr/>
        </p:nvSpPr>
        <p:spPr>
          <a:xfrm>
            <a:off x="477013" y="1105786"/>
            <a:ext cx="11237976" cy="45826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1. Make a flowchart and write pseudocode of computing perimeter and area rectangle.</a:t>
            </a:r>
            <a:br>
              <a:rPr lang="en-US" sz="2800" dirty="0"/>
            </a:br>
            <a:r>
              <a:rPr lang="en-US" sz="2800" dirty="0"/>
              <a:t>2. Make a python program user defined function that will ask the user to provide length and width of rectangle. Your program should display immediately perimeter and area of rectangle.</a:t>
            </a:r>
            <a:br>
              <a:rPr lang="en-US" sz="2800" dirty="0"/>
            </a:br>
            <a:r>
              <a:rPr lang="en-US" sz="2800" dirty="0"/>
              <a:t>3. Create a class call rectangle with inputs length and width. Create a subclass called square that will display “Square” if length and with are equal in measurement.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355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3A5BA-9AFC-FAF3-CA81-0A596FF9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A032EC-EFBD-9A15-155C-B9F48A4445D7}"/>
              </a:ext>
            </a:extLst>
          </p:cNvPr>
          <p:cNvSpPr/>
          <p:nvPr/>
        </p:nvSpPr>
        <p:spPr>
          <a:xfrm>
            <a:off x="-253218" y="5873044"/>
            <a:ext cx="6583680" cy="60491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96A92-AD84-F6A2-B2F0-5B7D3C46171D}"/>
              </a:ext>
            </a:extLst>
          </p:cNvPr>
          <p:cNvSpPr/>
          <p:nvPr/>
        </p:nvSpPr>
        <p:spPr>
          <a:xfrm>
            <a:off x="6330462" y="5873045"/>
            <a:ext cx="6583680" cy="6049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713DC-B5AA-2ABE-4DB1-3F9537F93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6" t="34130" r="23953" b="7277"/>
          <a:stretch/>
        </p:blipFill>
        <p:spPr>
          <a:xfrm>
            <a:off x="4948581" y="4596615"/>
            <a:ext cx="2294838" cy="210663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EF009-0692-82C9-6F97-1B7E2A8B6667}"/>
              </a:ext>
            </a:extLst>
          </p:cNvPr>
          <p:cNvSpPr/>
          <p:nvPr/>
        </p:nvSpPr>
        <p:spPr>
          <a:xfrm>
            <a:off x="-253219" y="2560320"/>
            <a:ext cx="1392701" cy="1473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BABD5-C973-8C36-F4F0-3DC801C95F04}"/>
              </a:ext>
            </a:extLst>
          </p:cNvPr>
          <p:cNvSpPr/>
          <p:nvPr/>
        </p:nvSpPr>
        <p:spPr>
          <a:xfrm>
            <a:off x="10902461" y="2560319"/>
            <a:ext cx="1392701" cy="147359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B8A160-E595-6C22-390C-2AAF14721CC9}"/>
              </a:ext>
            </a:extLst>
          </p:cNvPr>
          <p:cNvSpPr/>
          <p:nvPr/>
        </p:nvSpPr>
        <p:spPr>
          <a:xfrm>
            <a:off x="731520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4" y="3610255"/>
            <a:ext cx="12457723" cy="1458588"/>
          </a:xfrm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QUESTION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&amp;</a:t>
            </a: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99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ANSWERS!</a:t>
            </a:r>
            <a:endParaRPr lang="en-US" sz="6000" b="1" dirty="0">
              <a:solidFill>
                <a:srgbClr val="000099"/>
              </a:solidFill>
              <a:effectLst/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786" y="2488019"/>
            <a:ext cx="9606337" cy="734676"/>
          </a:xfrm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lgerian" panose="04020705040A02060702" pitchFamily="82" charset="0"/>
                <a:ea typeface="Futura" panose="02020800000000000000" pitchFamily="18" charset="0"/>
                <a:cs typeface="Futura" panose="02020800000000000000" pitchFamily="18" charset="0"/>
              </a:rPr>
              <a:t>Module: Programming with Python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7C758-36E4-F7D1-399B-D08074A3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960" y="3883631"/>
            <a:ext cx="7938464" cy="175487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Lecturer: James HAKIZIMANA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Email</a:t>
            </a:r>
            <a:r>
              <a:rPr lang="en-US" sz="2400" b="1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: jhakizimana@uok.ac.rw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                    Phone: +250788697528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3C3623-A3ED-F72C-9E39-52A7DB00DA04}"/>
              </a:ext>
            </a:extLst>
          </p:cNvPr>
          <p:cNvSpPr/>
          <p:nvPr/>
        </p:nvSpPr>
        <p:spPr>
          <a:xfrm>
            <a:off x="299696" y="214403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9A8D57-A6D1-78BB-F3C0-D3AA34C3AA11}"/>
              </a:ext>
            </a:extLst>
          </p:cNvPr>
          <p:cNvSpPr/>
          <p:nvPr/>
        </p:nvSpPr>
        <p:spPr>
          <a:xfrm>
            <a:off x="869437" y="499275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37A5D8-7CB4-5284-72F9-5B658A3934B3}"/>
              </a:ext>
            </a:extLst>
          </p:cNvPr>
          <p:cNvSpPr/>
          <p:nvPr/>
        </p:nvSpPr>
        <p:spPr>
          <a:xfrm rot="20264682">
            <a:off x="10428435" y="5489787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44B259-47B4-B76A-99A7-B87839987BF9}"/>
              </a:ext>
            </a:extLst>
          </p:cNvPr>
          <p:cNvSpPr/>
          <p:nvPr/>
        </p:nvSpPr>
        <p:spPr>
          <a:xfrm rot="20264682">
            <a:off x="10998176" y="5774659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3A5C1-620C-C24F-E348-FCE9222C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0" y="624110"/>
            <a:ext cx="9807835" cy="9170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lesson</a:t>
            </a:r>
            <a:endParaRPr lang="en-RW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B2AD40-7932-DB97-57AA-4447F615221E}"/>
              </a:ext>
            </a:extLst>
          </p:cNvPr>
          <p:cNvGrpSpPr/>
          <p:nvPr/>
        </p:nvGrpSpPr>
        <p:grpSpPr>
          <a:xfrm>
            <a:off x="1222625" y="2306695"/>
            <a:ext cx="9380305" cy="3850863"/>
            <a:chOff x="432419" y="2243631"/>
            <a:chExt cx="6363674" cy="3850863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845BEAC-765D-10C9-8CF9-D5A933EBEE9E}"/>
                </a:ext>
              </a:extLst>
            </p:cNvPr>
            <p:cNvSpPr/>
            <p:nvPr/>
          </p:nvSpPr>
          <p:spPr>
            <a:xfrm>
              <a:off x="432419" y="2243631"/>
              <a:ext cx="6203535" cy="3698732"/>
            </a:xfrm>
            <a:prstGeom prst="roundRect">
              <a:avLst>
                <a:gd name="adj" fmla="val 10000"/>
              </a:avLst>
            </a:prstGeom>
            <a:sp3d prstMaterial="plastic">
              <a:bevelT w="50800" h="50800"/>
              <a:bevelB w="50800" h="508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A967284-A276-CA48-9A55-5DA087FC4BEF}"/>
                </a:ext>
              </a:extLst>
            </p:cNvPr>
            <p:cNvSpPr/>
            <p:nvPr/>
          </p:nvSpPr>
          <p:spPr>
            <a:xfrm>
              <a:off x="592558" y="2395762"/>
              <a:ext cx="6203535" cy="3698732"/>
            </a:xfrm>
            <a:custGeom>
              <a:avLst/>
              <a:gdLst>
                <a:gd name="connsiteX0" fmla="*/ 0 w 6203535"/>
                <a:gd name="connsiteY0" fmla="*/ 369873 h 3698732"/>
                <a:gd name="connsiteX1" fmla="*/ 369873 w 6203535"/>
                <a:gd name="connsiteY1" fmla="*/ 0 h 3698732"/>
                <a:gd name="connsiteX2" fmla="*/ 5833662 w 6203535"/>
                <a:gd name="connsiteY2" fmla="*/ 0 h 3698732"/>
                <a:gd name="connsiteX3" fmla="*/ 6203535 w 6203535"/>
                <a:gd name="connsiteY3" fmla="*/ 369873 h 3698732"/>
                <a:gd name="connsiteX4" fmla="*/ 6203535 w 6203535"/>
                <a:gd name="connsiteY4" fmla="*/ 3328859 h 3698732"/>
                <a:gd name="connsiteX5" fmla="*/ 5833662 w 6203535"/>
                <a:gd name="connsiteY5" fmla="*/ 3698732 h 3698732"/>
                <a:gd name="connsiteX6" fmla="*/ 369873 w 6203535"/>
                <a:gd name="connsiteY6" fmla="*/ 3698732 h 3698732"/>
                <a:gd name="connsiteX7" fmla="*/ 0 w 6203535"/>
                <a:gd name="connsiteY7" fmla="*/ 3328859 h 3698732"/>
                <a:gd name="connsiteX8" fmla="*/ 0 w 6203535"/>
                <a:gd name="connsiteY8" fmla="*/ 369873 h 369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3535" h="3698732">
                  <a:moveTo>
                    <a:pt x="0" y="369873"/>
                  </a:moveTo>
                  <a:cubicBezTo>
                    <a:pt x="0" y="165598"/>
                    <a:pt x="165598" y="0"/>
                    <a:pt x="369873" y="0"/>
                  </a:cubicBezTo>
                  <a:lnTo>
                    <a:pt x="5833662" y="0"/>
                  </a:lnTo>
                  <a:cubicBezTo>
                    <a:pt x="6037937" y="0"/>
                    <a:pt x="6203535" y="165598"/>
                    <a:pt x="6203535" y="369873"/>
                  </a:cubicBezTo>
                  <a:lnTo>
                    <a:pt x="6203535" y="3328859"/>
                  </a:lnTo>
                  <a:cubicBezTo>
                    <a:pt x="6203535" y="3533134"/>
                    <a:pt x="6037937" y="3698732"/>
                    <a:pt x="5833662" y="3698732"/>
                  </a:cubicBezTo>
                  <a:lnTo>
                    <a:pt x="369873" y="3698732"/>
                  </a:lnTo>
                  <a:cubicBezTo>
                    <a:pt x="165598" y="3698732"/>
                    <a:pt x="0" y="3533134"/>
                    <a:pt x="0" y="3328859"/>
                  </a:cubicBezTo>
                  <a:lnTo>
                    <a:pt x="0" y="369873"/>
                  </a:lnTo>
                  <a:close/>
                </a:path>
              </a:pathLst>
            </a:custGeom>
            <a:sp3d z="50080" prstMaterial="plastic">
              <a:bevelT w="25400" h="25400"/>
              <a:bevelB w="25400" h="254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5972" tIns="275972" rIns="275972" bIns="275972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 dirty="0">
                  <a:latin typeface="Bookman Old Style" panose="02050604050505020204" pitchFamily="18" charset="0"/>
                </a:rPr>
                <a:t>Classes (OOP) in 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05EDCB-10BD-5A34-07B9-4C673EE912BD}"/>
              </a:ext>
            </a:extLst>
          </p:cNvPr>
          <p:cNvSpPr/>
          <p:nvPr/>
        </p:nvSpPr>
        <p:spPr>
          <a:xfrm>
            <a:off x="550158" y="531154"/>
            <a:ext cx="278894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ookman Old Style" panose="02050604050505020204" pitchFamily="18" charset="0"/>
              </a:rPr>
              <a:t>classes</a:t>
            </a:r>
            <a:endParaRPr lang="en-GB" sz="3600" dirty="0"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C6F7D-33EC-5C3C-D46E-4C1EB6966AD3}"/>
              </a:ext>
            </a:extLst>
          </p:cNvPr>
          <p:cNvSpPr txBox="1"/>
          <p:nvPr/>
        </p:nvSpPr>
        <p:spPr>
          <a:xfrm>
            <a:off x="513584" y="1142686"/>
            <a:ext cx="11164830" cy="378565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A </a:t>
            </a:r>
            <a:r>
              <a:rPr lang="en-US" sz="2400" b="1" dirty="0">
                <a:latin typeface="Bookman Old Style" panose="02050604050505020204" pitchFamily="18" charset="0"/>
              </a:rPr>
              <a:t>class</a:t>
            </a:r>
            <a:r>
              <a:rPr lang="en-US" sz="2400" dirty="0">
                <a:latin typeface="Bookman Old Style" panose="02050604050505020204" pitchFamily="18" charset="0"/>
              </a:rPr>
              <a:t> is a blueprint for creating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An </a:t>
            </a:r>
            <a:r>
              <a:rPr lang="en-US" sz="2400" b="1" dirty="0">
                <a:latin typeface="Bookman Old Style" panose="02050604050505020204" pitchFamily="18" charset="0"/>
              </a:rPr>
              <a:t>object</a:t>
            </a:r>
            <a:r>
              <a:rPr lang="en-US" sz="2400" dirty="0">
                <a:latin typeface="Bookman Old Style" panose="02050604050505020204" pitchFamily="18" charset="0"/>
              </a:rPr>
              <a:t> is an instance of a class with attributes (data) and behaviors (methods)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Also, an </a:t>
            </a:r>
            <a:r>
              <a:rPr lang="en-US" sz="2400" b="1" dirty="0">
                <a:latin typeface="Bookman Old Style" panose="02050604050505020204" pitchFamily="18" charset="0"/>
              </a:rPr>
              <a:t>object</a:t>
            </a:r>
            <a:r>
              <a:rPr lang="en-US" sz="2400" dirty="0">
                <a:latin typeface="Bookman Old Style" panose="02050604050505020204" pitchFamily="18" charset="0"/>
              </a:rPr>
              <a:t> is a general term for </a:t>
            </a:r>
            <a:r>
              <a:rPr lang="en-US" sz="2400" b="1" dirty="0">
                <a:latin typeface="Bookman Old Style" panose="02050604050505020204" pitchFamily="18" charset="0"/>
              </a:rPr>
              <a:t>anything that is created from a </a:t>
            </a:r>
            <a:r>
              <a:rPr lang="en-US" sz="2400" b="1" dirty="0" err="1">
                <a:latin typeface="Bookman Old Style" panose="02050604050505020204" pitchFamily="18" charset="0"/>
              </a:rPr>
              <a:t>class</a:t>
            </a:r>
            <a:r>
              <a:rPr lang="en-US" sz="2400" dirty="0" err="1">
                <a:latin typeface="Bookman Old Style" panose="02050604050505020204" pitchFamily="18" charset="0"/>
              </a:rPr>
              <a:t>.Everything</a:t>
            </a:r>
            <a:r>
              <a:rPr lang="en-US" sz="2400" dirty="0">
                <a:latin typeface="Bookman Old Style" panose="02050604050505020204" pitchFamily="18" charset="0"/>
              </a:rPr>
              <a:t> in Python is an object (lists, dictionaries, numbers, etc.) Objects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Identity (memory location)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Type (class)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Attributes (data)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Behavior (methods)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70F15-59B3-CFFD-1856-8767109F80AA}"/>
              </a:ext>
            </a:extLst>
          </p:cNvPr>
          <p:cNvSpPr txBox="1"/>
          <p:nvPr/>
        </p:nvSpPr>
        <p:spPr>
          <a:xfrm>
            <a:off x="552725" y="5495849"/>
            <a:ext cx="11086549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x = 5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print(type(x))  # &lt;class 'int'&gt; → x is an object of class int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6BA283-91AB-7CB4-63D3-09DB1B4FE16D}"/>
              </a:ext>
            </a:extLst>
          </p:cNvPr>
          <p:cNvSpPr/>
          <p:nvPr/>
        </p:nvSpPr>
        <p:spPr>
          <a:xfrm>
            <a:off x="550158" y="4961709"/>
            <a:ext cx="2788942" cy="48304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Bookman Old Style" panose="020506040505050202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584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05EDCB-10BD-5A34-07B9-4C673EE912BD}"/>
              </a:ext>
            </a:extLst>
          </p:cNvPr>
          <p:cNvSpPr/>
          <p:nvPr/>
        </p:nvSpPr>
        <p:spPr>
          <a:xfrm>
            <a:off x="1972637" y="680792"/>
            <a:ext cx="65549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Bookman Old Style" panose="02050604050505020204" pitchFamily="18" charset="0"/>
              </a:rPr>
              <a:t>Defining class (without instances)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DB873E-DF78-18AC-B86E-E212E04D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638" y="1523440"/>
            <a:ext cx="6893959" cy="120032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 Python, you can define a class using the pass statement if you don't want it to have any properties or methods (yet)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30268A-5344-2303-6422-F6F8450D33B9}"/>
              </a:ext>
            </a:extLst>
          </p:cNvPr>
          <p:cNvSpPr/>
          <p:nvPr/>
        </p:nvSpPr>
        <p:spPr>
          <a:xfrm>
            <a:off x="1972638" y="2794309"/>
            <a:ext cx="3647325" cy="4233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EFB71B2-9B9E-8396-76B2-957CFFE8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637" y="3544801"/>
            <a:ext cx="7880279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animal: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pass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dog=animal()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dog.name=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simba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dog.age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1.5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dog.name,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Bookman Old Style" panose="02050604050505020204" pitchFamily="18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f" with age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dog.age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05EDCB-10BD-5A34-07B9-4C673EE912BD}"/>
              </a:ext>
            </a:extLst>
          </p:cNvPr>
          <p:cNvSpPr/>
          <p:nvPr/>
        </p:nvSpPr>
        <p:spPr>
          <a:xfrm>
            <a:off x="878201" y="821438"/>
            <a:ext cx="4345858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Instance vs attribute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206CB2-C236-B5F3-978C-4D420474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58" y="5497743"/>
            <a:ext cx="10435598" cy="83099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= The actual object (e.g., s1)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Attribute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= The data inside the object (e.g., s1.name)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81BEE-034A-3A0B-1E32-19256F37DAAF}"/>
              </a:ext>
            </a:extLst>
          </p:cNvPr>
          <p:cNvSpPr txBox="1"/>
          <p:nvPr/>
        </p:nvSpPr>
        <p:spPr>
          <a:xfrm>
            <a:off x="878201" y="1581717"/>
            <a:ext cx="10435598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An </a:t>
            </a:r>
            <a:r>
              <a:rPr lang="en-US" sz="2400" b="1" dirty="0">
                <a:latin typeface="Bookman Old Style" panose="02050604050505020204" pitchFamily="18" charset="0"/>
              </a:rPr>
              <a:t>instance</a:t>
            </a:r>
            <a:r>
              <a:rPr lang="en-US" sz="2400" dirty="0">
                <a:latin typeface="Bookman Old Style" panose="02050604050505020204" pitchFamily="18" charset="0"/>
              </a:rPr>
              <a:t> is a </a:t>
            </a:r>
            <a:r>
              <a:rPr lang="en-US" sz="2400" b="1" dirty="0">
                <a:latin typeface="Bookman Old Style" panose="02050604050505020204" pitchFamily="18" charset="0"/>
              </a:rPr>
              <a:t>specific object</a:t>
            </a:r>
            <a:r>
              <a:rPr lang="en-US" sz="2400" dirty="0">
                <a:latin typeface="Bookman Old Style" panose="02050604050505020204" pitchFamily="18" charset="0"/>
              </a:rPr>
              <a:t> created from a class.</a:t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>
                <a:latin typeface="Bookman Old Style" panose="02050604050505020204" pitchFamily="18" charset="0"/>
              </a:rPr>
              <a:t>An </a:t>
            </a:r>
            <a:r>
              <a:rPr lang="en-US" sz="2400" b="1" dirty="0">
                <a:latin typeface="Bookman Old Style" panose="02050604050505020204" pitchFamily="18" charset="0"/>
              </a:rPr>
              <a:t>attribute</a:t>
            </a:r>
            <a:r>
              <a:rPr lang="en-US" sz="2400" dirty="0">
                <a:latin typeface="Bookman Old Style" panose="02050604050505020204" pitchFamily="18" charset="0"/>
              </a:rPr>
              <a:t> is a </a:t>
            </a:r>
            <a:r>
              <a:rPr lang="en-US" sz="2400" b="1" dirty="0">
                <a:latin typeface="Bookman Old Style" panose="02050604050505020204" pitchFamily="18" charset="0"/>
              </a:rPr>
              <a:t>variable that belongs to an instance</a:t>
            </a:r>
            <a:r>
              <a:rPr lang="en-US" sz="2400" dirty="0">
                <a:latin typeface="Bookman Old Style" panose="02050604050505020204" pitchFamily="18" charset="0"/>
              </a:rPr>
              <a:t> (or class)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F7968-F519-3BB0-C6F7-35626E55B435}"/>
              </a:ext>
            </a:extLst>
          </p:cNvPr>
          <p:cNvSpPr txBox="1"/>
          <p:nvPr/>
        </p:nvSpPr>
        <p:spPr>
          <a:xfrm>
            <a:off x="811658" y="3509551"/>
            <a:ext cx="10435598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class Student: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    def __</a:t>
            </a:r>
            <a:r>
              <a:rPr lang="en-US" sz="2400" dirty="0" err="1">
                <a:latin typeface="Bookman Old Style" panose="02050604050505020204" pitchFamily="18" charset="0"/>
              </a:rPr>
              <a:t>init</a:t>
            </a:r>
            <a:r>
              <a:rPr lang="en-US" sz="2400" dirty="0">
                <a:latin typeface="Bookman Old Style" panose="02050604050505020204" pitchFamily="18" charset="0"/>
              </a:rPr>
              <a:t>__(self, name):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        self.name = name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s1 = Student("Alice")  # s1 is an instance of Student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310CE7-C26C-C5F5-D5F0-1B537063114D}"/>
              </a:ext>
            </a:extLst>
          </p:cNvPr>
          <p:cNvSpPr/>
          <p:nvPr/>
        </p:nvSpPr>
        <p:spPr>
          <a:xfrm>
            <a:off x="878200" y="2927185"/>
            <a:ext cx="4345857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Bookman Old Style" panose="020506040505050202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2833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05EDCB-10BD-5A34-07B9-4C673EE912BD}"/>
              </a:ext>
            </a:extLst>
          </p:cNvPr>
          <p:cNvSpPr/>
          <p:nvPr/>
        </p:nvSpPr>
        <p:spPr>
          <a:xfrm>
            <a:off x="1972637" y="680792"/>
            <a:ext cx="65549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Bookman Old Style" panose="02050604050505020204" pitchFamily="18" charset="0"/>
              </a:rPr>
              <a:t>Defining class (without instances)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DB873E-DF78-18AC-B86E-E212E04D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638" y="1523440"/>
            <a:ext cx="6893959" cy="120032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 Python, you can define a class using the pass statement if you don't want it to have any properties or methods (yet)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30268A-5344-2303-6422-F6F8450D33B9}"/>
              </a:ext>
            </a:extLst>
          </p:cNvPr>
          <p:cNvSpPr/>
          <p:nvPr/>
        </p:nvSpPr>
        <p:spPr>
          <a:xfrm>
            <a:off x="1972638" y="2794309"/>
            <a:ext cx="3647325" cy="4233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EFB71B2-9B9E-8396-76B2-957CFFE8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637" y="3544801"/>
            <a:ext cx="7880279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animal: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pass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dog=animal()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dog.name=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simba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dog.age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1.5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dog.name,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Bookman Old Style" panose="02050604050505020204" pitchFamily="18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f" with age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dog.age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3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05EDCB-10BD-5A34-07B9-4C673EE912BD}"/>
              </a:ext>
            </a:extLst>
          </p:cNvPr>
          <p:cNvSpPr/>
          <p:nvPr/>
        </p:nvSpPr>
        <p:spPr>
          <a:xfrm>
            <a:off x="1972638" y="610314"/>
            <a:ext cx="7798086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Bookman Old Style" panose="02050604050505020204" pitchFamily="18" charset="0"/>
              </a:rPr>
              <a:t>Creating a subclass with base/parent class 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DB873E-DF78-18AC-B86E-E212E04D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638" y="1351508"/>
            <a:ext cx="7798086" cy="4154984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Class base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class_name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         def __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init</a:t>
            </a:r>
            <a:r>
              <a:rPr lang="en-US" altLang="en-US" sz="2400" dirty="0">
                <a:latin typeface="Bookman Old Style" panose="02050604050505020204" pitchFamily="18" charset="0"/>
              </a:rPr>
              <a:t>__(self, att1,att2,…):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    self.att1=att1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    self.att2=att2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    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Class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subclass_name</a:t>
            </a:r>
            <a:r>
              <a:rPr lang="en-US" altLang="en-US" sz="2400" dirty="0">
                <a:latin typeface="Bookman Old Style" panose="02050604050505020204" pitchFamily="18" charset="0"/>
              </a:rPr>
              <a:t>(base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class_name</a:t>
            </a:r>
            <a:r>
              <a:rPr lang="en-US" altLang="en-US" sz="2400" dirty="0">
                <a:latin typeface="Bookman Old Style" panose="02050604050505020204" pitchFamily="18" charset="0"/>
              </a:rPr>
              <a:t>):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def __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init</a:t>
            </a:r>
            <a:r>
              <a:rPr lang="en-US" altLang="en-US" sz="2400" dirty="0">
                <a:latin typeface="Bookman Old Style" panose="02050604050505020204" pitchFamily="18" charset="0"/>
              </a:rPr>
              <a:t>__(self, att1,att2,…att3)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 base class_name.__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init</a:t>
            </a:r>
            <a:r>
              <a:rPr lang="en-US" altLang="en-US" sz="2400" dirty="0">
                <a:latin typeface="Bookman Old Style" panose="02050604050505020204" pitchFamily="18" charset="0"/>
              </a:rPr>
              <a:t>__(self,att1,att2,…)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     self.att3=att3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Bookman Old Style" panose="02050604050505020204" pitchFamily="18" charset="0"/>
              </a:rPr>
              <a:t>codeblock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30268A-5344-2303-6422-F6F8450D33B9}"/>
              </a:ext>
            </a:extLst>
          </p:cNvPr>
          <p:cNvSpPr/>
          <p:nvPr/>
        </p:nvSpPr>
        <p:spPr>
          <a:xfrm>
            <a:off x="550155" y="562116"/>
            <a:ext cx="8157681" cy="597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Example: creating a subclass with base/parent class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68D290-AB70-64EC-2425-128B4270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55" y="1241167"/>
            <a:ext cx="11091689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animal():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,name,age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.name=name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.age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dog(animal):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,name,age,owner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animal.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Bookman Old Style" panose="02050604050505020204" pitchFamily="18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,name,age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Bookman Old Style" panose="02050604050505020204" pitchFamily="18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.owner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=owner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dog1=dog(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"Simba"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"Gasana"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(dog1.owner)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(dog1.name)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Cat=animal(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"Gapusi"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1.6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(Cat.name)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  <a:t>#Cat=animal("Gapusi",1.6,"Claude") #  this is a mistake of calling class name. since it               doesn't have an attribute Owner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Bookman Old Style" panose="02050604050505020204" pitchFamily="18" charset="0"/>
              </a:rPr>
              <a:t>#print(cat.owner) #this is an error!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2911</TotalTime>
  <Words>1137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Bookman Old Style</vt:lpstr>
      <vt:lpstr>Calibri</vt:lpstr>
      <vt:lpstr>Century Gothic</vt:lpstr>
      <vt:lpstr>Futura</vt:lpstr>
      <vt:lpstr>Times New Roman</vt:lpstr>
      <vt:lpstr>Wingdings 3</vt:lpstr>
      <vt:lpstr>Wisp</vt:lpstr>
      <vt:lpstr>PowerPoint Presentation</vt:lpstr>
      <vt:lpstr>Module: Programming with Python</vt:lpstr>
      <vt:lpstr>Outline of the lesson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 &amp;  ANSWERS!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E-Governance and service Delivery</dc:title>
  <dc:creator>DELL</dc:creator>
  <cp:lastModifiedBy>James HAKIZIMANA</cp:lastModifiedBy>
  <cp:revision>537</cp:revision>
  <dcterms:created xsi:type="dcterms:W3CDTF">2022-07-23T07:56:39Z</dcterms:created>
  <dcterms:modified xsi:type="dcterms:W3CDTF">2025-06-23T16:32:43Z</dcterms:modified>
</cp:coreProperties>
</file>