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21"/>
  </p:notesMasterIdLst>
  <p:sldIdLst>
    <p:sldId id="272" r:id="rId2"/>
    <p:sldId id="326" r:id="rId3"/>
    <p:sldId id="302" r:id="rId4"/>
    <p:sldId id="319" r:id="rId5"/>
    <p:sldId id="367" r:id="rId6"/>
    <p:sldId id="370" r:id="rId7"/>
    <p:sldId id="371" r:id="rId8"/>
    <p:sldId id="368" r:id="rId9"/>
    <p:sldId id="372" r:id="rId10"/>
    <p:sldId id="373" r:id="rId11"/>
    <p:sldId id="369" r:id="rId12"/>
    <p:sldId id="374" r:id="rId13"/>
    <p:sldId id="329" r:id="rId14"/>
    <p:sldId id="378" r:id="rId15"/>
    <p:sldId id="377" r:id="rId16"/>
    <p:sldId id="376" r:id="rId17"/>
    <p:sldId id="375" r:id="rId18"/>
    <p:sldId id="275" r:id="rId19"/>
    <p:sldId id="30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90033"/>
    <a:srgbClr val="CCFF99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291" autoAdjust="0"/>
  </p:normalViewPr>
  <p:slideViewPr>
    <p:cSldViewPr snapToGrid="0">
      <p:cViewPr varScale="1">
        <p:scale>
          <a:sx n="62" d="100"/>
          <a:sy n="62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93B7-A6E0-44D8-97D8-87647183578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CCF6-1BF6-45C8-8F31-CA1EEF00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74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96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6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2A47-A0D1-4FFC-B02F-8864DFB21A3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2932DA-C8CE-029C-CF4D-3A2FC935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6" t="34130" r="23953" b="7277"/>
          <a:stretch/>
        </p:blipFill>
        <p:spPr>
          <a:xfrm>
            <a:off x="2602023" y="221565"/>
            <a:ext cx="6987954" cy="6414869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67D48C-B157-9431-8C55-704AD7124D03}"/>
              </a:ext>
            </a:extLst>
          </p:cNvPr>
          <p:cNvSpPr/>
          <p:nvPr/>
        </p:nvSpPr>
        <p:spPr>
          <a:xfrm>
            <a:off x="0" y="-365760"/>
            <a:ext cx="1519311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85D41-3F36-27D2-339E-2BBE8B1FA7BB}"/>
              </a:ext>
            </a:extLst>
          </p:cNvPr>
          <p:cNvSpPr/>
          <p:nvPr/>
        </p:nvSpPr>
        <p:spPr>
          <a:xfrm>
            <a:off x="0" y="3629462"/>
            <a:ext cx="1519311" cy="6858000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8C5E-872C-DB1B-0230-2B918DFC3322}"/>
              </a:ext>
            </a:extLst>
          </p:cNvPr>
          <p:cNvSpPr/>
          <p:nvPr/>
        </p:nvSpPr>
        <p:spPr>
          <a:xfrm>
            <a:off x="11418277" y="0"/>
            <a:ext cx="773723" cy="1033975"/>
          </a:xfrm>
          <a:prstGeom prst="rect">
            <a:avLst/>
          </a:prstGeom>
          <a:solidFill>
            <a:srgbClr val="99003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D4760-D4CE-05BD-FA6A-08035C8EB45B}"/>
              </a:ext>
            </a:extLst>
          </p:cNvPr>
          <p:cNvSpPr/>
          <p:nvPr/>
        </p:nvSpPr>
        <p:spPr>
          <a:xfrm>
            <a:off x="11418276" y="5824025"/>
            <a:ext cx="773723" cy="103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8EF7B-110E-CB2B-E7F8-9E49D31B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4F525B-F331-3CA6-39BA-0DD22BF68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8F69A-49D7-B04F-36E8-7A997BA23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0B5D9F-68EF-7990-1653-2D99E1A8B50C}"/>
              </a:ext>
            </a:extLst>
          </p:cNvPr>
          <p:cNvSpPr/>
          <p:nvPr/>
        </p:nvSpPr>
        <p:spPr>
          <a:xfrm>
            <a:off x="2640924" y="554523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ookman Old Style" panose="02050604050505020204" pitchFamily="18" charset="0"/>
              </a:rPr>
              <a:t>Step 3: Data loading</a:t>
            </a:r>
            <a:endParaRPr lang="en-GB" sz="32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F3F99-FF73-EF41-0772-C143BDA45467}"/>
              </a:ext>
            </a:extLst>
          </p:cNvPr>
          <p:cNvSpPr txBox="1"/>
          <p:nvPr/>
        </p:nvSpPr>
        <p:spPr>
          <a:xfrm>
            <a:off x="2085654" y="1490008"/>
            <a:ext cx="6804060" cy="193899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# Load data from CSV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data = </a:t>
            </a:r>
            <a:r>
              <a:rPr lang="en-US" sz="2400" dirty="0" err="1">
                <a:latin typeface="Bookman Old Style" panose="02050604050505020204" pitchFamily="18" charset="0"/>
              </a:rPr>
              <a:t>pd.read_csv</a:t>
            </a:r>
            <a:r>
              <a:rPr lang="en-US" sz="2400" dirty="0">
                <a:latin typeface="Bookman Old Style" panose="02050604050505020204" pitchFamily="18" charset="0"/>
              </a:rPr>
              <a:t>('students.csv')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# Save </a:t>
            </a:r>
            <a:r>
              <a:rPr lang="en-US" sz="2400" dirty="0" err="1">
                <a:latin typeface="Bookman Old Style" panose="02050604050505020204" pitchFamily="18" charset="0"/>
              </a:rPr>
              <a:t>DataFrame</a:t>
            </a:r>
            <a:r>
              <a:rPr lang="en-US" sz="2400" dirty="0">
                <a:latin typeface="Bookman Old Style" panose="02050604050505020204" pitchFamily="18" charset="0"/>
              </a:rPr>
              <a:t> to CSV</a:t>
            </a:r>
          </a:p>
          <a:p>
            <a:r>
              <a:rPr lang="en-US" sz="2400" dirty="0" err="1">
                <a:latin typeface="Bookman Old Style" panose="02050604050505020204" pitchFamily="18" charset="0"/>
              </a:rPr>
              <a:t>df.to_csv</a:t>
            </a:r>
            <a:r>
              <a:rPr lang="en-US" sz="2400" dirty="0">
                <a:latin typeface="Bookman Old Style" panose="02050604050505020204" pitchFamily="18" charset="0"/>
              </a:rPr>
              <a:t>('output.csv', index=False)</a:t>
            </a:r>
          </a:p>
        </p:txBody>
      </p:sp>
    </p:spTree>
    <p:extLst>
      <p:ext uri="{BB962C8B-B14F-4D97-AF65-F5344CB8AC3E}">
        <p14:creationId xmlns:p14="http://schemas.microsoft.com/office/powerpoint/2010/main" val="16297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A1686-672E-C0FB-0057-08A62D17F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764DB4-A2D9-944E-59F9-E0AB7356C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9B170-E365-4C15-D325-21FF7972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EA32BB-4725-62D2-EAC0-74FD3A3B8FE6}"/>
              </a:ext>
            </a:extLst>
          </p:cNvPr>
          <p:cNvSpPr/>
          <p:nvPr/>
        </p:nvSpPr>
        <p:spPr>
          <a:xfrm>
            <a:off x="2490985" y="612859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Exercises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1629F-EC67-9BDD-910E-01C86962A930}"/>
              </a:ext>
            </a:extLst>
          </p:cNvPr>
          <p:cNvSpPr txBox="1"/>
          <p:nvPr/>
        </p:nvSpPr>
        <p:spPr>
          <a:xfrm>
            <a:off x="1335642" y="1306096"/>
            <a:ext cx="9811819" cy="489364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Create a </a:t>
            </a:r>
            <a:r>
              <a:rPr lang="en-US" sz="2400" dirty="0" err="1">
                <a:latin typeface="Bookman Old Style" panose="02050604050505020204" pitchFamily="18" charset="0"/>
              </a:rPr>
              <a:t>DataFrame</a:t>
            </a:r>
            <a:r>
              <a:rPr lang="en-US" sz="2400" dirty="0">
                <a:latin typeface="Bookman Old Style" panose="02050604050505020204" pitchFamily="18" charset="0"/>
              </a:rPr>
              <a:t> from the following data:</a:t>
            </a:r>
          </a:p>
          <a:p>
            <a:br>
              <a:rPr lang="en-US" sz="2400" dirty="0">
                <a:latin typeface="Bookman Old Style" panose="02050604050505020204" pitchFamily="18" charset="0"/>
              </a:rPr>
            </a:br>
            <a:r>
              <a:rPr lang="en-US" sz="2400" dirty="0">
                <a:latin typeface="Bookman Old Style" panose="02050604050505020204" pitchFamily="18" charset="0"/>
              </a:rPr>
              <a:t>data = {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'Product': ['Apple', 'Banana', 'Orange', 'Mango'],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    'Price': [100, 40, 60, 80],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Bookman Old Style" panose="02050604050505020204" pitchFamily="18" charset="0"/>
              </a:rPr>
              <a:t>    'Quantity': [30, 50, 40, 10] }  Required:</a:t>
            </a:r>
            <a:br>
              <a:rPr lang="en-US" sz="2400" dirty="0"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Add a column for Total = Price * Quantity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Filter products where quantity &gt; 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Find the average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Bookman Old Style" panose="02050604050505020204" pitchFamily="18" charset="0"/>
              </a:rPr>
              <a:t>Plot product against Price and quantity , Line 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Bookman Old Style" panose="02050604050505020204" pitchFamily="18" charset="0"/>
              </a:rPr>
              <a:t>Visualize price with Pie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Bookman Old Style" panose="02050604050505020204" pitchFamily="18" charset="0"/>
              </a:rPr>
              <a:t>Visualize Quantity with bar graph with 4 height.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Bookman Old Style" panose="02050604050505020204" pitchFamily="18" charset="0"/>
              </a:rPr>
              <a:t>Display titles and legends for each graph.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A1686-672E-C0FB-0057-08A62D17F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764DB4-A2D9-944E-59F9-E0AB7356C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9B170-E365-4C15-D325-21FF7972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EA32BB-4725-62D2-EAC0-74FD3A3B8FE6}"/>
              </a:ext>
            </a:extLst>
          </p:cNvPr>
          <p:cNvSpPr/>
          <p:nvPr/>
        </p:nvSpPr>
        <p:spPr>
          <a:xfrm>
            <a:off x="2490985" y="701546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Exercises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99207AA-EA14-72CF-DF72-3DF7993E3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899" y="1697454"/>
            <a:ext cx="8476180" cy="304698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Load the students.csv file. Perform: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Drop students with missing scores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Add a column for “Grade” using conditions: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A: 90+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B: 80–89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C: 70–79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F: below 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5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DC59C-7EE3-7284-0F2E-B1556C501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2391989-C7A5-E68A-FD1D-78D23E15D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C91D4FE-28D8-CFEC-FEF6-EC24F704D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16BE6E-C5BC-0CE4-2879-279B7F370C8E}"/>
              </a:ext>
            </a:extLst>
          </p:cNvPr>
          <p:cNvSpPr/>
          <p:nvPr/>
        </p:nvSpPr>
        <p:spPr>
          <a:xfrm>
            <a:off x="1140431" y="2346845"/>
            <a:ext cx="9739902" cy="17936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Descriptive statistics in python</a:t>
            </a:r>
            <a:endParaRPr lang="en-GB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A1686-672E-C0FB-0057-08A62D17F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764DB4-A2D9-944E-59F9-E0AB7356C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9B170-E365-4C15-D325-21FF7972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EA32BB-4725-62D2-EAC0-74FD3A3B8FE6}"/>
              </a:ext>
            </a:extLst>
          </p:cNvPr>
          <p:cNvSpPr/>
          <p:nvPr/>
        </p:nvSpPr>
        <p:spPr>
          <a:xfrm>
            <a:off x="629650" y="682444"/>
            <a:ext cx="6654728" cy="89633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Some descriptions of a dataset(list)/ </a:t>
            </a:r>
            <a:br>
              <a:rPr lang="en-GB" sz="2800" dirty="0"/>
            </a:br>
            <a:r>
              <a:rPr lang="en-GB" sz="2800" dirty="0"/>
              <a:t>Measurement of central tendency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99207AA-EA14-72CF-DF72-3DF7993E3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50" y="2485766"/>
            <a:ext cx="8452705" cy="3785652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as np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Data=list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mean=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np.mean</a:t>
            </a:r>
            <a:r>
              <a:rPr lang="en-US" altLang="en-US" sz="2400" dirty="0">
                <a:latin typeface="Bookman Old Style" panose="02050604050505020204" pitchFamily="18" charset="0"/>
              </a:rPr>
              <a:t>(list)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Median=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np.median</a:t>
            </a:r>
            <a:r>
              <a:rPr lang="en-US" altLang="en-US" sz="2400" dirty="0">
                <a:latin typeface="Bookman Old Style" panose="02050604050505020204" pitchFamily="18" charset="0"/>
              </a:rPr>
              <a:t>(list)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Standard deviation=std(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list,ddof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=1)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Bookman Old Style" panose="02050604050505020204" pitchFamily="18" charset="0"/>
              </a:rPr>
              <a:t> </a:t>
            </a:r>
            <a:r>
              <a:rPr lang="en-US" altLang="en-US" sz="2400" dirty="0">
                <a:highlight>
                  <a:srgbClr val="FFFF00"/>
                </a:highlight>
                <a:latin typeface="Bookman Old Style" panose="02050604050505020204" pitchFamily="18" charset="0"/>
              </a:rPr>
              <a:t>#ddof:Delta degree of freedom. It is used for sample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Standard deviation=std(list)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Bookman Old Style" panose="02050604050505020204" pitchFamily="18" charset="0"/>
              </a:rPr>
              <a:t>for population</a:t>
            </a:r>
            <a:r>
              <a:rPr lang="en-US" altLang="en-US" sz="2400" dirty="0">
                <a:highlight>
                  <a:srgbClr val="FFFF00"/>
                </a:highlight>
                <a:latin typeface="Bookman Old Style" panose="02050604050505020204" pitchFamily="18" charset="0"/>
              </a:rPr>
              <a:t> </a:t>
            </a:r>
            <a:br>
              <a:rPr lang="en-US" altLang="en-US" sz="2400" dirty="0">
                <a:highlight>
                  <a:srgbClr val="FFFF00"/>
                </a:highlight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Variance=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np.var</a:t>
            </a:r>
            <a:r>
              <a:rPr lang="en-US" altLang="en-US" sz="2400" dirty="0">
                <a:latin typeface="Bookman Old Style" panose="02050604050505020204" pitchFamily="18" charset="0"/>
              </a:rPr>
              <a:t>(list)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76906D-FF6C-06BD-0614-B0DA12212092}"/>
              </a:ext>
            </a:extLst>
          </p:cNvPr>
          <p:cNvSpPr/>
          <p:nvPr/>
        </p:nvSpPr>
        <p:spPr>
          <a:xfrm>
            <a:off x="629650" y="1898566"/>
            <a:ext cx="390125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7710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DC59C-7EE3-7284-0F2E-B1556C501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2391989-C7A5-E68A-FD1D-78D23E15D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C91D4FE-28D8-CFEC-FEF6-EC24F704D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16BE6E-C5BC-0CE4-2879-279B7F370C8E}"/>
              </a:ext>
            </a:extLst>
          </p:cNvPr>
          <p:cNvSpPr/>
          <p:nvPr/>
        </p:nvSpPr>
        <p:spPr>
          <a:xfrm>
            <a:off x="1140431" y="2346845"/>
            <a:ext cx="9739902" cy="17936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Data visualization in python</a:t>
            </a:r>
            <a:endParaRPr lang="en-GB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4871F-E593-2BAD-BD75-D03ADA93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84207E-A511-D7E8-77BC-FAB100D1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820E7-1261-4010-74B9-64AEE565C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AE5EAE-EA82-5F6D-3202-AC26ABC67520}"/>
              </a:ext>
            </a:extLst>
          </p:cNvPr>
          <p:cNvSpPr/>
          <p:nvPr/>
        </p:nvSpPr>
        <p:spPr>
          <a:xfrm>
            <a:off x="2644953" y="528617"/>
            <a:ext cx="7125627" cy="6319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ookman Old Style" panose="02050604050505020204" pitchFamily="18" charset="0"/>
              </a:rPr>
              <a:t>Import </a:t>
            </a:r>
            <a:r>
              <a:rPr lang="en-US" sz="2800" dirty="0" err="1">
                <a:latin typeface="Bookman Old Style" panose="02050604050505020204" pitchFamily="18" charset="0"/>
              </a:rPr>
              <a:t>matplotlib.pyplot</a:t>
            </a:r>
            <a:endParaRPr lang="en-GB" sz="2800" dirty="0">
              <a:latin typeface="Bookman Old Style" panose="0205060405050502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4A2885-F127-1359-2697-A087E68617C1}"/>
              </a:ext>
            </a:extLst>
          </p:cNvPr>
          <p:cNvSpPr/>
          <p:nvPr/>
        </p:nvSpPr>
        <p:spPr>
          <a:xfrm>
            <a:off x="770527" y="1351388"/>
            <a:ext cx="5014459" cy="4227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Ploting</a:t>
            </a:r>
            <a:r>
              <a:rPr lang="en-US" sz="2400" dirty="0">
                <a:latin typeface="Bookman Old Style" panose="02050604050505020204" pitchFamily="18" charset="0"/>
              </a:rPr>
              <a:t> line graph Syntax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7420D-F3E9-1FC7-5A75-4A60118664B9}"/>
              </a:ext>
            </a:extLst>
          </p:cNvPr>
          <p:cNvSpPr/>
          <p:nvPr/>
        </p:nvSpPr>
        <p:spPr>
          <a:xfrm>
            <a:off x="784522" y="4931524"/>
            <a:ext cx="4986467" cy="59234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Adding the title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A02213-537B-075D-64BB-AE6D32351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26" y="1909041"/>
            <a:ext cx="4996959" cy="267765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br>
              <a:rPr lang="en-US" sz="2400" dirty="0"/>
            </a:br>
            <a:r>
              <a:rPr lang="en-US" sz="2400" dirty="0"/>
              <a:t>x=list1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y=list2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Z=list3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……………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Plt.plot</a:t>
            </a:r>
            <a:r>
              <a:rPr lang="en-US" sz="2400" dirty="0"/>
              <a:t>(</a:t>
            </a:r>
            <a:r>
              <a:rPr lang="en-US" sz="2400" dirty="0" err="1"/>
              <a:t>x,z</a:t>
            </a:r>
            <a:r>
              <a:rPr lang="en-US" sz="2400" dirty="0"/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Plt.plot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F6AFB8-04F7-87BB-967B-70299011EFA3}"/>
              </a:ext>
            </a:extLst>
          </p:cNvPr>
          <p:cNvSpPr/>
          <p:nvPr/>
        </p:nvSpPr>
        <p:spPr>
          <a:xfrm>
            <a:off x="788026" y="5552502"/>
            <a:ext cx="4996959" cy="6017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Plt.title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(“</a:t>
            </a:r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titleName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”)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1175F8-CC49-FCCE-211F-2349B1308888}"/>
              </a:ext>
            </a:extLst>
          </p:cNvPr>
          <p:cNvSpPr/>
          <p:nvPr/>
        </p:nvSpPr>
        <p:spPr>
          <a:xfrm>
            <a:off x="6261999" y="1356861"/>
            <a:ext cx="4986466" cy="4995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Adding labels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6B338C-76EC-0D83-41EB-3FE69556CBA3}"/>
              </a:ext>
            </a:extLst>
          </p:cNvPr>
          <p:cNvSpPr/>
          <p:nvPr/>
        </p:nvSpPr>
        <p:spPr>
          <a:xfrm>
            <a:off x="6251509" y="1875552"/>
            <a:ext cx="4986466" cy="1039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Plt.xlabel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(“</a:t>
            </a:r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x_name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”)</a:t>
            </a:r>
            <a:b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Plt.ylabel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(“</a:t>
            </a:r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y_name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”)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A52E7F-865A-053A-DD35-9F9789659FD6}"/>
              </a:ext>
            </a:extLst>
          </p:cNvPr>
          <p:cNvSpPr/>
          <p:nvPr/>
        </p:nvSpPr>
        <p:spPr>
          <a:xfrm>
            <a:off x="6251508" y="3105356"/>
            <a:ext cx="4986467" cy="4995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Adding legend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25E136-AC36-B56D-277C-BB3FB199D730}"/>
              </a:ext>
            </a:extLst>
          </p:cNvPr>
          <p:cNvSpPr/>
          <p:nvPr/>
        </p:nvSpPr>
        <p:spPr>
          <a:xfrm>
            <a:off x="6261998" y="3604900"/>
            <a:ext cx="4996958" cy="1039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Plt.legend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([“this is </a:t>
            </a:r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z”,”this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 y”])</a:t>
            </a:r>
            <a:b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GB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order how you </a:t>
            </a:r>
            <a:r>
              <a:rPr lang="en-GB" sz="2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storted</a:t>
            </a:r>
            <a:r>
              <a:rPr lang="en-GB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 plotting above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1F8CB7-28C9-AB5A-8722-0DF0BFA2593D}"/>
              </a:ext>
            </a:extLst>
          </p:cNvPr>
          <p:cNvSpPr/>
          <p:nvPr/>
        </p:nvSpPr>
        <p:spPr>
          <a:xfrm>
            <a:off x="6273248" y="4931524"/>
            <a:ext cx="4986467" cy="4995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To displaying the plot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23BCC7-178A-B3B6-2C8F-5C7A6CC64ABD}"/>
              </a:ext>
            </a:extLst>
          </p:cNvPr>
          <p:cNvSpPr/>
          <p:nvPr/>
        </p:nvSpPr>
        <p:spPr>
          <a:xfrm>
            <a:off x="6272489" y="5487245"/>
            <a:ext cx="4987987" cy="6998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Plt.show</a:t>
            </a:r>
            <a:r>
              <a:rPr lang="en-GB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28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4871F-E593-2BAD-BD75-D03ADA93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84207E-A511-D7E8-77BC-FAB100D1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820E7-1261-4010-74B9-64AEE565C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AE5EAE-EA82-5F6D-3202-AC26ABC67520}"/>
              </a:ext>
            </a:extLst>
          </p:cNvPr>
          <p:cNvSpPr/>
          <p:nvPr/>
        </p:nvSpPr>
        <p:spPr>
          <a:xfrm>
            <a:off x="477012" y="519224"/>
            <a:ext cx="11237976" cy="45527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Plotting various graphs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4A2885-F127-1359-2697-A087E68617C1}"/>
              </a:ext>
            </a:extLst>
          </p:cNvPr>
          <p:cNvSpPr/>
          <p:nvPr/>
        </p:nvSpPr>
        <p:spPr>
          <a:xfrm>
            <a:off x="657979" y="1034863"/>
            <a:ext cx="5459000" cy="4227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Bookman Old Style" panose="02050604050505020204" pitchFamily="18" charset="0"/>
              </a:rPr>
              <a:t>Plotting PIE Chart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7420D-F3E9-1FC7-5A75-4A60118664B9}"/>
              </a:ext>
            </a:extLst>
          </p:cNvPr>
          <p:cNvSpPr/>
          <p:nvPr/>
        </p:nvSpPr>
        <p:spPr>
          <a:xfrm>
            <a:off x="636998" y="4680837"/>
            <a:ext cx="5459001" cy="36009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Adding  other chat elements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A02213-537B-075D-64BB-AE6D32351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79" y="1487465"/>
            <a:ext cx="5459000" cy="2308324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br>
              <a:rPr lang="en-US" sz="2400" dirty="0"/>
            </a:br>
            <a:r>
              <a:rPr lang="en-US" sz="2400" dirty="0"/>
              <a:t>x=list1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y=list2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</a:rPr>
              <a:t>color=</a:t>
            </a:r>
            <a:r>
              <a:rPr lang="en-US" sz="2400" dirty="0" err="1">
                <a:highlight>
                  <a:srgbClr val="FFFF00"/>
                </a:highlight>
              </a:rPr>
              <a:t>listofcolors</a:t>
            </a:r>
            <a:br>
              <a:rPr lang="en-US" sz="2400" dirty="0">
                <a:highlight>
                  <a:srgbClr val="FFFF00"/>
                </a:highlight>
              </a:rPr>
            </a:br>
            <a:r>
              <a:rPr lang="en-US" sz="2400" dirty="0">
                <a:highlight>
                  <a:srgbClr val="FFFF00"/>
                </a:highlight>
              </a:rPr>
              <a:t>explode=</a:t>
            </a:r>
            <a:r>
              <a:rPr lang="en-US" sz="2400" dirty="0" err="1">
                <a:highlight>
                  <a:srgbClr val="FFFF00"/>
                </a:highlight>
              </a:rPr>
              <a:t>listofexplosion</a:t>
            </a:r>
            <a:endParaRPr lang="en-US" sz="2400" dirty="0">
              <a:highlight>
                <a:srgbClr val="FFFF00"/>
              </a:highlight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Plot.Pie</a:t>
            </a:r>
            <a:r>
              <a:rPr lang="en-US" sz="2400" dirty="0"/>
              <a:t>(list1,labels=list2)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F6AFB8-04F7-87BB-967B-70299011EFA3}"/>
              </a:ext>
            </a:extLst>
          </p:cNvPr>
          <p:cNvSpPr/>
          <p:nvPr/>
        </p:nvSpPr>
        <p:spPr>
          <a:xfrm>
            <a:off x="554804" y="5052920"/>
            <a:ext cx="5541195" cy="12526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Plot.Pie</a:t>
            </a:r>
            <a:r>
              <a:rPr lang="en-US" sz="2400" dirty="0">
                <a:solidFill>
                  <a:schemeClr val="tx1"/>
                </a:solidFill>
              </a:rPr>
              <a:t>(list1,labels=list2,colors=</a:t>
            </a:r>
            <a:r>
              <a:rPr lang="en-US" sz="2400" dirty="0" err="1">
                <a:solidFill>
                  <a:schemeClr val="tx1"/>
                </a:solidFill>
              </a:rPr>
              <a:t>color,explode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 err="1">
                <a:solidFill>
                  <a:schemeClr val="tx1"/>
                </a:solidFill>
              </a:rPr>
              <a:t>explode,autopct</a:t>
            </a:r>
            <a:r>
              <a:rPr lang="en-US" sz="2400" dirty="0">
                <a:solidFill>
                  <a:schemeClr val="tx1"/>
                </a:solidFill>
              </a:rPr>
              <a:t>=“%1.2f%%”, shadow=“True”)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1175F8-CC49-FCCE-211F-2349B1308888}"/>
              </a:ext>
            </a:extLst>
          </p:cNvPr>
          <p:cNvSpPr/>
          <p:nvPr/>
        </p:nvSpPr>
        <p:spPr>
          <a:xfrm>
            <a:off x="6251509" y="1120550"/>
            <a:ext cx="4986466" cy="4995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Adding labels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6B338C-76EC-0D83-41EB-3FE69556CBA3}"/>
              </a:ext>
            </a:extLst>
          </p:cNvPr>
          <p:cNvSpPr/>
          <p:nvPr/>
        </p:nvSpPr>
        <p:spPr>
          <a:xfrm>
            <a:off x="6261998" y="1626166"/>
            <a:ext cx="4986466" cy="1039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Plt.xlabel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(“</a:t>
            </a:r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x_name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”)</a:t>
            </a:r>
            <a:b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Plt.ylabel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(“</a:t>
            </a:r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y_name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”)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A52E7F-865A-053A-DD35-9F9789659FD6}"/>
              </a:ext>
            </a:extLst>
          </p:cNvPr>
          <p:cNvSpPr/>
          <p:nvPr/>
        </p:nvSpPr>
        <p:spPr>
          <a:xfrm>
            <a:off x="6251508" y="2762309"/>
            <a:ext cx="4986467" cy="4995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Adding legend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25E136-AC36-B56D-277C-BB3FB199D730}"/>
              </a:ext>
            </a:extLst>
          </p:cNvPr>
          <p:cNvSpPr/>
          <p:nvPr/>
        </p:nvSpPr>
        <p:spPr>
          <a:xfrm>
            <a:off x="6272489" y="3266798"/>
            <a:ext cx="4996958" cy="12155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Plt.legend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([“this is </a:t>
            </a:r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z”,”this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 y”])</a:t>
            </a:r>
            <a:b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GB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order how you </a:t>
            </a:r>
            <a:r>
              <a:rPr lang="en-GB" sz="2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storted</a:t>
            </a:r>
            <a:r>
              <a:rPr lang="en-GB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 plotting above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1F8CB7-28C9-AB5A-8722-0DF0BFA2593D}"/>
              </a:ext>
            </a:extLst>
          </p:cNvPr>
          <p:cNvSpPr/>
          <p:nvPr/>
        </p:nvSpPr>
        <p:spPr>
          <a:xfrm>
            <a:off x="6272489" y="4680838"/>
            <a:ext cx="4986467" cy="4995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To displaying the plot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23BCC7-178A-B3B6-2C8F-5C7A6CC64ABD}"/>
              </a:ext>
            </a:extLst>
          </p:cNvPr>
          <p:cNvSpPr/>
          <p:nvPr/>
        </p:nvSpPr>
        <p:spPr>
          <a:xfrm>
            <a:off x="6282980" y="5204218"/>
            <a:ext cx="4987987" cy="6998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Plt.show</a:t>
            </a:r>
            <a:r>
              <a:rPr lang="en-GB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FC0033-BC0A-4955-E0DD-E463EE7AE0DD}"/>
              </a:ext>
            </a:extLst>
          </p:cNvPr>
          <p:cNvSpPr/>
          <p:nvPr/>
        </p:nvSpPr>
        <p:spPr>
          <a:xfrm>
            <a:off x="636998" y="3827173"/>
            <a:ext cx="5459001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Adding the title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D91FF2-7A1C-88D4-2ADF-197F4BA8D798}"/>
              </a:ext>
            </a:extLst>
          </p:cNvPr>
          <p:cNvSpPr/>
          <p:nvPr/>
        </p:nvSpPr>
        <p:spPr>
          <a:xfrm>
            <a:off x="636998" y="4233451"/>
            <a:ext cx="5459001" cy="39069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Plt.title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(“</a:t>
            </a:r>
            <a:r>
              <a:rPr lang="en-GB" sz="2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titleName</a:t>
            </a: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8366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3A5BA-9AFC-FAF3-CA81-0A596FF9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A032EC-EFBD-9A15-155C-B9F48A4445D7}"/>
              </a:ext>
            </a:extLst>
          </p:cNvPr>
          <p:cNvSpPr/>
          <p:nvPr/>
        </p:nvSpPr>
        <p:spPr>
          <a:xfrm>
            <a:off x="-253218" y="5873044"/>
            <a:ext cx="6583680" cy="604911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96A92-AD84-F6A2-B2F0-5B7D3C46171D}"/>
              </a:ext>
            </a:extLst>
          </p:cNvPr>
          <p:cNvSpPr/>
          <p:nvPr/>
        </p:nvSpPr>
        <p:spPr>
          <a:xfrm>
            <a:off x="6330462" y="5873045"/>
            <a:ext cx="6583680" cy="6049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713DC-B5AA-2ABE-4DB1-3F9537F93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6" t="34130" r="23953" b="7277"/>
          <a:stretch/>
        </p:blipFill>
        <p:spPr>
          <a:xfrm>
            <a:off x="4948581" y="4596615"/>
            <a:ext cx="2294838" cy="210663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0EF009-0692-82C9-6F97-1B7E2A8B6667}"/>
              </a:ext>
            </a:extLst>
          </p:cNvPr>
          <p:cNvSpPr/>
          <p:nvPr/>
        </p:nvSpPr>
        <p:spPr>
          <a:xfrm>
            <a:off x="-253219" y="2560320"/>
            <a:ext cx="1392701" cy="1473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BABD5-C973-8C36-F4F0-3DC801C95F04}"/>
              </a:ext>
            </a:extLst>
          </p:cNvPr>
          <p:cNvSpPr/>
          <p:nvPr/>
        </p:nvSpPr>
        <p:spPr>
          <a:xfrm>
            <a:off x="10902461" y="2560319"/>
            <a:ext cx="1392701" cy="1473591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3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B8A160-E595-6C22-390C-2AAF14721CC9}"/>
              </a:ext>
            </a:extLst>
          </p:cNvPr>
          <p:cNvSpPr/>
          <p:nvPr/>
        </p:nvSpPr>
        <p:spPr>
          <a:xfrm>
            <a:off x="731520" y="5824025"/>
            <a:ext cx="773723" cy="103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1302A-59EA-FF2A-B867-46DDEA07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4" y="3610255"/>
            <a:ext cx="12457723" cy="1458588"/>
          </a:xfrm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QUESTION </a:t>
            </a:r>
            <a:b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sz="66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&amp;</a:t>
            </a:r>
            <a: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b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sz="6600" b="1" dirty="0">
                <a:solidFill>
                  <a:srgbClr val="000099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ANSWERS!</a:t>
            </a:r>
            <a:endParaRPr lang="en-US" sz="6000" b="1" dirty="0">
              <a:solidFill>
                <a:srgbClr val="000099"/>
              </a:solidFill>
              <a:effectLst/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302A-59EA-FF2A-B867-46DDEA07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786" y="2488019"/>
            <a:ext cx="9606337" cy="734676"/>
          </a:xfrm>
          <a:solidFill>
            <a:schemeClr val="accent3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lgerian" panose="04020705040A02060702" pitchFamily="82" charset="0"/>
                <a:ea typeface="Futura" panose="02020800000000000000" pitchFamily="18" charset="0"/>
                <a:cs typeface="Futura" panose="02020800000000000000" pitchFamily="18" charset="0"/>
              </a:rPr>
              <a:t>Module: Programming with Python</a:t>
            </a:r>
            <a:endParaRPr lang="en-US" sz="4000" dirty="0">
              <a:solidFill>
                <a:schemeClr val="tx1"/>
              </a:solidFill>
              <a:latin typeface="Algerian" panose="04020705040A02060702" pitchFamily="8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7C758-36E4-F7D1-399B-D08074A3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960" y="3883631"/>
            <a:ext cx="7938464" cy="175487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Lecturer: James HAKIZIMANA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Email</a:t>
            </a:r>
            <a:r>
              <a:rPr lang="en-US" sz="2400" b="1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: jhakizimana@uok.ac.rw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                    Phone: +250788697528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3C3623-A3ED-F72C-9E39-52A7DB00DA04}"/>
              </a:ext>
            </a:extLst>
          </p:cNvPr>
          <p:cNvSpPr/>
          <p:nvPr/>
        </p:nvSpPr>
        <p:spPr>
          <a:xfrm>
            <a:off x="299696" y="214403"/>
            <a:ext cx="1139483" cy="1111348"/>
          </a:xfrm>
          <a:prstGeom prst="ellipse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9A8D57-A6D1-78BB-F3C0-D3AA34C3AA11}"/>
              </a:ext>
            </a:extLst>
          </p:cNvPr>
          <p:cNvSpPr/>
          <p:nvPr/>
        </p:nvSpPr>
        <p:spPr>
          <a:xfrm>
            <a:off x="869437" y="499275"/>
            <a:ext cx="881575" cy="8264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37A5D8-7CB4-5284-72F9-5B658A3934B3}"/>
              </a:ext>
            </a:extLst>
          </p:cNvPr>
          <p:cNvSpPr/>
          <p:nvPr/>
        </p:nvSpPr>
        <p:spPr>
          <a:xfrm rot="20264682">
            <a:off x="10428435" y="5489787"/>
            <a:ext cx="1139483" cy="1111348"/>
          </a:xfrm>
          <a:prstGeom prst="ellipse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44B259-47B4-B76A-99A7-B87839987BF9}"/>
              </a:ext>
            </a:extLst>
          </p:cNvPr>
          <p:cNvSpPr/>
          <p:nvPr/>
        </p:nvSpPr>
        <p:spPr>
          <a:xfrm rot="20264682">
            <a:off x="10998176" y="5774659"/>
            <a:ext cx="881575" cy="8264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3A5C1-620C-C24F-E348-FCE9222C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0" y="624110"/>
            <a:ext cx="9807835" cy="9170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lesson</a:t>
            </a:r>
            <a:endParaRPr lang="en-RW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B2AD40-7932-DB97-57AA-4447F615221E}"/>
              </a:ext>
            </a:extLst>
          </p:cNvPr>
          <p:cNvGrpSpPr/>
          <p:nvPr/>
        </p:nvGrpSpPr>
        <p:grpSpPr>
          <a:xfrm>
            <a:off x="2782328" y="2306695"/>
            <a:ext cx="8344584" cy="3850863"/>
            <a:chOff x="432419" y="2243631"/>
            <a:chExt cx="6363674" cy="3850863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845BEAC-765D-10C9-8CF9-D5A933EBEE9E}"/>
                </a:ext>
              </a:extLst>
            </p:cNvPr>
            <p:cNvSpPr/>
            <p:nvPr/>
          </p:nvSpPr>
          <p:spPr>
            <a:xfrm>
              <a:off x="432419" y="2243631"/>
              <a:ext cx="6203535" cy="3698732"/>
            </a:xfrm>
            <a:prstGeom prst="roundRect">
              <a:avLst>
                <a:gd name="adj" fmla="val 10000"/>
              </a:avLst>
            </a:prstGeom>
            <a:sp3d prstMaterial="plastic">
              <a:bevelT w="50800" h="50800"/>
              <a:bevelB w="50800" h="508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A967284-A276-CA48-9A55-5DA087FC4BEF}"/>
                </a:ext>
              </a:extLst>
            </p:cNvPr>
            <p:cNvSpPr/>
            <p:nvPr/>
          </p:nvSpPr>
          <p:spPr>
            <a:xfrm>
              <a:off x="592558" y="2395762"/>
              <a:ext cx="6203535" cy="3698732"/>
            </a:xfrm>
            <a:custGeom>
              <a:avLst/>
              <a:gdLst>
                <a:gd name="connsiteX0" fmla="*/ 0 w 6203535"/>
                <a:gd name="connsiteY0" fmla="*/ 369873 h 3698732"/>
                <a:gd name="connsiteX1" fmla="*/ 369873 w 6203535"/>
                <a:gd name="connsiteY1" fmla="*/ 0 h 3698732"/>
                <a:gd name="connsiteX2" fmla="*/ 5833662 w 6203535"/>
                <a:gd name="connsiteY2" fmla="*/ 0 h 3698732"/>
                <a:gd name="connsiteX3" fmla="*/ 6203535 w 6203535"/>
                <a:gd name="connsiteY3" fmla="*/ 369873 h 3698732"/>
                <a:gd name="connsiteX4" fmla="*/ 6203535 w 6203535"/>
                <a:gd name="connsiteY4" fmla="*/ 3328859 h 3698732"/>
                <a:gd name="connsiteX5" fmla="*/ 5833662 w 6203535"/>
                <a:gd name="connsiteY5" fmla="*/ 3698732 h 3698732"/>
                <a:gd name="connsiteX6" fmla="*/ 369873 w 6203535"/>
                <a:gd name="connsiteY6" fmla="*/ 3698732 h 3698732"/>
                <a:gd name="connsiteX7" fmla="*/ 0 w 6203535"/>
                <a:gd name="connsiteY7" fmla="*/ 3328859 h 3698732"/>
                <a:gd name="connsiteX8" fmla="*/ 0 w 6203535"/>
                <a:gd name="connsiteY8" fmla="*/ 369873 h 369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3535" h="3698732">
                  <a:moveTo>
                    <a:pt x="0" y="369873"/>
                  </a:moveTo>
                  <a:cubicBezTo>
                    <a:pt x="0" y="165598"/>
                    <a:pt x="165598" y="0"/>
                    <a:pt x="369873" y="0"/>
                  </a:cubicBezTo>
                  <a:lnTo>
                    <a:pt x="5833662" y="0"/>
                  </a:lnTo>
                  <a:cubicBezTo>
                    <a:pt x="6037937" y="0"/>
                    <a:pt x="6203535" y="165598"/>
                    <a:pt x="6203535" y="369873"/>
                  </a:cubicBezTo>
                  <a:lnTo>
                    <a:pt x="6203535" y="3328859"/>
                  </a:lnTo>
                  <a:cubicBezTo>
                    <a:pt x="6203535" y="3533134"/>
                    <a:pt x="6037937" y="3698732"/>
                    <a:pt x="5833662" y="3698732"/>
                  </a:cubicBezTo>
                  <a:lnTo>
                    <a:pt x="369873" y="3698732"/>
                  </a:lnTo>
                  <a:cubicBezTo>
                    <a:pt x="165598" y="3698732"/>
                    <a:pt x="0" y="3533134"/>
                    <a:pt x="0" y="3328859"/>
                  </a:cubicBezTo>
                  <a:lnTo>
                    <a:pt x="0" y="369873"/>
                  </a:lnTo>
                  <a:close/>
                </a:path>
              </a:pathLst>
            </a:custGeom>
            <a:sp3d z="50080" prstMaterial="plastic">
              <a:bevelT w="25400" h="25400"/>
              <a:bevelB w="25400" h="25400"/>
            </a:sp3d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5972" tIns="275972" rIns="275972" bIns="275972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dirty="0"/>
                <a:t>Data analytics</a:t>
              </a:r>
              <a:r>
                <a:rPr lang="en-US" sz="4400" kern="1200" dirty="0"/>
                <a:t> in 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05EDCB-10BD-5A34-07B9-4C673EE912BD}"/>
              </a:ext>
            </a:extLst>
          </p:cNvPr>
          <p:cNvSpPr/>
          <p:nvPr/>
        </p:nvSpPr>
        <p:spPr>
          <a:xfrm>
            <a:off x="3342968" y="944758"/>
            <a:ext cx="4345858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ookman Old Style" panose="02050604050505020204" pitchFamily="18" charset="0"/>
              </a:rPr>
              <a:t>Pandas module</a:t>
            </a:r>
            <a:endParaRPr lang="en-GB" sz="36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3A66D-A0E6-AFDA-B20D-43354760BF9C}"/>
              </a:ext>
            </a:extLst>
          </p:cNvPr>
          <p:cNvSpPr txBox="1"/>
          <p:nvPr/>
        </p:nvSpPr>
        <p:spPr>
          <a:xfrm>
            <a:off x="758575" y="2124006"/>
            <a:ext cx="10674850" cy="156966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Pandas</a:t>
            </a:r>
            <a:r>
              <a:rPr lang="en-US" sz="2400" dirty="0">
                <a:latin typeface="Bookman Old Style" panose="02050604050505020204" pitchFamily="18" charset="0"/>
              </a:rPr>
              <a:t> is a powerful open-source Python library for data analysis and data manipulation. It provides two main data structures: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Series</a:t>
            </a:r>
            <a:r>
              <a:rPr lang="en-US" sz="2400" dirty="0">
                <a:latin typeface="Bookman Old Style" panose="02050604050505020204" pitchFamily="18" charset="0"/>
              </a:rPr>
              <a:t> – a one-dimensional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ookman Old Style" panose="02050604050505020204" pitchFamily="18" charset="0"/>
              </a:rPr>
              <a:t>DataFrame</a:t>
            </a:r>
            <a:r>
              <a:rPr lang="en-US" sz="2400" dirty="0">
                <a:latin typeface="Bookman Old Style" panose="02050604050505020204" pitchFamily="18" charset="0"/>
              </a:rPr>
              <a:t> – a two-dimensional, table-like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15849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4871F-E593-2BAD-BD75-D03ADA93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84207E-A511-D7E8-77BC-FAB100D1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820E7-1261-4010-74B9-64AEE565C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AE5EAE-EA82-5F6D-3202-AC26ABC67520}"/>
              </a:ext>
            </a:extLst>
          </p:cNvPr>
          <p:cNvSpPr/>
          <p:nvPr/>
        </p:nvSpPr>
        <p:spPr>
          <a:xfrm>
            <a:off x="2644953" y="528617"/>
            <a:ext cx="7125627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Import Pandas and Create a </a:t>
            </a:r>
            <a:r>
              <a:rPr lang="en-US" sz="2400" dirty="0" err="1"/>
              <a:t>DataFrame</a:t>
            </a:r>
            <a:endParaRPr lang="en-GB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4A2885-F127-1359-2697-A087E68617C1}"/>
              </a:ext>
            </a:extLst>
          </p:cNvPr>
          <p:cNvSpPr/>
          <p:nvPr/>
        </p:nvSpPr>
        <p:spPr>
          <a:xfrm>
            <a:off x="688334" y="1190696"/>
            <a:ext cx="1956619" cy="4227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Syntax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7420D-F3E9-1FC7-5A75-4A60118664B9}"/>
              </a:ext>
            </a:extLst>
          </p:cNvPr>
          <p:cNvSpPr/>
          <p:nvPr/>
        </p:nvSpPr>
        <p:spPr>
          <a:xfrm>
            <a:off x="630490" y="3317352"/>
            <a:ext cx="2477729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A02213-537B-075D-64BB-AE6D32351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90" y="1700238"/>
            <a:ext cx="10938211" cy="15696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Import pandas as pd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data_name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={“column_1”:[list1],”column_2”:[list_2], “column_3:[list_3],..}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df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=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pd.Dataframe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Bookman Old Style" panose="02050604050505020204" pitchFamily="18" charset="0"/>
              </a:rPr>
              <a:t>data_name</a:t>
            </a:r>
            <a:r>
              <a:rPr lang="en-US" altLang="en-US" sz="2400" dirty="0">
                <a:latin typeface="Bookman Old Style" panose="02050604050505020204" pitchFamily="18" charset="0"/>
              </a:rPr>
              <a:t>)</a:t>
            </a:r>
            <a:br>
              <a:rPr lang="en-US" altLang="en-US" sz="2400" dirty="0">
                <a:latin typeface="Bookman Old Style" panose="02050604050505020204" pitchFamily="18" charset="0"/>
              </a:rPr>
            </a:br>
            <a:r>
              <a:rPr lang="en-US" altLang="en-US" sz="2400" dirty="0">
                <a:latin typeface="Bookman Old Style" panose="02050604050505020204" pitchFamily="18" charset="0"/>
              </a:rPr>
              <a:t>print(</a:t>
            </a:r>
            <a:r>
              <a:rPr lang="en-US" altLang="en-US" sz="2400" dirty="0" err="1">
                <a:latin typeface="Bookman Old Style" panose="02050604050505020204" pitchFamily="18" charset="0"/>
              </a:rPr>
              <a:t>df</a:t>
            </a:r>
            <a:r>
              <a:rPr lang="en-US" altLang="en-US" sz="2400" dirty="0">
                <a:latin typeface="Bookman Old Style" panose="02050604050505020204" pitchFamily="18" charset="0"/>
              </a:rPr>
              <a:t>)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06B7AC-28F7-7770-0E13-2F247EB56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47" y="3795300"/>
            <a:ext cx="11026654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pandas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pd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initialdata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"Names"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:[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James"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"Gloria"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"Gad"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"John"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"Robert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],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:[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45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43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],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"Score"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:[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67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87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89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68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70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]}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pd.DataFrame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initialdata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4871F-E593-2BAD-BD75-D03ADA93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84207E-A511-D7E8-77BC-FAB100D1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820E7-1261-4010-74B9-64AEE565C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AE5EAE-EA82-5F6D-3202-AC26ABC67520}"/>
              </a:ext>
            </a:extLst>
          </p:cNvPr>
          <p:cNvSpPr/>
          <p:nvPr/>
        </p:nvSpPr>
        <p:spPr>
          <a:xfrm>
            <a:off x="2644953" y="528617"/>
            <a:ext cx="7125627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Import Pandas and Create a </a:t>
            </a:r>
            <a:r>
              <a:rPr lang="en-US" sz="2400" dirty="0" err="1"/>
              <a:t>DataFrame</a:t>
            </a:r>
            <a:endParaRPr lang="en-GB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7420D-F3E9-1FC7-5A75-4A60118664B9}"/>
              </a:ext>
            </a:extLst>
          </p:cNvPr>
          <p:cNvSpPr/>
          <p:nvPr/>
        </p:nvSpPr>
        <p:spPr>
          <a:xfrm>
            <a:off x="671587" y="1357721"/>
            <a:ext cx="2477729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06B7AC-28F7-7770-0E13-2F247EB56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73" y="1825742"/>
            <a:ext cx="11026654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pandas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pd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initialdata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"Names"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:[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James"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"Gloria"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"Gad"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"John"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"Robert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],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:[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45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43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],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"Score"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:[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67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87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89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68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70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]}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pd.DataFrame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initialdata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2B2BF3-E8B5-10DB-1FD8-87E05810AC10}"/>
              </a:ext>
            </a:extLst>
          </p:cNvPr>
          <p:cNvSpPr/>
          <p:nvPr/>
        </p:nvSpPr>
        <p:spPr>
          <a:xfrm>
            <a:off x="582673" y="3822006"/>
            <a:ext cx="2477729" cy="4227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C78C9-8C7E-8B66-3261-4D46FE8F109E}"/>
              </a:ext>
            </a:extLst>
          </p:cNvPr>
          <p:cNvSpPr txBox="1"/>
          <p:nvPr/>
        </p:nvSpPr>
        <p:spPr>
          <a:xfrm>
            <a:off x="582674" y="4317856"/>
            <a:ext cx="3660554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0   James   10     67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1  Gloria   23     87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2     Gad   45     89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3    John   43     68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4  Robert   23     70</a:t>
            </a:r>
          </a:p>
        </p:txBody>
      </p:sp>
    </p:spTree>
    <p:extLst>
      <p:ext uri="{BB962C8B-B14F-4D97-AF65-F5344CB8AC3E}">
        <p14:creationId xmlns:p14="http://schemas.microsoft.com/office/powerpoint/2010/main" val="24565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8EF7B-110E-CB2B-E7F8-9E49D31B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4F525B-F331-3CA6-39BA-0DD22BF68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8F69A-49D7-B04F-36E8-7A997BA23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0B5D9F-68EF-7990-1653-2D99E1A8B50C}"/>
              </a:ext>
            </a:extLst>
          </p:cNvPr>
          <p:cNvSpPr/>
          <p:nvPr/>
        </p:nvSpPr>
        <p:spPr>
          <a:xfrm>
            <a:off x="2640924" y="554523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Step 2: Data Exploration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E5939-631D-E96D-10B6-ED4DD43A431D}"/>
              </a:ext>
            </a:extLst>
          </p:cNvPr>
          <p:cNvSpPr txBox="1"/>
          <p:nvPr/>
        </p:nvSpPr>
        <p:spPr>
          <a:xfrm>
            <a:off x="934947" y="1354991"/>
            <a:ext cx="8907695" cy="34163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# View first few rows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print(</a:t>
            </a:r>
            <a:r>
              <a:rPr lang="en-US" sz="2400" dirty="0" err="1">
                <a:latin typeface="Bookman Old Style" panose="02050604050505020204" pitchFamily="18" charset="0"/>
              </a:rPr>
              <a:t>df.head</a:t>
            </a:r>
            <a:r>
              <a:rPr lang="en-US" sz="2400" dirty="0">
                <a:latin typeface="Bookman Old Style" panose="02050604050505020204" pitchFamily="18" charset="0"/>
              </a:rPr>
              <a:t>())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# Summary statistics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print(</a:t>
            </a:r>
            <a:r>
              <a:rPr lang="en-US" sz="2400" dirty="0" err="1">
                <a:latin typeface="Bookman Old Style" panose="02050604050505020204" pitchFamily="18" charset="0"/>
              </a:rPr>
              <a:t>df.describe</a:t>
            </a:r>
            <a:r>
              <a:rPr lang="en-US" sz="2400" dirty="0">
                <a:latin typeface="Bookman Old Style" panose="02050604050505020204" pitchFamily="18" charset="0"/>
              </a:rPr>
              <a:t>())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# Check data types and non-null values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print(df.info())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8EF7B-110E-CB2B-E7F8-9E49D31B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4F525B-F331-3CA6-39BA-0DD22BF68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8F69A-49D7-B04F-36E8-7A997BA23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0B5D9F-68EF-7990-1653-2D99E1A8B50C}"/>
              </a:ext>
            </a:extLst>
          </p:cNvPr>
          <p:cNvSpPr/>
          <p:nvPr/>
        </p:nvSpPr>
        <p:spPr>
          <a:xfrm>
            <a:off x="2640924" y="554523"/>
            <a:ext cx="5673213" cy="5604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Step 2: Data Exploration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E5939-631D-E96D-10B6-ED4DD43A431D}"/>
              </a:ext>
            </a:extLst>
          </p:cNvPr>
          <p:cNvSpPr txBox="1"/>
          <p:nvPr/>
        </p:nvSpPr>
        <p:spPr>
          <a:xfrm>
            <a:off x="1397287" y="1290132"/>
            <a:ext cx="8445356" cy="483209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# Get shape of the data (rows, columns)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print(</a:t>
            </a:r>
            <a:r>
              <a:rPr lang="en-US" sz="2800" dirty="0" err="1">
                <a:latin typeface="Bookman Old Style" panose="02050604050505020204" pitchFamily="18" charset="0"/>
              </a:rPr>
              <a:t>df.shape</a:t>
            </a:r>
            <a:r>
              <a:rPr lang="en-US" sz="2800" dirty="0">
                <a:latin typeface="Bookman Old Style" panose="02050604050505020204" pitchFamily="18" charset="0"/>
              </a:rPr>
              <a:t>) </a:t>
            </a:r>
            <a:br>
              <a:rPr lang="en-US" sz="2800" dirty="0">
                <a:latin typeface="Bookman Old Style" panose="02050604050505020204" pitchFamily="18" charset="0"/>
              </a:rPr>
            </a:br>
            <a:br>
              <a:rPr lang="en-US" sz="2800" dirty="0">
                <a:latin typeface="Bookman Old Style" panose="02050604050505020204" pitchFamily="18" charset="0"/>
              </a:rPr>
            </a:br>
            <a:r>
              <a:rPr lang="en-US" sz="2800" dirty="0">
                <a:latin typeface="Bookman Old Style" panose="02050604050505020204" pitchFamily="18" charset="0"/>
              </a:rPr>
              <a:t># Get column names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print(</a:t>
            </a:r>
            <a:r>
              <a:rPr lang="en-US" sz="2800" dirty="0" err="1">
                <a:latin typeface="Bookman Old Style" panose="02050604050505020204" pitchFamily="18" charset="0"/>
              </a:rPr>
              <a:t>df.columns</a:t>
            </a:r>
            <a:r>
              <a:rPr lang="en-US" sz="2800" dirty="0">
                <a:latin typeface="Bookman Old Style" panose="02050604050505020204" pitchFamily="18" charset="0"/>
              </a:rPr>
              <a:t>)</a:t>
            </a:r>
          </a:p>
          <a:p>
            <a:endParaRPr lang="en-US" sz="2800" dirty="0">
              <a:latin typeface="Bookman Old Style" panose="02050604050505020204" pitchFamily="18" charset="0"/>
            </a:endParaRPr>
          </a:p>
          <a:p>
            <a:r>
              <a:rPr lang="en-US" sz="2800" dirty="0">
                <a:latin typeface="Bookman Old Style" panose="02050604050505020204" pitchFamily="18" charset="0"/>
              </a:rPr>
              <a:t># Get specific column 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Print(</a:t>
            </a:r>
            <a:r>
              <a:rPr lang="en-US" sz="2800" dirty="0" err="1">
                <a:latin typeface="Bookman Old Style" panose="02050604050505020204" pitchFamily="18" charset="0"/>
              </a:rPr>
              <a:t>df.column_name</a:t>
            </a:r>
            <a:r>
              <a:rPr lang="en-US" sz="2800" dirty="0">
                <a:latin typeface="Bookman Old Style" panose="02050604050505020204" pitchFamily="18" charset="0"/>
              </a:rPr>
              <a:t>)</a:t>
            </a:r>
          </a:p>
          <a:p>
            <a:br>
              <a:rPr lang="en-US" sz="2800" dirty="0">
                <a:latin typeface="Bookman Old Style" panose="02050604050505020204" pitchFamily="18" charset="0"/>
              </a:rPr>
            </a:br>
            <a:r>
              <a:rPr lang="en-US" sz="2800" dirty="0">
                <a:latin typeface="Bookman Old Style" panose="02050604050505020204" pitchFamily="18" charset="0"/>
              </a:rPr>
              <a:t>#Get the Max/minimum in column</a:t>
            </a:r>
            <a:br>
              <a:rPr lang="en-US" sz="2800" dirty="0">
                <a:latin typeface="Bookman Old Style" panose="02050604050505020204" pitchFamily="18" charset="0"/>
              </a:rPr>
            </a:br>
            <a:r>
              <a:rPr lang="en-US" sz="2800" dirty="0">
                <a:latin typeface="Bookman Old Style" panose="02050604050505020204" pitchFamily="18" charset="0"/>
              </a:rPr>
              <a:t>min(</a:t>
            </a:r>
            <a:r>
              <a:rPr lang="en-US" sz="2800" dirty="0" err="1">
                <a:latin typeface="Bookman Old Style" panose="02050604050505020204" pitchFamily="18" charset="0"/>
              </a:rPr>
              <a:t>df.column_name</a:t>
            </a:r>
            <a:r>
              <a:rPr lang="en-US" sz="2800" dirty="0">
                <a:latin typeface="Bookman Old Style" panose="02050604050505020204" pitchFamily="18" charset="0"/>
              </a:rPr>
              <a:t>) or max(</a:t>
            </a:r>
            <a:r>
              <a:rPr lang="en-US" sz="2800" dirty="0" err="1">
                <a:latin typeface="Bookman Old Style" panose="02050604050505020204" pitchFamily="18" charset="0"/>
              </a:rPr>
              <a:t>df.column_name</a:t>
            </a:r>
            <a:r>
              <a:rPr lang="en-US" sz="2800" dirty="0">
                <a:latin typeface="Bookman Old Style" panose="0205060405050502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99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8EF7B-110E-CB2B-E7F8-9E49D31B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4F525B-F331-3CA6-39BA-0DD22BF68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8F69A-49D7-B04F-36E8-7A997BA23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0B5D9F-68EF-7990-1653-2D99E1A8B50C}"/>
              </a:ext>
            </a:extLst>
          </p:cNvPr>
          <p:cNvSpPr/>
          <p:nvPr/>
        </p:nvSpPr>
        <p:spPr>
          <a:xfrm>
            <a:off x="2630650" y="465410"/>
            <a:ext cx="5673213" cy="39761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Step 3: Data Cleaning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CEAD1-6FDA-36DD-C9BA-0511BE274809}"/>
              </a:ext>
            </a:extLst>
          </p:cNvPr>
          <p:cNvSpPr txBox="1"/>
          <p:nvPr/>
        </p:nvSpPr>
        <p:spPr>
          <a:xfrm>
            <a:off x="669378" y="1204438"/>
            <a:ext cx="10853243" cy="483209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latin typeface="Bookman Old Style" panose="02050604050505020204" pitchFamily="18" charset="0"/>
              </a:rPr>
              <a:t># Rename columns</a:t>
            </a:r>
          </a:p>
          <a:p>
            <a:r>
              <a:rPr lang="en-US" sz="2200" dirty="0" err="1">
                <a:latin typeface="Bookman Old Style" panose="02050604050505020204" pitchFamily="18" charset="0"/>
              </a:rPr>
              <a:t>df.rename</a:t>
            </a:r>
            <a:r>
              <a:rPr lang="en-US" sz="2200" dirty="0">
                <a:latin typeface="Bookman Old Style" panose="02050604050505020204" pitchFamily="18" charset="0"/>
              </a:rPr>
              <a:t>(columns={'Score': '</a:t>
            </a:r>
            <a:r>
              <a:rPr lang="en-US" sz="2200" dirty="0" err="1">
                <a:latin typeface="Bookman Old Style" panose="02050604050505020204" pitchFamily="18" charset="0"/>
              </a:rPr>
              <a:t>Exam_Score</a:t>
            </a:r>
            <a:r>
              <a:rPr lang="en-US" sz="2200" dirty="0">
                <a:latin typeface="Bookman Old Style" panose="02050604050505020204" pitchFamily="18" charset="0"/>
              </a:rPr>
              <a:t>'}, </a:t>
            </a:r>
            <a:r>
              <a:rPr lang="en-US" sz="2200" dirty="0" err="1">
                <a:latin typeface="Bookman Old Style" panose="02050604050505020204" pitchFamily="18" charset="0"/>
              </a:rPr>
              <a:t>inplace</a:t>
            </a:r>
            <a:r>
              <a:rPr lang="en-US" sz="2200" dirty="0">
                <a:latin typeface="Bookman Old Style" panose="02050604050505020204" pitchFamily="18" charset="0"/>
              </a:rPr>
              <a:t>=True)</a:t>
            </a:r>
          </a:p>
          <a:p>
            <a:endParaRPr lang="en-US" sz="2200" dirty="0">
              <a:latin typeface="Bookman Old Style" panose="02050604050505020204" pitchFamily="18" charset="0"/>
            </a:endParaRPr>
          </a:p>
          <a:p>
            <a:r>
              <a:rPr lang="en-US" sz="2200" dirty="0">
                <a:latin typeface="Bookman Old Style" panose="02050604050505020204" pitchFamily="18" charset="0"/>
              </a:rPr>
              <a:t># Add new column</a:t>
            </a:r>
          </a:p>
          <a:p>
            <a:r>
              <a:rPr lang="en-US" sz="2200" dirty="0" err="1">
                <a:latin typeface="Bookman Old Style" panose="02050604050505020204" pitchFamily="18" charset="0"/>
              </a:rPr>
              <a:t>df</a:t>
            </a:r>
            <a:r>
              <a:rPr lang="en-US" sz="2200" dirty="0">
                <a:latin typeface="Bookman Old Style" panose="02050604050505020204" pitchFamily="18" charset="0"/>
              </a:rPr>
              <a:t>[“Promoted”] = </a:t>
            </a:r>
            <a:r>
              <a:rPr lang="en-US" sz="2200" dirty="0" err="1">
                <a:latin typeface="Bookman Old Style" panose="02050604050505020204" pitchFamily="18" charset="0"/>
              </a:rPr>
              <a:t>df</a:t>
            </a:r>
            <a:r>
              <a:rPr lang="en-US" sz="2200" dirty="0">
                <a:latin typeface="Bookman Old Style" panose="02050604050505020204" pitchFamily="18" charset="0"/>
              </a:rPr>
              <a:t>['</a:t>
            </a:r>
            <a:r>
              <a:rPr lang="en-US" sz="2200" dirty="0" err="1">
                <a:latin typeface="Bookman Old Style" panose="02050604050505020204" pitchFamily="18" charset="0"/>
              </a:rPr>
              <a:t>Exam_Score</a:t>
            </a:r>
            <a:r>
              <a:rPr lang="en-US" sz="2200" dirty="0">
                <a:latin typeface="Bookman Old Style" panose="02050604050505020204" pitchFamily="18" charset="0"/>
              </a:rPr>
              <a:t>'] &gt;= 60</a:t>
            </a:r>
          </a:p>
          <a:p>
            <a:endParaRPr lang="en-US" sz="2200" dirty="0">
              <a:latin typeface="Bookman Old Style" panose="02050604050505020204" pitchFamily="18" charset="0"/>
            </a:endParaRPr>
          </a:p>
          <a:p>
            <a:r>
              <a:rPr lang="en-US" sz="2200" dirty="0">
                <a:latin typeface="Bookman Old Style" panose="02050604050505020204" pitchFamily="18" charset="0"/>
              </a:rPr>
              <a:t># Drop a column</a:t>
            </a:r>
          </a:p>
          <a:p>
            <a:r>
              <a:rPr lang="en-US" sz="2200" dirty="0" err="1">
                <a:latin typeface="Bookman Old Style" panose="02050604050505020204" pitchFamily="18" charset="0"/>
              </a:rPr>
              <a:t>df.drop</a:t>
            </a:r>
            <a:r>
              <a:rPr lang="en-US" sz="2200" dirty="0">
                <a:latin typeface="Bookman Old Style" panose="02050604050505020204" pitchFamily="18" charset="0"/>
              </a:rPr>
              <a:t>('Age', axis=1, </a:t>
            </a:r>
            <a:r>
              <a:rPr lang="en-US" sz="2200" dirty="0" err="1">
                <a:latin typeface="Bookman Old Style" panose="02050604050505020204" pitchFamily="18" charset="0"/>
              </a:rPr>
              <a:t>inplace</a:t>
            </a:r>
            <a:r>
              <a:rPr lang="en-US" sz="2200" dirty="0">
                <a:latin typeface="Bookman Old Style" panose="02050604050505020204" pitchFamily="18" charset="0"/>
              </a:rPr>
              <a:t>=True) </a:t>
            </a:r>
            <a:r>
              <a:rPr lang="en-US" sz="2200" dirty="0">
                <a:solidFill>
                  <a:srgbClr val="FF0000"/>
                </a:solidFill>
                <a:latin typeface="Bookman Old Style" panose="02050604050505020204" pitchFamily="18" charset="0"/>
              </a:rPr>
              <a:t>#This will update the current </a:t>
            </a:r>
            <a:r>
              <a:rPr lang="en-US" sz="22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dataframe</a:t>
            </a:r>
            <a:endParaRPr lang="en-US" sz="2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sz="2200" dirty="0" err="1">
                <a:latin typeface="Bookman Old Style" panose="02050604050505020204" pitchFamily="18" charset="0"/>
              </a:rPr>
              <a:t>New_df</a:t>
            </a:r>
            <a:r>
              <a:rPr lang="en-US" sz="2200" dirty="0">
                <a:latin typeface="Bookman Old Style" panose="02050604050505020204" pitchFamily="18" charset="0"/>
              </a:rPr>
              <a:t>= </a:t>
            </a:r>
            <a:r>
              <a:rPr lang="en-US" sz="2200" dirty="0" err="1">
                <a:latin typeface="Bookman Old Style" panose="02050604050505020204" pitchFamily="18" charset="0"/>
              </a:rPr>
              <a:t>df.drop</a:t>
            </a:r>
            <a:r>
              <a:rPr lang="en-US" sz="2200" dirty="0">
                <a:latin typeface="Bookman Old Style" panose="02050604050505020204" pitchFamily="18" charset="0"/>
              </a:rPr>
              <a:t>('Age', axis=1) #</a:t>
            </a:r>
            <a:r>
              <a:rPr lang="en-US" sz="2200" dirty="0">
                <a:solidFill>
                  <a:srgbClr val="FF0000"/>
                </a:solidFill>
                <a:latin typeface="Bookman Old Style" panose="02050604050505020204" pitchFamily="18" charset="0"/>
              </a:rPr>
              <a:t>To create New data frame</a:t>
            </a:r>
            <a:br>
              <a:rPr lang="en-US" sz="2200" dirty="0">
                <a:latin typeface="Bookman Old Style" panose="02050604050505020204" pitchFamily="18" charset="0"/>
              </a:rPr>
            </a:br>
            <a:r>
              <a:rPr lang="en-US" sz="2200" dirty="0">
                <a:latin typeface="Bookman Old Style" panose="02050604050505020204" pitchFamily="18" charset="0"/>
              </a:rPr>
              <a:t>print(</a:t>
            </a:r>
            <a:r>
              <a:rPr lang="en-US" sz="2200" dirty="0" err="1">
                <a:latin typeface="Bookman Old Style" panose="02050604050505020204" pitchFamily="18" charset="0"/>
              </a:rPr>
              <a:t>New_df</a:t>
            </a:r>
            <a:r>
              <a:rPr lang="en-US" sz="2200" dirty="0">
                <a:latin typeface="Bookman Old Style" panose="02050604050505020204" pitchFamily="18" charset="0"/>
              </a:rPr>
              <a:t>)</a:t>
            </a:r>
          </a:p>
          <a:p>
            <a:r>
              <a:rPr lang="en-US" sz="2200" dirty="0">
                <a:latin typeface="Bookman Old Style" panose="02050604050505020204" pitchFamily="18" charset="0"/>
              </a:rPr>
              <a:t>print(</a:t>
            </a:r>
            <a:r>
              <a:rPr lang="en-US" sz="2200" dirty="0" err="1">
                <a:latin typeface="Bookman Old Style" panose="02050604050505020204" pitchFamily="18" charset="0"/>
              </a:rPr>
              <a:t>df</a:t>
            </a:r>
            <a:r>
              <a:rPr lang="en-US" sz="2200" dirty="0">
                <a:latin typeface="Bookman Old Style" panose="02050604050505020204" pitchFamily="18" charset="0"/>
              </a:rPr>
              <a:t>)</a:t>
            </a:r>
          </a:p>
          <a:p>
            <a:r>
              <a:rPr lang="en-US" sz="2200" dirty="0">
                <a:latin typeface="Bookman Old Style" panose="02050604050505020204" pitchFamily="18" charset="0"/>
              </a:rPr>
              <a:t># Check for missing values</a:t>
            </a:r>
          </a:p>
          <a:p>
            <a:r>
              <a:rPr lang="en-US" sz="2200" dirty="0">
                <a:latin typeface="Bookman Old Style" panose="02050604050505020204" pitchFamily="18" charset="0"/>
              </a:rPr>
              <a:t>print(df.isnull().column name)</a:t>
            </a:r>
            <a:br>
              <a:rPr lang="en-US" sz="2200" dirty="0">
                <a:latin typeface="Bookman Old Style" panose="0205060405050502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print(Results[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Results.isnull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().Score].Names)</a:t>
            </a:r>
            <a:endParaRPr lang="en-US" sz="2200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3125</TotalTime>
  <Words>980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Bookman Old Style</vt:lpstr>
      <vt:lpstr>Calibri</vt:lpstr>
      <vt:lpstr>Century Gothic</vt:lpstr>
      <vt:lpstr>Futura</vt:lpstr>
      <vt:lpstr>Times New Roman</vt:lpstr>
      <vt:lpstr>Wingdings 3</vt:lpstr>
      <vt:lpstr>Wisp</vt:lpstr>
      <vt:lpstr>PowerPoint Presentation</vt:lpstr>
      <vt:lpstr>Module: Programming with Python</vt:lpstr>
      <vt:lpstr>Outline of the lesson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 &amp;  ANSWERS!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E-Governance and service Delivery</dc:title>
  <dc:creator>DELL</dc:creator>
  <cp:lastModifiedBy>James HAKIZIMANA</cp:lastModifiedBy>
  <cp:revision>538</cp:revision>
  <dcterms:created xsi:type="dcterms:W3CDTF">2022-07-23T07:56:39Z</dcterms:created>
  <dcterms:modified xsi:type="dcterms:W3CDTF">2025-06-21T11:59:51Z</dcterms:modified>
</cp:coreProperties>
</file>