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466" r:id="rId4"/>
    <p:sldId id="469" r:id="rId5"/>
    <p:sldId id="258" r:id="rId6"/>
    <p:sldId id="475" r:id="rId7"/>
    <p:sldId id="519" r:id="rId8"/>
    <p:sldId id="513" r:id="rId9"/>
    <p:sldId id="514" r:id="rId10"/>
    <p:sldId id="515" r:id="rId11"/>
    <p:sldId id="520" r:id="rId12"/>
    <p:sldId id="516" r:id="rId13"/>
    <p:sldId id="521" r:id="rId14"/>
    <p:sldId id="517" r:id="rId15"/>
    <p:sldId id="518" r:id="rId16"/>
    <p:sldId id="522" r:id="rId17"/>
    <p:sldId id="473" r:id="rId18"/>
    <p:sldId id="512" r:id="rId19"/>
    <p:sldId id="525" r:id="rId20"/>
    <p:sldId id="526" r:id="rId21"/>
    <p:sldId id="527" r:id="rId22"/>
    <p:sldId id="528" r:id="rId23"/>
    <p:sldId id="483" r:id="rId24"/>
    <p:sldId id="484" r:id="rId25"/>
    <p:sldId id="485" r:id="rId26"/>
    <p:sldId id="489" r:id="rId27"/>
    <p:sldId id="501" r:id="rId28"/>
    <p:sldId id="506" r:id="rId29"/>
    <p:sldId id="507" r:id="rId30"/>
    <p:sldId id="508" r:id="rId31"/>
    <p:sldId id="509" r:id="rId32"/>
    <p:sldId id="510" r:id="rId33"/>
    <p:sldId id="511" r:id="rId34"/>
    <p:sldId id="52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E5C"/>
    <a:srgbClr val="1E51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75" autoAdjust="0"/>
  </p:normalViewPr>
  <p:slideViewPr>
    <p:cSldViewPr snapToGrid="0">
      <p:cViewPr varScale="1">
        <p:scale>
          <a:sx n="102" d="100"/>
          <a:sy n="102" d="100"/>
        </p:scale>
        <p:origin x="296"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FF2740-9B21-448A-92DE-BCC35581B5B7}" type="datetimeFigureOut">
              <a:rPr lang="en-US" smtClean="0"/>
              <a:t>12/24/2023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749271-2442-42CF-B216-051C5E61EBF3}" type="slidenum">
              <a:rPr lang="en-US" smtClean="0"/>
              <a:t>‹#›</a:t>
            </a:fld>
            <a:endParaRPr lang="en-US"/>
          </a:p>
        </p:txBody>
      </p:sp>
    </p:spTree>
    <p:extLst>
      <p:ext uri="{BB962C8B-B14F-4D97-AF65-F5344CB8AC3E}">
        <p14:creationId xmlns:p14="http://schemas.microsoft.com/office/powerpoint/2010/main" val="124727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134DD56-10C8-48AF-89B9-01C2AFEE195A}" type="datetimeFigureOut">
              <a:rPr lang="en-US" smtClean="0"/>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C9D7F-729A-4ABE-AB72-C14184787DE1}" type="slidenum">
              <a:rPr lang="en-US" smtClean="0"/>
              <a:t>‹#›</a:t>
            </a:fld>
            <a:endParaRPr lang="en-US"/>
          </a:p>
        </p:txBody>
      </p:sp>
    </p:spTree>
    <p:extLst>
      <p:ext uri="{BB962C8B-B14F-4D97-AF65-F5344CB8AC3E}">
        <p14:creationId xmlns:p14="http://schemas.microsoft.com/office/powerpoint/2010/main" val="2411456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34DD56-10C8-48AF-89B9-01C2AFEE195A}" type="datetimeFigureOut">
              <a:rPr lang="en-US" smtClean="0"/>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C9D7F-729A-4ABE-AB72-C14184787DE1}" type="slidenum">
              <a:rPr lang="en-US" smtClean="0"/>
              <a:t>‹#›</a:t>
            </a:fld>
            <a:endParaRPr lang="en-US"/>
          </a:p>
        </p:txBody>
      </p:sp>
    </p:spTree>
    <p:extLst>
      <p:ext uri="{BB962C8B-B14F-4D97-AF65-F5344CB8AC3E}">
        <p14:creationId xmlns:p14="http://schemas.microsoft.com/office/powerpoint/2010/main" val="276606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34DD56-10C8-48AF-89B9-01C2AFEE195A}" type="datetimeFigureOut">
              <a:rPr lang="en-US" smtClean="0"/>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C9D7F-729A-4ABE-AB72-C14184787DE1}" type="slidenum">
              <a:rPr lang="en-US" smtClean="0"/>
              <a:t>‹#›</a:t>
            </a:fld>
            <a:endParaRPr lang="en-US"/>
          </a:p>
        </p:txBody>
      </p:sp>
    </p:spTree>
    <p:extLst>
      <p:ext uri="{BB962C8B-B14F-4D97-AF65-F5344CB8AC3E}">
        <p14:creationId xmlns:p14="http://schemas.microsoft.com/office/powerpoint/2010/main" val="2846908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34DD56-10C8-48AF-89B9-01C2AFEE195A}" type="datetimeFigureOut">
              <a:rPr lang="en-US" smtClean="0"/>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C9D7F-729A-4ABE-AB72-C14184787DE1}" type="slidenum">
              <a:rPr lang="en-US" smtClean="0"/>
              <a:t>‹#›</a:t>
            </a:fld>
            <a:endParaRPr lang="en-US"/>
          </a:p>
        </p:txBody>
      </p:sp>
    </p:spTree>
    <p:extLst>
      <p:ext uri="{BB962C8B-B14F-4D97-AF65-F5344CB8AC3E}">
        <p14:creationId xmlns:p14="http://schemas.microsoft.com/office/powerpoint/2010/main" val="637981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34DD56-10C8-48AF-89B9-01C2AFEE195A}" type="datetimeFigureOut">
              <a:rPr lang="en-US" smtClean="0"/>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C9D7F-729A-4ABE-AB72-C14184787DE1}" type="slidenum">
              <a:rPr lang="en-US" smtClean="0"/>
              <a:t>‹#›</a:t>
            </a:fld>
            <a:endParaRPr lang="en-US"/>
          </a:p>
        </p:txBody>
      </p:sp>
    </p:spTree>
    <p:extLst>
      <p:ext uri="{BB962C8B-B14F-4D97-AF65-F5344CB8AC3E}">
        <p14:creationId xmlns:p14="http://schemas.microsoft.com/office/powerpoint/2010/main" val="2266585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34DD56-10C8-48AF-89B9-01C2AFEE195A}" type="datetimeFigureOut">
              <a:rPr lang="en-US" smtClean="0"/>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0C9D7F-729A-4ABE-AB72-C14184787DE1}" type="slidenum">
              <a:rPr lang="en-US" smtClean="0"/>
              <a:t>‹#›</a:t>
            </a:fld>
            <a:endParaRPr lang="en-US"/>
          </a:p>
        </p:txBody>
      </p:sp>
    </p:spTree>
    <p:extLst>
      <p:ext uri="{BB962C8B-B14F-4D97-AF65-F5344CB8AC3E}">
        <p14:creationId xmlns:p14="http://schemas.microsoft.com/office/powerpoint/2010/main" val="4103554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134DD56-10C8-48AF-89B9-01C2AFEE195A}" type="datetimeFigureOut">
              <a:rPr lang="en-US" smtClean="0"/>
              <a:t>12/24/2023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0C9D7F-729A-4ABE-AB72-C14184787DE1}" type="slidenum">
              <a:rPr lang="en-US" smtClean="0"/>
              <a:t>‹#›</a:t>
            </a:fld>
            <a:endParaRPr lang="en-US"/>
          </a:p>
        </p:txBody>
      </p:sp>
    </p:spTree>
    <p:extLst>
      <p:ext uri="{BB962C8B-B14F-4D97-AF65-F5344CB8AC3E}">
        <p14:creationId xmlns:p14="http://schemas.microsoft.com/office/powerpoint/2010/main" val="3643652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34DD56-10C8-48AF-89B9-01C2AFEE195A}" type="datetimeFigureOut">
              <a:rPr lang="en-US" smtClean="0"/>
              <a:t>12/24/2023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0C9D7F-729A-4ABE-AB72-C14184787DE1}" type="slidenum">
              <a:rPr lang="en-US" smtClean="0"/>
              <a:t>‹#›</a:t>
            </a:fld>
            <a:endParaRPr lang="en-US"/>
          </a:p>
        </p:txBody>
      </p:sp>
    </p:spTree>
    <p:extLst>
      <p:ext uri="{BB962C8B-B14F-4D97-AF65-F5344CB8AC3E}">
        <p14:creationId xmlns:p14="http://schemas.microsoft.com/office/powerpoint/2010/main" val="1490484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34DD56-10C8-48AF-89B9-01C2AFEE195A}" type="datetimeFigureOut">
              <a:rPr lang="en-US" smtClean="0"/>
              <a:t>12/24/2023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0C9D7F-729A-4ABE-AB72-C14184787DE1}" type="slidenum">
              <a:rPr lang="en-US" smtClean="0"/>
              <a:t>‹#›</a:t>
            </a:fld>
            <a:endParaRPr lang="en-US"/>
          </a:p>
        </p:txBody>
      </p:sp>
    </p:spTree>
    <p:extLst>
      <p:ext uri="{BB962C8B-B14F-4D97-AF65-F5344CB8AC3E}">
        <p14:creationId xmlns:p14="http://schemas.microsoft.com/office/powerpoint/2010/main" val="71715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34DD56-10C8-48AF-89B9-01C2AFEE195A}" type="datetimeFigureOut">
              <a:rPr lang="en-US" smtClean="0"/>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0C9D7F-729A-4ABE-AB72-C14184787DE1}" type="slidenum">
              <a:rPr lang="en-US" smtClean="0"/>
              <a:t>‹#›</a:t>
            </a:fld>
            <a:endParaRPr lang="en-US"/>
          </a:p>
        </p:txBody>
      </p:sp>
    </p:spTree>
    <p:extLst>
      <p:ext uri="{BB962C8B-B14F-4D97-AF65-F5344CB8AC3E}">
        <p14:creationId xmlns:p14="http://schemas.microsoft.com/office/powerpoint/2010/main" val="2145022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34DD56-10C8-48AF-89B9-01C2AFEE195A}" type="datetimeFigureOut">
              <a:rPr lang="en-US" smtClean="0"/>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0C9D7F-729A-4ABE-AB72-C14184787DE1}" type="slidenum">
              <a:rPr lang="en-US" smtClean="0"/>
              <a:t>‹#›</a:t>
            </a:fld>
            <a:endParaRPr lang="en-US"/>
          </a:p>
        </p:txBody>
      </p:sp>
    </p:spTree>
    <p:extLst>
      <p:ext uri="{BB962C8B-B14F-4D97-AF65-F5344CB8AC3E}">
        <p14:creationId xmlns:p14="http://schemas.microsoft.com/office/powerpoint/2010/main" val="2749632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34DD56-10C8-48AF-89B9-01C2AFEE195A}" type="datetimeFigureOut">
              <a:rPr lang="en-US" smtClean="0"/>
              <a:t>12/24/2023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0C9D7F-729A-4ABE-AB72-C14184787DE1}" type="slidenum">
              <a:rPr lang="en-US" smtClean="0"/>
              <a:t>‹#›</a:t>
            </a:fld>
            <a:endParaRPr lang="en-US"/>
          </a:p>
        </p:txBody>
      </p:sp>
    </p:spTree>
    <p:extLst>
      <p:ext uri="{BB962C8B-B14F-4D97-AF65-F5344CB8AC3E}">
        <p14:creationId xmlns:p14="http://schemas.microsoft.com/office/powerpoint/2010/main" val="235826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ebtribunal.net/blog/data-science-facts/#gre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r-craft.org/why-python-is-the-best-data-science-language-in-2023/"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projectpro.io/article/data-science-programming-python-vs-r/128"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hyperlink" Target="https://webtribunal.net/blog/data-science-facts/#gre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ebtribunal.net/blog/data-science-facts/#gre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ebtribunal.net/blog/data-science-facts/#gre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explodingtopics.com/blog/data-science-trend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18.xml.rels><?xml version="1.0" encoding="UTF-8" standalone="yes"?>
<Relationships xmlns="http://schemas.openxmlformats.org/package/2006/relationships"><Relationship Id="rId2" Type="http://schemas.openxmlformats.org/officeDocument/2006/relationships/hyperlink" Target="https://pwskills.com/blog/future-of-data-science-trends-to-watch-in-2025/"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dataquest.io/blog/data-analyst-skill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indeed.com/career-advice/resumes-cover-letters/skills-for-data-analyst" TargetMode="External"/><Relationship Id="rId2" Type="http://schemas.openxmlformats.org/officeDocument/2006/relationships/hyperlink" Target="https://www.rasmussen.edu/degrees/technology/blog/data-analyst-skill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brainstation.io/career-guides/what-skills-do-you-need-to-be-a-data-analyst" TargetMode="External"/><Relationship Id="rId2" Type="http://schemas.openxmlformats.org/officeDocument/2006/relationships/hyperlink" Target="https://www.rasmussen.edu/degrees/technology/blog/data-analyst-skill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towardsdatascience.com/soft-skills-beat-technical-skills-in-data-analytics-57f56ca91361"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usdsi.org/data-science-insights/future-of-data-science-10-predictions-you-should-know"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usdsi.org/data-science-insights/future-of-data-science-10-predictions-you-should-know"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usdsi.org/data-science-insights/future-of-data-science-10-predictions-you-should-know"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usdsi.org/data-science-insights/future-of-data-science-10-predictions-you-should-know"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usdsi.org/data-science-insights/future-of-data-science-10-predictions-you-should-know"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usdsi.org/data-science-insights/future-of-data-science-10-predictions-you-should-know"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hyperlink" Target="https://www.usdsi.org/data-science-insights/future-of-data-science-10-predictions-you-should-know"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usdsi.org/data-science-insights/future-of-data-science-10-predictions-you-should-know"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usdsi.org/data-science-insights/future-of-data-science-10-predictions-you-should-know"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usdsi.org/data-science-insights/future-of-data-science-10-predictions-you-should-know"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2" Type="http://schemas.openxmlformats.org/officeDocument/2006/relationships/hyperlink" Target="https://www.simplilearn.com/data-science-facts-articl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ebtribunal.net/blog/data-science-facts/#gre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ebtribunal.net/blog/data-science-facts/#gre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ebtribunal.net/blog/data-science-facts/#gre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515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05119"/>
            <a:ext cx="9144000" cy="2387600"/>
          </a:xfrm>
        </p:spPr>
        <p:txBody>
          <a:bodyPr>
            <a:normAutofit fontScale="90000"/>
          </a:bodyPr>
          <a:lstStyle/>
          <a:p>
            <a:r>
              <a:rPr lang="en-US" b="1" dirty="0">
                <a:solidFill>
                  <a:schemeClr val="bg1"/>
                </a:solidFill>
                <a:latin typeface="+mn-lt"/>
              </a:rPr>
              <a:t>Data Science</a:t>
            </a:r>
            <a:br>
              <a:rPr lang="en-US" b="1" dirty="0">
                <a:solidFill>
                  <a:schemeClr val="bg1"/>
                </a:solidFill>
                <a:latin typeface="+mn-lt"/>
              </a:rPr>
            </a:br>
            <a:br>
              <a:rPr lang="en-US" b="1" dirty="0">
                <a:solidFill>
                  <a:schemeClr val="bg1"/>
                </a:solidFill>
                <a:latin typeface="+mn-lt"/>
              </a:rPr>
            </a:br>
            <a:r>
              <a:rPr lang="en-US" b="1" dirty="0">
                <a:solidFill>
                  <a:schemeClr val="bg1"/>
                </a:solidFill>
                <a:latin typeface="+mn-lt"/>
              </a:rPr>
              <a:t>Lecture 12: Trends and required skills</a:t>
            </a:r>
            <a:br>
              <a:rPr lang="en-US" b="1" dirty="0">
                <a:solidFill>
                  <a:schemeClr val="bg1"/>
                </a:solidFill>
                <a:latin typeface="+mn-lt"/>
              </a:rPr>
            </a:br>
            <a:endParaRPr lang="en-US" dirty="0">
              <a:solidFill>
                <a:schemeClr val="bg1"/>
              </a:solidFill>
              <a:latin typeface="+mn-lt"/>
            </a:endParaRPr>
          </a:p>
        </p:txBody>
      </p:sp>
      <p:sp>
        <p:nvSpPr>
          <p:cNvPr id="3" name="Subtitle 2"/>
          <p:cNvSpPr>
            <a:spLocks noGrp="1"/>
          </p:cNvSpPr>
          <p:nvPr>
            <p:ph type="subTitle" idx="1"/>
          </p:nvPr>
        </p:nvSpPr>
        <p:spPr>
          <a:xfrm>
            <a:off x="1524000" y="4844429"/>
            <a:ext cx="9144000" cy="1655762"/>
          </a:xfrm>
        </p:spPr>
        <p:txBody>
          <a:bodyPr/>
          <a:lstStyle/>
          <a:p>
            <a:r>
              <a:rPr lang="en-US" b="1" dirty="0">
                <a:solidFill>
                  <a:schemeClr val="bg1"/>
                </a:solidFill>
              </a:rPr>
              <a:t>Iegor Vyshnevskyi</a:t>
            </a:r>
          </a:p>
          <a:p>
            <a:r>
              <a:rPr lang="en-US" b="1" dirty="0">
                <a:solidFill>
                  <a:schemeClr val="bg1"/>
                </a:solidFill>
              </a:rPr>
              <a:t>Woosong University</a:t>
            </a:r>
          </a:p>
          <a:p>
            <a:r>
              <a:rPr lang="en-US" b="1" dirty="0">
                <a:solidFill>
                  <a:schemeClr val="bg1"/>
                </a:solidFill>
              </a:rPr>
              <a:t>December 21, 2023</a:t>
            </a:r>
            <a:endParaRPr lang="en-US" dirty="0">
              <a:solidFill>
                <a:schemeClr val="bg1"/>
              </a:solidFill>
            </a:endParaRPr>
          </a:p>
        </p:txBody>
      </p:sp>
    </p:spTree>
    <p:extLst>
      <p:ext uri="{BB962C8B-B14F-4D97-AF65-F5344CB8AC3E}">
        <p14:creationId xmlns:p14="http://schemas.microsoft.com/office/powerpoint/2010/main" val="2809911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8"/>
          <p:cNvSpPr>
            <a:spLocks noGrp="1"/>
          </p:cNvSpPr>
          <p:nvPr>
            <p:ph type="title"/>
          </p:nvPr>
        </p:nvSpPr>
        <p:spPr>
          <a:xfrm>
            <a:off x="847626" y="329939"/>
            <a:ext cx="10200587" cy="669303"/>
          </a:xfrm>
        </p:spPr>
        <p:txBody>
          <a:bodyPr>
            <a:noAutofit/>
          </a:bodyPr>
          <a:lstStyle/>
          <a:p>
            <a:r>
              <a:rPr lang="en-US" sz="2800" b="1" i="1" dirty="0">
                <a:solidFill>
                  <a:srgbClr val="1E5155"/>
                </a:solidFill>
                <a:latin typeface="+mn-lt"/>
              </a:rPr>
              <a:t>69% of data scientists use Python</a:t>
            </a:r>
          </a:p>
        </p:txBody>
      </p:sp>
      <p:sp>
        <p:nvSpPr>
          <p:cNvPr id="7" name="Content Placeholder 4">
            <a:extLst>
              <a:ext uri="{FF2B5EF4-FFF2-40B4-BE49-F238E27FC236}">
                <a16:creationId xmlns:a16="http://schemas.microsoft.com/office/drawing/2014/main" id="{3DDD9A61-FCAF-4AA7-8A8F-F2A706315669}"/>
              </a:ext>
            </a:extLst>
          </p:cNvPr>
          <p:cNvSpPr txBox="1">
            <a:spLocks/>
          </p:cNvSpPr>
          <p:nvPr/>
        </p:nvSpPr>
        <p:spPr>
          <a:xfrm>
            <a:off x="697584" y="1202123"/>
            <a:ext cx="10796832" cy="5236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science and programming go hand in hand. After all, you’ll definitely need one programming language or another to analyze large quantities of data.</a:t>
            </a:r>
          </a:p>
          <a:p>
            <a:endParaRPr lang="en-US" dirty="0"/>
          </a:p>
          <a:p>
            <a:r>
              <a:rPr lang="en-US" dirty="0"/>
              <a:t>At the moment, Python is by far the most popular—69% of professionals in the industry use it. For comparison, 24% use R.</a:t>
            </a:r>
          </a:p>
          <a:p>
            <a:endParaRPr lang="en-US" dirty="0"/>
          </a:p>
          <a:p>
            <a:r>
              <a:rPr lang="en-US" dirty="0"/>
              <a:t>Fun fact: 75% of data science job postings ask for experience with Python—more than it’s actually used.</a:t>
            </a:r>
          </a:p>
        </p:txBody>
      </p:sp>
      <p:sp>
        <p:nvSpPr>
          <p:cNvPr id="4" name="Content Placeholder 4">
            <a:extLst>
              <a:ext uri="{FF2B5EF4-FFF2-40B4-BE49-F238E27FC236}">
                <a16:creationId xmlns:a16="http://schemas.microsoft.com/office/drawing/2014/main" id="{E4F30054-008D-4EA2-831B-B22FDE10A57A}"/>
              </a:ext>
            </a:extLst>
          </p:cNvPr>
          <p:cNvSpPr txBox="1">
            <a:spLocks/>
          </p:cNvSpPr>
          <p:nvPr/>
        </p:nvSpPr>
        <p:spPr>
          <a:xfrm>
            <a:off x="1753386" y="6470467"/>
            <a:ext cx="9737888" cy="34184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600" i="1" dirty="0"/>
              <a:t>Source: </a:t>
            </a:r>
            <a:r>
              <a:rPr lang="en-US" sz="2600" i="1" dirty="0">
                <a:hlinkClick r:id="rId2"/>
              </a:rPr>
              <a:t>https://webtribunal.net/blog/data-science-facts/#gref</a:t>
            </a:r>
            <a:r>
              <a:rPr lang="en-US" sz="2600" i="1" dirty="0"/>
              <a:t> </a:t>
            </a:r>
          </a:p>
        </p:txBody>
      </p:sp>
    </p:spTree>
    <p:extLst>
      <p:ext uri="{BB962C8B-B14F-4D97-AF65-F5344CB8AC3E}">
        <p14:creationId xmlns:p14="http://schemas.microsoft.com/office/powerpoint/2010/main" val="2153479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8"/>
          <p:cNvSpPr>
            <a:spLocks noGrp="1"/>
          </p:cNvSpPr>
          <p:nvPr>
            <p:ph type="title"/>
          </p:nvPr>
        </p:nvSpPr>
        <p:spPr>
          <a:xfrm>
            <a:off x="847626" y="329939"/>
            <a:ext cx="10200587" cy="669303"/>
          </a:xfrm>
        </p:spPr>
        <p:txBody>
          <a:bodyPr>
            <a:noAutofit/>
          </a:bodyPr>
          <a:lstStyle/>
          <a:p>
            <a:r>
              <a:rPr lang="en-US" sz="2800" b="1" i="1" dirty="0">
                <a:solidFill>
                  <a:srgbClr val="1E5155"/>
                </a:solidFill>
                <a:latin typeface="+mn-lt"/>
              </a:rPr>
              <a:t>In 2022, Kaggle released the annual version of their Machine Learning and Data Science Survey.</a:t>
            </a:r>
          </a:p>
        </p:txBody>
      </p:sp>
      <p:sp>
        <p:nvSpPr>
          <p:cNvPr id="7" name="Content Placeholder 4">
            <a:extLst>
              <a:ext uri="{FF2B5EF4-FFF2-40B4-BE49-F238E27FC236}">
                <a16:creationId xmlns:a16="http://schemas.microsoft.com/office/drawing/2014/main" id="{3DDD9A61-FCAF-4AA7-8A8F-F2A706315669}"/>
              </a:ext>
            </a:extLst>
          </p:cNvPr>
          <p:cNvSpPr txBox="1">
            <a:spLocks/>
          </p:cNvSpPr>
          <p:nvPr/>
        </p:nvSpPr>
        <p:spPr>
          <a:xfrm>
            <a:off x="697584" y="1202123"/>
            <a:ext cx="10796832" cy="5236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Content Placeholder 4">
            <a:extLst>
              <a:ext uri="{FF2B5EF4-FFF2-40B4-BE49-F238E27FC236}">
                <a16:creationId xmlns:a16="http://schemas.microsoft.com/office/drawing/2014/main" id="{E4F30054-008D-4EA2-831B-B22FDE10A57A}"/>
              </a:ext>
            </a:extLst>
          </p:cNvPr>
          <p:cNvSpPr txBox="1">
            <a:spLocks/>
          </p:cNvSpPr>
          <p:nvPr/>
        </p:nvSpPr>
        <p:spPr>
          <a:xfrm>
            <a:off x="1753386" y="6470467"/>
            <a:ext cx="9737888" cy="34184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600" i="1" dirty="0"/>
              <a:t>Source: </a:t>
            </a:r>
            <a:r>
              <a:rPr lang="en-US" sz="2600" i="1" dirty="0">
                <a:hlinkClick r:id="rId2"/>
              </a:rPr>
              <a:t>https://r-craft.org/why-python-is-the-best-data-science-language-in-2023/</a:t>
            </a:r>
            <a:r>
              <a:rPr lang="en-US" sz="2600" i="1" dirty="0"/>
              <a:t> </a:t>
            </a:r>
          </a:p>
        </p:txBody>
      </p:sp>
      <p:pic>
        <p:nvPicPr>
          <p:cNvPr id="1026" name="Picture 2" descr="An image from a Kaggle survey report that shows that Python is the most popular data science language in 2022.">
            <a:extLst>
              <a:ext uri="{FF2B5EF4-FFF2-40B4-BE49-F238E27FC236}">
                <a16:creationId xmlns:a16="http://schemas.microsoft.com/office/drawing/2014/main" id="{EEAE649E-7A8B-4A6E-B195-E01880B05C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794" y="1170162"/>
            <a:ext cx="9382412" cy="5095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854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8"/>
          <p:cNvSpPr>
            <a:spLocks noGrp="1"/>
          </p:cNvSpPr>
          <p:nvPr>
            <p:ph type="title"/>
          </p:nvPr>
        </p:nvSpPr>
        <p:spPr>
          <a:xfrm>
            <a:off x="847626" y="329939"/>
            <a:ext cx="10200587" cy="669303"/>
          </a:xfrm>
        </p:spPr>
        <p:txBody>
          <a:bodyPr>
            <a:noAutofit/>
          </a:bodyPr>
          <a:lstStyle/>
          <a:p>
            <a:r>
              <a:rPr lang="en-US" sz="2800" b="1" i="1" dirty="0">
                <a:solidFill>
                  <a:srgbClr val="1E5155"/>
                </a:solidFill>
                <a:latin typeface="+mn-lt"/>
              </a:rPr>
              <a:t>Yet, it depends…</a:t>
            </a:r>
          </a:p>
        </p:txBody>
      </p:sp>
      <p:sp>
        <p:nvSpPr>
          <p:cNvPr id="7" name="Content Placeholder 4">
            <a:extLst>
              <a:ext uri="{FF2B5EF4-FFF2-40B4-BE49-F238E27FC236}">
                <a16:creationId xmlns:a16="http://schemas.microsoft.com/office/drawing/2014/main" id="{3DDD9A61-FCAF-4AA7-8A8F-F2A706315669}"/>
              </a:ext>
            </a:extLst>
          </p:cNvPr>
          <p:cNvSpPr txBox="1">
            <a:spLocks/>
          </p:cNvSpPr>
          <p:nvPr/>
        </p:nvSpPr>
        <p:spPr>
          <a:xfrm>
            <a:off x="697584" y="1202123"/>
            <a:ext cx="10796832" cy="5236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Content Placeholder 4">
            <a:extLst>
              <a:ext uri="{FF2B5EF4-FFF2-40B4-BE49-F238E27FC236}">
                <a16:creationId xmlns:a16="http://schemas.microsoft.com/office/drawing/2014/main" id="{E4F30054-008D-4EA2-831B-B22FDE10A57A}"/>
              </a:ext>
            </a:extLst>
          </p:cNvPr>
          <p:cNvSpPr txBox="1">
            <a:spLocks/>
          </p:cNvSpPr>
          <p:nvPr/>
        </p:nvSpPr>
        <p:spPr>
          <a:xfrm>
            <a:off x="1753386" y="6470467"/>
            <a:ext cx="9737888" cy="34184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600" i="1" dirty="0"/>
              <a:t>Source: </a:t>
            </a:r>
            <a:r>
              <a:rPr lang="en-US" sz="2600" i="1" dirty="0">
                <a:hlinkClick r:id="rId2"/>
              </a:rPr>
              <a:t>https://www.projectpro.io/article/data-science-programming-python-vs-r/128</a:t>
            </a:r>
            <a:r>
              <a:rPr lang="en-US" sz="2600" i="1" dirty="0"/>
              <a:t> </a:t>
            </a:r>
          </a:p>
        </p:txBody>
      </p:sp>
      <p:pic>
        <p:nvPicPr>
          <p:cNvPr id="2050" name="Picture 2" descr="Why Python for Data Science">
            <a:extLst>
              <a:ext uri="{FF2B5EF4-FFF2-40B4-BE49-F238E27FC236}">
                <a16:creationId xmlns:a16="http://schemas.microsoft.com/office/drawing/2014/main" id="{C6933061-C8E8-4C86-A6E9-1AFC0C2E53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817" y="2000250"/>
            <a:ext cx="4762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hy R for Data Science">
            <a:extLst>
              <a:ext uri="{FF2B5EF4-FFF2-40B4-BE49-F238E27FC236}">
                <a16:creationId xmlns:a16="http://schemas.microsoft.com/office/drawing/2014/main" id="{42EBE116-E223-4045-B4EA-9DDA61A622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2683" y="2000250"/>
            <a:ext cx="4762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376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8"/>
          <p:cNvSpPr>
            <a:spLocks noGrp="1"/>
          </p:cNvSpPr>
          <p:nvPr>
            <p:ph type="title"/>
          </p:nvPr>
        </p:nvSpPr>
        <p:spPr>
          <a:xfrm>
            <a:off x="847626" y="329939"/>
            <a:ext cx="10200587" cy="669303"/>
          </a:xfrm>
        </p:spPr>
        <p:txBody>
          <a:bodyPr>
            <a:noAutofit/>
          </a:bodyPr>
          <a:lstStyle/>
          <a:p>
            <a:r>
              <a:rPr lang="en-US" sz="2800" b="1" i="1" dirty="0">
                <a:solidFill>
                  <a:srgbClr val="1E5155"/>
                </a:solidFill>
                <a:latin typeface="+mn-lt"/>
              </a:rPr>
              <a:t>The average number of data scientists working at large organizations worldwide rose from 28 in 2020 to 50 in 2021</a:t>
            </a:r>
          </a:p>
        </p:txBody>
      </p:sp>
      <p:sp>
        <p:nvSpPr>
          <p:cNvPr id="7" name="Content Placeholder 4">
            <a:extLst>
              <a:ext uri="{FF2B5EF4-FFF2-40B4-BE49-F238E27FC236}">
                <a16:creationId xmlns:a16="http://schemas.microsoft.com/office/drawing/2014/main" id="{3DDD9A61-FCAF-4AA7-8A8F-F2A706315669}"/>
              </a:ext>
            </a:extLst>
          </p:cNvPr>
          <p:cNvSpPr txBox="1">
            <a:spLocks/>
          </p:cNvSpPr>
          <p:nvPr/>
        </p:nvSpPr>
        <p:spPr>
          <a:xfrm>
            <a:off x="697584" y="1202123"/>
            <a:ext cx="10796832" cy="5236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As the data science industry grows, so does the number of people it employs. As recently as 2020, 40% of large businesses employed no more than 10 data scientists. A year later, 81% of those big companies employed at least 50 each.</a:t>
            </a:r>
          </a:p>
          <a:p>
            <a:endParaRPr lang="en-US" dirty="0"/>
          </a:p>
          <a:p>
            <a:r>
              <a:rPr lang="en-US" dirty="0"/>
              <a:t>In other words, the corporate world saw the average number of employed data scientists go from 28 to 50 in just a year.</a:t>
            </a:r>
          </a:p>
          <a:p>
            <a:endParaRPr lang="en-US" dirty="0"/>
          </a:p>
          <a:p>
            <a:r>
              <a:rPr lang="en-US" dirty="0"/>
              <a:t>Fun fact: As of 2022, just over 50 out of the 3,216 postsecondary schools in the US teach data science majors. Five years ago, practically none of them did.</a:t>
            </a:r>
          </a:p>
        </p:txBody>
      </p:sp>
      <p:sp>
        <p:nvSpPr>
          <p:cNvPr id="4" name="Content Placeholder 4">
            <a:extLst>
              <a:ext uri="{FF2B5EF4-FFF2-40B4-BE49-F238E27FC236}">
                <a16:creationId xmlns:a16="http://schemas.microsoft.com/office/drawing/2014/main" id="{E4F30054-008D-4EA2-831B-B22FDE10A57A}"/>
              </a:ext>
            </a:extLst>
          </p:cNvPr>
          <p:cNvSpPr txBox="1">
            <a:spLocks/>
          </p:cNvSpPr>
          <p:nvPr/>
        </p:nvSpPr>
        <p:spPr>
          <a:xfrm>
            <a:off x="1753386" y="6470467"/>
            <a:ext cx="9737888" cy="34184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600" i="1" dirty="0"/>
              <a:t>Source: </a:t>
            </a:r>
            <a:r>
              <a:rPr lang="en-US" sz="2600" i="1" dirty="0">
                <a:hlinkClick r:id="rId2"/>
              </a:rPr>
              <a:t>https://webtribunal.net/blog/data-science-facts/#gref</a:t>
            </a:r>
            <a:r>
              <a:rPr lang="en-US" sz="2600" i="1" dirty="0"/>
              <a:t> </a:t>
            </a:r>
          </a:p>
        </p:txBody>
      </p:sp>
    </p:spTree>
    <p:extLst>
      <p:ext uri="{BB962C8B-B14F-4D97-AF65-F5344CB8AC3E}">
        <p14:creationId xmlns:p14="http://schemas.microsoft.com/office/powerpoint/2010/main" val="3578394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8"/>
          <p:cNvSpPr>
            <a:spLocks noGrp="1"/>
          </p:cNvSpPr>
          <p:nvPr>
            <p:ph type="title"/>
          </p:nvPr>
        </p:nvSpPr>
        <p:spPr>
          <a:xfrm>
            <a:off x="847626" y="329939"/>
            <a:ext cx="10200587" cy="669303"/>
          </a:xfrm>
        </p:spPr>
        <p:txBody>
          <a:bodyPr>
            <a:noAutofit/>
          </a:bodyPr>
          <a:lstStyle/>
          <a:p>
            <a:r>
              <a:rPr lang="en-US" sz="2800" b="1" i="1" dirty="0">
                <a:solidFill>
                  <a:srgbClr val="1E5155"/>
                </a:solidFill>
                <a:latin typeface="+mn-lt"/>
              </a:rPr>
              <a:t>Demand for data scientists is three times higher than supply</a:t>
            </a:r>
          </a:p>
        </p:txBody>
      </p:sp>
      <p:sp>
        <p:nvSpPr>
          <p:cNvPr id="7" name="Content Placeholder 4">
            <a:extLst>
              <a:ext uri="{FF2B5EF4-FFF2-40B4-BE49-F238E27FC236}">
                <a16:creationId xmlns:a16="http://schemas.microsoft.com/office/drawing/2014/main" id="{3DDD9A61-FCAF-4AA7-8A8F-F2A706315669}"/>
              </a:ext>
            </a:extLst>
          </p:cNvPr>
          <p:cNvSpPr txBox="1">
            <a:spLocks/>
          </p:cNvSpPr>
          <p:nvPr/>
        </p:nvSpPr>
        <p:spPr>
          <a:xfrm>
            <a:off x="697584" y="1202123"/>
            <a:ext cx="10796832" cy="523638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Considering the sheer number of data science applications in multiple industries, it’s self-evident why the demand for specialists in the field is high.</a:t>
            </a:r>
          </a:p>
          <a:p>
            <a:endParaRPr lang="en-US" dirty="0"/>
          </a:p>
          <a:p>
            <a:r>
              <a:rPr lang="en-US" dirty="0"/>
              <a:t>And considering the substantial barrier to entry due to the vast range of skills necessary, it’s also clear why supply isn’t up to par.</a:t>
            </a:r>
          </a:p>
          <a:p>
            <a:r>
              <a:rPr lang="en-US" dirty="0"/>
              <a:t>Even now, there are three times as many job openings for data scientists as there are people looking for such working opportunities—which is at least partly why data science is such a well-paid career path.</a:t>
            </a:r>
          </a:p>
          <a:p>
            <a:endParaRPr lang="en-US" dirty="0"/>
          </a:p>
          <a:p>
            <a:r>
              <a:rPr lang="en-US" dirty="0"/>
              <a:t>Furthermore, the demand for these professionals is unlikely to abate any time soon. On the contrary, experts suggest it will rise another 28% by 2026.</a:t>
            </a:r>
          </a:p>
          <a:p>
            <a:endParaRPr lang="en-US" dirty="0"/>
          </a:p>
          <a:p>
            <a:r>
              <a:rPr lang="en-US" dirty="0"/>
              <a:t>Fun fact: In general terms, about 1%-2% of the world’s population has a PhD. Yet, specifically, 48% of data scientists have one. See what we mean by “substantial barrier to entry”?</a:t>
            </a:r>
          </a:p>
        </p:txBody>
      </p:sp>
      <p:sp>
        <p:nvSpPr>
          <p:cNvPr id="4" name="Content Placeholder 4">
            <a:extLst>
              <a:ext uri="{FF2B5EF4-FFF2-40B4-BE49-F238E27FC236}">
                <a16:creationId xmlns:a16="http://schemas.microsoft.com/office/drawing/2014/main" id="{E4F30054-008D-4EA2-831B-B22FDE10A57A}"/>
              </a:ext>
            </a:extLst>
          </p:cNvPr>
          <p:cNvSpPr txBox="1">
            <a:spLocks/>
          </p:cNvSpPr>
          <p:nvPr/>
        </p:nvSpPr>
        <p:spPr>
          <a:xfrm>
            <a:off x="1753386" y="6470467"/>
            <a:ext cx="9737888" cy="34184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600" i="1" dirty="0"/>
              <a:t>Source: </a:t>
            </a:r>
            <a:r>
              <a:rPr lang="en-US" sz="2600" i="1" dirty="0">
                <a:hlinkClick r:id="rId2"/>
              </a:rPr>
              <a:t>https://webtribunal.net/blog/data-science-facts/#gref</a:t>
            </a:r>
            <a:r>
              <a:rPr lang="en-US" sz="2600" i="1" dirty="0"/>
              <a:t> </a:t>
            </a:r>
          </a:p>
        </p:txBody>
      </p:sp>
    </p:spTree>
    <p:extLst>
      <p:ext uri="{BB962C8B-B14F-4D97-AF65-F5344CB8AC3E}">
        <p14:creationId xmlns:p14="http://schemas.microsoft.com/office/powerpoint/2010/main" val="910665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8"/>
          <p:cNvSpPr>
            <a:spLocks noGrp="1"/>
          </p:cNvSpPr>
          <p:nvPr>
            <p:ph type="title"/>
          </p:nvPr>
        </p:nvSpPr>
        <p:spPr>
          <a:xfrm>
            <a:off x="847626" y="329939"/>
            <a:ext cx="10200587" cy="669303"/>
          </a:xfrm>
        </p:spPr>
        <p:txBody>
          <a:bodyPr>
            <a:noAutofit/>
          </a:bodyPr>
          <a:lstStyle/>
          <a:p>
            <a:r>
              <a:rPr lang="en-US" sz="2800" b="1" i="1" dirty="0">
                <a:solidFill>
                  <a:srgbClr val="1E5155"/>
                </a:solidFill>
                <a:latin typeface="+mn-lt"/>
              </a:rPr>
              <a:t>Only half a percent of all data is ever analyzed</a:t>
            </a:r>
          </a:p>
        </p:txBody>
      </p:sp>
      <p:sp>
        <p:nvSpPr>
          <p:cNvPr id="7" name="Content Placeholder 4">
            <a:extLst>
              <a:ext uri="{FF2B5EF4-FFF2-40B4-BE49-F238E27FC236}">
                <a16:creationId xmlns:a16="http://schemas.microsoft.com/office/drawing/2014/main" id="{3DDD9A61-FCAF-4AA7-8A8F-F2A706315669}"/>
              </a:ext>
            </a:extLst>
          </p:cNvPr>
          <p:cNvSpPr txBox="1">
            <a:spLocks/>
          </p:cNvSpPr>
          <p:nvPr/>
        </p:nvSpPr>
        <p:spPr>
          <a:xfrm>
            <a:off x="697584" y="1202123"/>
            <a:ext cx="10796832" cy="523638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Various data science stats suggest that we generate multiple petabytes of data every day. Yet, much of it remains unused, as professionals only ever analyze about 0.5% of the total.</a:t>
            </a:r>
          </a:p>
          <a:p>
            <a:endParaRPr lang="en-US" dirty="0"/>
          </a:p>
          <a:p>
            <a:r>
              <a:rPr lang="en-US" dirty="0"/>
              <a:t>Think about it this way—pre-election surveys, for instance, can be fairly accurate, but they don’t always correctly estimate a candidate’s final results (2016 was notorious for this).</a:t>
            </a:r>
          </a:p>
          <a:p>
            <a:endParaRPr lang="en-US" dirty="0"/>
          </a:p>
          <a:p>
            <a:r>
              <a:rPr lang="en-US" dirty="0"/>
              <a:t>Similarly, 0.5% of the immense volume of data in existence is undoubtedly fairly representative of reality, but it’s neither complete nor perfect. And since the role of a data scientist is to extract useful information from data, we can only imagine the magnitude of knowledge hidden within those 99.5%.</a:t>
            </a:r>
          </a:p>
          <a:p>
            <a:endParaRPr lang="en-US" dirty="0"/>
          </a:p>
          <a:p>
            <a:r>
              <a:rPr lang="en-US" dirty="0"/>
              <a:t>Fun fact: There will be 175 zettabytes of data by 2025 (one zettabyte = 1,000 exabytes = 1,000,000 petabytes = 1,000,000,000 terabytes).</a:t>
            </a:r>
          </a:p>
        </p:txBody>
      </p:sp>
      <p:sp>
        <p:nvSpPr>
          <p:cNvPr id="4" name="Content Placeholder 4">
            <a:extLst>
              <a:ext uri="{FF2B5EF4-FFF2-40B4-BE49-F238E27FC236}">
                <a16:creationId xmlns:a16="http://schemas.microsoft.com/office/drawing/2014/main" id="{E4F30054-008D-4EA2-831B-B22FDE10A57A}"/>
              </a:ext>
            </a:extLst>
          </p:cNvPr>
          <p:cNvSpPr txBox="1">
            <a:spLocks/>
          </p:cNvSpPr>
          <p:nvPr/>
        </p:nvSpPr>
        <p:spPr>
          <a:xfrm>
            <a:off x="1753386" y="6470467"/>
            <a:ext cx="9737888" cy="34184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600" i="1" dirty="0"/>
              <a:t>Source: </a:t>
            </a:r>
            <a:r>
              <a:rPr lang="en-US" sz="2600" i="1" dirty="0">
                <a:hlinkClick r:id="rId2"/>
              </a:rPr>
              <a:t>https://webtribunal.net/blog/data-science-facts/#gref</a:t>
            </a:r>
            <a:r>
              <a:rPr lang="en-US" sz="2600" i="1" dirty="0"/>
              <a:t> </a:t>
            </a:r>
          </a:p>
        </p:txBody>
      </p:sp>
    </p:spTree>
    <p:extLst>
      <p:ext uri="{BB962C8B-B14F-4D97-AF65-F5344CB8AC3E}">
        <p14:creationId xmlns:p14="http://schemas.microsoft.com/office/powerpoint/2010/main" val="1427492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8"/>
          <p:cNvSpPr>
            <a:spLocks noGrp="1"/>
          </p:cNvSpPr>
          <p:nvPr>
            <p:ph type="title"/>
          </p:nvPr>
        </p:nvSpPr>
        <p:spPr>
          <a:xfrm>
            <a:off x="847626" y="329939"/>
            <a:ext cx="10200587" cy="669303"/>
          </a:xfrm>
        </p:spPr>
        <p:txBody>
          <a:bodyPr>
            <a:noAutofit/>
          </a:bodyPr>
          <a:lstStyle/>
          <a:p>
            <a:r>
              <a:rPr lang="en-US" sz="2800" b="1" i="1" dirty="0">
                <a:solidFill>
                  <a:srgbClr val="1E5155"/>
                </a:solidFill>
                <a:latin typeface="+mn-lt"/>
              </a:rPr>
              <a:t>7 Key Data Science Trends For 2024-2027</a:t>
            </a:r>
          </a:p>
        </p:txBody>
      </p:sp>
      <p:sp>
        <p:nvSpPr>
          <p:cNvPr id="7" name="Content Placeholder 4">
            <a:extLst>
              <a:ext uri="{FF2B5EF4-FFF2-40B4-BE49-F238E27FC236}">
                <a16:creationId xmlns:a16="http://schemas.microsoft.com/office/drawing/2014/main" id="{3DDD9A61-FCAF-4AA7-8A8F-F2A706315669}"/>
              </a:ext>
            </a:extLst>
          </p:cNvPr>
          <p:cNvSpPr txBox="1">
            <a:spLocks/>
          </p:cNvSpPr>
          <p:nvPr/>
        </p:nvSpPr>
        <p:spPr>
          <a:xfrm>
            <a:off x="697584" y="1202123"/>
            <a:ext cx="10796832" cy="5236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1. Explosion In Deepfake Video And Audio</a:t>
            </a:r>
          </a:p>
          <a:p>
            <a:pPr marL="0" indent="0">
              <a:buNone/>
            </a:pPr>
            <a:r>
              <a:rPr lang="en-US" dirty="0"/>
              <a:t>2. More Applications Created With Python</a:t>
            </a:r>
          </a:p>
          <a:p>
            <a:pPr marL="0" indent="0">
              <a:buNone/>
            </a:pPr>
            <a:r>
              <a:rPr lang="en-US" dirty="0"/>
              <a:t>3. Increased Demand For End-To-End AI Solutions</a:t>
            </a:r>
          </a:p>
          <a:p>
            <a:pPr marL="0" indent="0">
              <a:buNone/>
            </a:pPr>
            <a:r>
              <a:rPr lang="en-US" dirty="0"/>
              <a:t>4. Companies Hire More Data Analysts</a:t>
            </a:r>
          </a:p>
          <a:p>
            <a:pPr marL="0" indent="0">
              <a:buNone/>
            </a:pPr>
            <a:r>
              <a:rPr lang="en-US" dirty="0"/>
              <a:t>5. Data Scientists Joining Kaggle</a:t>
            </a:r>
          </a:p>
          <a:p>
            <a:pPr marL="0" indent="0">
              <a:buNone/>
            </a:pPr>
            <a:r>
              <a:rPr lang="en-US" dirty="0"/>
              <a:t>6. Increased Interest In Consumer Data Protection</a:t>
            </a:r>
          </a:p>
          <a:p>
            <a:pPr marL="0" indent="0">
              <a:buNone/>
            </a:pPr>
            <a:r>
              <a:rPr lang="en-US" dirty="0"/>
              <a:t>7. AI Devs Combating Adversarial Machine Learning</a:t>
            </a:r>
          </a:p>
        </p:txBody>
      </p:sp>
      <p:sp>
        <p:nvSpPr>
          <p:cNvPr id="4" name="Content Placeholder 4">
            <a:extLst>
              <a:ext uri="{FF2B5EF4-FFF2-40B4-BE49-F238E27FC236}">
                <a16:creationId xmlns:a16="http://schemas.microsoft.com/office/drawing/2014/main" id="{E4F30054-008D-4EA2-831B-B22FDE10A57A}"/>
              </a:ext>
            </a:extLst>
          </p:cNvPr>
          <p:cNvSpPr txBox="1">
            <a:spLocks/>
          </p:cNvSpPr>
          <p:nvPr/>
        </p:nvSpPr>
        <p:spPr>
          <a:xfrm>
            <a:off x="1753386" y="6470467"/>
            <a:ext cx="9737888" cy="34184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600" i="1" dirty="0"/>
              <a:t>Source: </a:t>
            </a:r>
            <a:r>
              <a:rPr lang="en-US" sz="2600" i="1" dirty="0">
                <a:hlinkClick r:id="rId2"/>
              </a:rPr>
              <a:t>https://explodingtopics.com/blog/data-science-trends</a:t>
            </a:r>
            <a:r>
              <a:rPr lang="en-US" sz="2600" i="1" dirty="0"/>
              <a:t> </a:t>
            </a:r>
          </a:p>
        </p:txBody>
      </p:sp>
    </p:spTree>
    <p:extLst>
      <p:ext uri="{BB962C8B-B14F-4D97-AF65-F5344CB8AC3E}">
        <p14:creationId xmlns:p14="http://schemas.microsoft.com/office/powerpoint/2010/main" val="3206087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E5155"/>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467439" y="1621983"/>
            <a:ext cx="9144000" cy="2387600"/>
          </a:xfrm>
        </p:spPr>
        <p:txBody>
          <a:bodyPr>
            <a:normAutofit/>
          </a:bodyPr>
          <a:lstStyle/>
          <a:p>
            <a:r>
              <a:rPr lang="en-US" sz="5000" b="1" dirty="0">
                <a:solidFill>
                  <a:schemeClr val="bg1"/>
                </a:solidFill>
                <a:latin typeface="+mn-lt"/>
              </a:rPr>
              <a:t>3. Skills Required in the Job Market</a:t>
            </a:r>
          </a:p>
        </p:txBody>
      </p:sp>
    </p:spTree>
    <p:extLst>
      <p:ext uri="{BB962C8B-B14F-4D97-AF65-F5344CB8AC3E}">
        <p14:creationId xmlns:p14="http://schemas.microsoft.com/office/powerpoint/2010/main" val="2147518994"/>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8"/>
          <p:cNvSpPr>
            <a:spLocks noGrp="1"/>
          </p:cNvSpPr>
          <p:nvPr>
            <p:ph type="title"/>
          </p:nvPr>
        </p:nvSpPr>
        <p:spPr>
          <a:xfrm>
            <a:off x="847626" y="329939"/>
            <a:ext cx="10200587" cy="669303"/>
          </a:xfrm>
        </p:spPr>
        <p:txBody>
          <a:bodyPr>
            <a:normAutofit fontScale="90000"/>
          </a:bodyPr>
          <a:lstStyle/>
          <a:p>
            <a:r>
              <a:rPr lang="en-US" b="1" i="1" dirty="0">
                <a:solidFill>
                  <a:srgbClr val="1E5155"/>
                </a:solidFill>
                <a:latin typeface="+mn-lt"/>
              </a:rPr>
              <a:t>Navigating the Job Market</a:t>
            </a:r>
          </a:p>
        </p:txBody>
      </p:sp>
      <p:sp>
        <p:nvSpPr>
          <p:cNvPr id="7" name="Content Placeholder 4">
            <a:extLst>
              <a:ext uri="{FF2B5EF4-FFF2-40B4-BE49-F238E27FC236}">
                <a16:creationId xmlns:a16="http://schemas.microsoft.com/office/drawing/2014/main" id="{3DDD9A61-FCAF-4AA7-8A8F-F2A706315669}"/>
              </a:ext>
            </a:extLst>
          </p:cNvPr>
          <p:cNvSpPr txBox="1">
            <a:spLocks/>
          </p:cNvSpPr>
          <p:nvPr/>
        </p:nvSpPr>
        <p:spPr>
          <a:xfrm>
            <a:off x="697584" y="1202123"/>
            <a:ext cx="10796832" cy="523638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job market for data science professionals is dynamic and competitive. Here are some strategies for navigating a successful career in data science:</a:t>
            </a:r>
          </a:p>
          <a:p>
            <a:pPr lvl="1"/>
            <a:r>
              <a:rPr lang="en-US" dirty="0">
                <a:solidFill>
                  <a:srgbClr val="005E5C"/>
                </a:solidFill>
              </a:rPr>
              <a:t>Build a Solid Foundation</a:t>
            </a:r>
            <a:r>
              <a:rPr lang="en-US" dirty="0"/>
              <a:t>: Establish proficiency in statistics, mathematics, and programming languages like Python and R.</a:t>
            </a:r>
          </a:p>
          <a:p>
            <a:pPr lvl="1"/>
            <a:r>
              <a:rPr lang="en-US" dirty="0" err="1">
                <a:solidFill>
                  <a:srgbClr val="005E5C"/>
                </a:solidFill>
              </a:rPr>
              <a:t>Specialise</a:t>
            </a:r>
            <a:r>
              <a:rPr lang="en-US" dirty="0"/>
              <a:t>: Stand out in the job market by </a:t>
            </a:r>
            <a:r>
              <a:rPr lang="en-US" dirty="0" err="1"/>
              <a:t>specialising</a:t>
            </a:r>
            <a:r>
              <a:rPr lang="en-US" dirty="0"/>
              <a:t> in a specific data science area, such as machine learning, natural language processing, or big data.</a:t>
            </a:r>
          </a:p>
          <a:p>
            <a:pPr lvl="1"/>
            <a:r>
              <a:rPr lang="en-US" dirty="0">
                <a:solidFill>
                  <a:srgbClr val="005E5C"/>
                </a:solidFill>
              </a:rPr>
              <a:t>Gain Hands-on Experience</a:t>
            </a:r>
            <a:r>
              <a:rPr lang="en-US" dirty="0"/>
              <a:t>: Employers highly value practical experience, so engage in internships, personal projects, or data science competitions.</a:t>
            </a:r>
          </a:p>
          <a:p>
            <a:pPr lvl="1"/>
            <a:r>
              <a:rPr lang="en-US" dirty="0">
                <a:solidFill>
                  <a:srgbClr val="005E5C"/>
                </a:solidFill>
              </a:rPr>
              <a:t>Continuous Learning</a:t>
            </a:r>
            <a:r>
              <a:rPr lang="en-US" dirty="0"/>
              <a:t>: Stay current with the latest tools, techniques, and industry trends. Enroll in courses, attend conferences, and join online forums to stay connected with the data science community.</a:t>
            </a:r>
          </a:p>
          <a:p>
            <a:pPr lvl="1"/>
            <a:r>
              <a:rPr lang="en-US" dirty="0">
                <a:solidFill>
                  <a:srgbClr val="005E5C"/>
                </a:solidFill>
              </a:rPr>
              <a:t>Network</a:t>
            </a:r>
            <a:r>
              <a:rPr lang="en-US" dirty="0"/>
              <a:t>: Forge a robust professional network by attending industry events, participating in online communities, and connecting with field professionals.</a:t>
            </a:r>
          </a:p>
          <a:p>
            <a:pPr lvl="1"/>
            <a:r>
              <a:rPr lang="en-US" dirty="0">
                <a:solidFill>
                  <a:srgbClr val="005E5C"/>
                </a:solidFill>
              </a:rPr>
              <a:t>Communication Skills</a:t>
            </a:r>
            <a:r>
              <a:rPr lang="en-US" dirty="0"/>
              <a:t>: Hone effective communication skills to convey intricate findings clearly to both technical and non-technical audiences.</a:t>
            </a:r>
          </a:p>
        </p:txBody>
      </p:sp>
      <p:sp>
        <p:nvSpPr>
          <p:cNvPr id="4" name="Content Placeholder 4">
            <a:extLst>
              <a:ext uri="{FF2B5EF4-FFF2-40B4-BE49-F238E27FC236}">
                <a16:creationId xmlns:a16="http://schemas.microsoft.com/office/drawing/2014/main" id="{F5EF5648-5754-4796-9292-775712DE71F4}"/>
              </a:ext>
            </a:extLst>
          </p:cNvPr>
          <p:cNvSpPr txBox="1">
            <a:spLocks/>
          </p:cNvSpPr>
          <p:nvPr/>
        </p:nvSpPr>
        <p:spPr>
          <a:xfrm>
            <a:off x="1753386" y="6470467"/>
            <a:ext cx="9737888" cy="34184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600" i="1" dirty="0"/>
              <a:t>Source: </a:t>
            </a:r>
            <a:r>
              <a:rPr lang="en-US" sz="2600" i="1" dirty="0">
                <a:hlinkClick r:id="rId2"/>
              </a:rPr>
              <a:t>https://pwskills.com/blog/future-of-data-science-trends-to-watch-in-2025/</a:t>
            </a:r>
            <a:r>
              <a:rPr lang="en-US" sz="2600" i="1" dirty="0"/>
              <a:t> </a:t>
            </a:r>
          </a:p>
        </p:txBody>
      </p:sp>
    </p:spTree>
    <p:extLst>
      <p:ext uri="{BB962C8B-B14F-4D97-AF65-F5344CB8AC3E}">
        <p14:creationId xmlns:p14="http://schemas.microsoft.com/office/powerpoint/2010/main" val="1785942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8"/>
          <p:cNvSpPr>
            <a:spLocks noGrp="1"/>
          </p:cNvSpPr>
          <p:nvPr>
            <p:ph type="title"/>
          </p:nvPr>
        </p:nvSpPr>
        <p:spPr>
          <a:xfrm>
            <a:off x="847626" y="329939"/>
            <a:ext cx="10200587" cy="669303"/>
          </a:xfrm>
        </p:spPr>
        <p:txBody>
          <a:bodyPr>
            <a:normAutofit fontScale="90000"/>
          </a:bodyPr>
          <a:lstStyle/>
          <a:p>
            <a:r>
              <a:rPr lang="en-US" b="1" i="1" dirty="0">
                <a:solidFill>
                  <a:srgbClr val="1E5155"/>
                </a:solidFill>
                <a:latin typeface="+mn-lt"/>
              </a:rPr>
              <a:t>The top 8 data analyst skills</a:t>
            </a:r>
          </a:p>
        </p:txBody>
      </p:sp>
      <p:sp>
        <p:nvSpPr>
          <p:cNvPr id="7" name="Content Placeholder 4">
            <a:extLst>
              <a:ext uri="{FF2B5EF4-FFF2-40B4-BE49-F238E27FC236}">
                <a16:creationId xmlns:a16="http://schemas.microsoft.com/office/drawing/2014/main" id="{3DDD9A61-FCAF-4AA7-8A8F-F2A706315669}"/>
              </a:ext>
            </a:extLst>
          </p:cNvPr>
          <p:cNvSpPr txBox="1">
            <a:spLocks/>
          </p:cNvSpPr>
          <p:nvPr/>
        </p:nvSpPr>
        <p:spPr>
          <a:xfrm>
            <a:off x="697584" y="1202123"/>
            <a:ext cx="10796832" cy="5236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cleaning and preparation</a:t>
            </a:r>
          </a:p>
          <a:p>
            <a:r>
              <a:rPr lang="en-US" dirty="0"/>
              <a:t>Data analysis and exploration</a:t>
            </a:r>
          </a:p>
          <a:p>
            <a:r>
              <a:rPr lang="en-US" dirty="0"/>
              <a:t>Statistical knowledge</a:t>
            </a:r>
          </a:p>
          <a:p>
            <a:r>
              <a:rPr lang="en-US" dirty="0"/>
              <a:t>Creating data visualizations</a:t>
            </a:r>
          </a:p>
          <a:p>
            <a:r>
              <a:rPr lang="en-US" dirty="0"/>
              <a:t>Creating dashboards and reports</a:t>
            </a:r>
          </a:p>
          <a:p>
            <a:r>
              <a:rPr lang="en-US" dirty="0"/>
              <a:t>Writing and communication</a:t>
            </a:r>
          </a:p>
          <a:p>
            <a:r>
              <a:rPr lang="en-US" dirty="0"/>
              <a:t>Domain knowledge</a:t>
            </a:r>
          </a:p>
          <a:p>
            <a:r>
              <a:rPr lang="en-US" dirty="0"/>
              <a:t>Problem solving</a:t>
            </a:r>
          </a:p>
        </p:txBody>
      </p:sp>
      <p:sp>
        <p:nvSpPr>
          <p:cNvPr id="4" name="Content Placeholder 4">
            <a:extLst>
              <a:ext uri="{FF2B5EF4-FFF2-40B4-BE49-F238E27FC236}">
                <a16:creationId xmlns:a16="http://schemas.microsoft.com/office/drawing/2014/main" id="{F5EF5648-5754-4796-9292-775712DE71F4}"/>
              </a:ext>
            </a:extLst>
          </p:cNvPr>
          <p:cNvSpPr txBox="1">
            <a:spLocks/>
          </p:cNvSpPr>
          <p:nvPr/>
        </p:nvSpPr>
        <p:spPr>
          <a:xfrm>
            <a:off x="1753386" y="6470467"/>
            <a:ext cx="9737888" cy="34184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600" i="1" dirty="0"/>
              <a:t>Source: </a:t>
            </a:r>
            <a:r>
              <a:rPr lang="en-US" sz="2600" i="1" dirty="0">
                <a:hlinkClick r:id="rId2"/>
              </a:rPr>
              <a:t>https://www.dataquest.io/blog/data-analyst-skills/</a:t>
            </a:r>
            <a:r>
              <a:rPr lang="en-US" sz="2600" i="1" dirty="0"/>
              <a:t> </a:t>
            </a:r>
          </a:p>
        </p:txBody>
      </p:sp>
    </p:spTree>
    <p:extLst>
      <p:ext uri="{BB962C8B-B14F-4D97-AF65-F5344CB8AC3E}">
        <p14:creationId xmlns:p14="http://schemas.microsoft.com/office/powerpoint/2010/main" val="871633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solidFill>
                  <a:srgbClr val="1E5155"/>
                </a:solidFill>
              </a:rPr>
              <a:t>Agenda</a:t>
            </a:r>
          </a:p>
        </p:txBody>
      </p:sp>
      <p:sp>
        <p:nvSpPr>
          <p:cNvPr id="5" name="Content Placeholder 4"/>
          <p:cNvSpPr>
            <a:spLocks noGrp="1"/>
          </p:cNvSpPr>
          <p:nvPr>
            <p:ph idx="1"/>
          </p:nvPr>
        </p:nvSpPr>
        <p:spPr/>
        <p:txBody>
          <a:bodyPr>
            <a:normAutofit/>
          </a:bodyPr>
          <a:lstStyle/>
          <a:p>
            <a:pPr marL="514350" indent="-514350">
              <a:buFont typeface="+mj-lt"/>
              <a:buAutoNum type="arabicPeriod"/>
            </a:pPr>
            <a:endParaRPr lang="en-US" dirty="0"/>
          </a:p>
          <a:p>
            <a:endParaRPr lang="en-US" dirty="0"/>
          </a:p>
        </p:txBody>
      </p:sp>
      <p:sp>
        <p:nvSpPr>
          <p:cNvPr id="6" name="Content Placeholder 4"/>
          <p:cNvSpPr txBox="1">
            <a:spLocks/>
          </p:cNvSpPr>
          <p:nvPr/>
        </p:nvSpPr>
        <p:spPr>
          <a:xfrm>
            <a:off x="838200" y="1613956"/>
            <a:ext cx="10515600" cy="47326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lvl="0" indent="-514350">
              <a:buFont typeface="+mj-lt"/>
              <a:buAutoNum type="arabicPeriod"/>
            </a:pPr>
            <a:endParaRPr lang="en-US" dirty="0"/>
          </a:p>
        </p:txBody>
      </p:sp>
      <p:sp>
        <p:nvSpPr>
          <p:cNvPr id="7" name="Content Placeholder 4"/>
          <p:cNvSpPr txBox="1">
            <a:spLocks/>
          </p:cNvSpPr>
          <p:nvPr/>
        </p:nvSpPr>
        <p:spPr>
          <a:xfrm>
            <a:off x="847626" y="1527142"/>
            <a:ext cx="10271447" cy="53308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a:t>Grading and Attendance</a:t>
            </a:r>
          </a:p>
          <a:p>
            <a:pPr marL="514350" indent="-514350">
              <a:buFont typeface="+mj-lt"/>
              <a:buAutoNum type="arabicPeriod"/>
            </a:pPr>
            <a:r>
              <a:rPr lang="en-US" dirty="0"/>
              <a:t>Data Science Facts &amp; Trends</a:t>
            </a:r>
          </a:p>
          <a:p>
            <a:pPr marL="514350" indent="-514350">
              <a:buFont typeface="+mj-lt"/>
              <a:buAutoNum type="arabicPeriod"/>
            </a:pPr>
            <a:r>
              <a:rPr lang="en-US" dirty="0"/>
              <a:t>Skills Required in the Job Market</a:t>
            </a:r>
          </a:p>
          <a:p>
            <a:pPr marL="514350" indent="-514350">
              <a:buFont typeface="+mj-lt"/>
              <a:buAutoNum type="arabicPeriod"/>
            </a:pPr>
            <a:r>
              <a:rPr lang="en-US" dirty="0"/>
              <a:t>Predictions about the future of Data Science</a:t>
            </a:r>
          </a:p>
        </p:txBody>
      </p:sp>
      <p:sp>
        <p:nvSpPr>
          <p:cNvPr id="8" name="Content Placeholder 4">
            <a:extLst>
              <a:ext uri="{FF2B5EF4-FFF2-40B4-BE49-F238E27FC236}">
                <a16:creationId xmlns:a16="http://schemas.microsoft.com/office/drawing/2014/main" id="{F4CBA430-B4E3-4C6D-8155-E727013659B0}"/>
              </a:ext>
            </a:extLst>
          </p:cNvPr>
          <p:cNvSpPr txBox="1">
            <a:spLocks/>
          </p:cNvSpPr>
          <p:nvPr/>
        </p:nvSpPr>
        <p:spPr>
          <a:xfrm>
            <a:off x="1753386" y="6470467"/>
            <a:ext cx="9737888" cy="34184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600" i="1" dirty="0"/>
              <a:t>Acknowledgment: Used a number of open sources and materials from the web. </a:t>
            </a:r>
          </a:p>
        </p:txBody>
      </p:sp>
    </p:spTree>
    <p:extLst>
      <p:ext uri="{BB962C8B-B14F-4D97-AF65-F5344CB8AC3E}">
        <p14:creationId xmlns:p14="http://schemas.microsoft.com/office/powerpoint/2010/main" val="829440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8"/>
          <p:cNvSpPr>
            <a:spLocks noGrp="1"/>
          </p:cNvSpPr>
          <p:nvPr>
            <p:ph type="title"/>
          </p:nvPr>
        </p:nvSpPr>
        <p:spPr>
          <a:xfrm>
            <a:off x="847626" y="329939"/>
            <a:ext cx="10200587" cy="669303"/>
          </a:xfrm>
        </p:spPr>
        <p:txBody>
          <a:bodyPr>
            <a:normAutofit fontScale="90000"/>
          </a:bodyPr>
          <a:lstStyle/>
          <a:p>
            <a:r>
              <a:rPr lang="en-US" b="1" i="1" dirty="0">
                <a:solidFill>
                  <a:srgbClr val="1E5155"/>
                </a:solidFill>
                <a:latin typeface="+mn-lt"/>
              </a:rPr>
              <a:t>Other view: Technical Skills</a:t>
            </a:r>
          </a:p>
        </p:txBody>
      </p:sp>
      <p:sp>
        <p:nvSpPr>
          <p:cNvPr id="7" name="Content Placeholder 4">
            <a:extLst>
              <a:ext uri="{FF2B5EF4-FFF2-40B4-BE49-F238E27FC236}">
                <a16:creationId xmlns:a16="http://schemas.microsoft.com/office/drawing/2014/main" id="{3DDD9A61-FCAF-4AA7-8A8F-F2A706315669}"/>
              </a:ext>
            </a:extLst>
          </p:cNvPr>
          <p:cNvSpPr txBox="1">
            <a:spLocks/>
          </p:cNvSpPr>
          <p:nvPr/>
        </p:nvSpPr>
        <p:spPr>
          <a:xfrm>
            <a:off x="697584" y="1202123"/>
            <a:ext cx="10796832" cy="523638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SQL</a:t>
            </a:r>
          </a:p>
          <a:p>
            <a:r>
              <a:rPr lang="en-US" dirty="0"/>
              <a:t>Tableau®</a:t>
            </a:r>
          </a:p>
          <a:p>
            <a:r>
              <a:rPr lang="en-US" dirty="0"/>
              <a:t>Data warehousing</a:t>
            </a:r>
          </a:p>
          <a:p>
            <a:r>
              <a:rPr lang="en-US" dirty="0"/>
              <a:t>Python® / Statistical programming languages (R, Python, Java, Scala, </a:t>
            </a:r>
            <a:r>
              <a:rPr lang="en-US" dirty="0" err="1"/>
              <a:t>Matlab</a:t>
            </a:r>
            <a:r>
              <a:rPr lang="en-US" dirty="0"/>
              <a:t>)</a:t>
            </a:r>
          </a:p>
          <a:p>
            <a:r>
              <a:rPr lang="en-US" dirty="0"/>
              <a:t>SAS®</a:t>
            </a:r>
          </a:p>
          <a:p>
            <a:r>
              <a:rPr lang="en-US" dirty="0"/>
              <a:t>Microsoft Power BI®</a:t>
            </a:r>
          </a:p>
          <a:p>
            <a:r>
              <a:rPr lang="en-US" dirty="0"/>
              <a:t>Project management</a:t>
            </a:r>
          </a:p>
          <a:p>
            <a:r>
              <a:rPr lang="en-US" dirty="0"/>
              <a:t>Extraction Transformation and Loading (ETL)</a:t>
            </a:r>
          </a:p>
          <a:p>
            <a:r>
              <a:rPr lang="en-US" dirty="0"/>
              <a:t>Oracle® Database</a:t>
            </a:r>
          </a:p>
          <a:p>
            <a:r>
              <a:rPr lang="en-US" dirty="0"/>
              <a:t>Data mining</a:t>
            </a:r>
          </a:p>
          <a:p>
            <a:r>
              <a:rPr lang="en-US" dirty="0"/>
              <a:t>Data modeling / Machine learning</a:t>
            </a:r>
          </a:p>
        </p:txBody>
      </p:sp>
      <p:sp>
        <p:nvSpPr>
          <p:cNvPr id="4" name="Content Placeholder 4">
            <a:extLst>
              <a:ext uri="{FF2B5EF4-FFF2-40B4-BE49-F238E27FC236}">
                <a16:creationId xmlns:a16="http://schemas.microsoft.com/office/drawing/2014/main" id="{F5EF5648-5754-4796-9292-775712DE71F4}"/>
              </a:ext>
            </a:extLst>
          </p:cNvPr>
          <p:cNvSpPr txBox="1">
            <a:spLocks/>
          </p:cNvSpPr>
          <p:nvPr/>
        </p:nvSpPr>
        <p:spPr>
          <a:xfrm>
            <a:off x="1756528" y="6267586"/>
            <a:ext cx="9737888" cy="3418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200" i="1" dirty="0"/>
              <a:t>Source: </a:t>
            </a:r>
            <a:r>
              <a:rPr lang="en-US" sz="1200" i="1" dirty="0">
                <a:hlinkClick r:id="rId2"/>
              </a:rPr>
              <a:t>https://www.rasmussen.edu/degrees/technology/blog/data-analyst-skills/</a:t>
            </a:r>
            <a:endParaRPr lang="en-US" sz="1200" i="1" dirty="0"/>
          </a:p>
          <a:p>
            <a:pPr marL="0" indent="0" algn="r">
              <a:buNone/>
            </a:pPr>
            <a:r>
              <a:rPr lang="en-US" sz="1200" i="1" dirty="0">
                <a:hlinkClick r:id="rId3"/>
              </a:rPr>
              <a:t>https://www.indeed.com/career-advice/resumes-cover-letters/skills-for-data-analyst</a:t>
            </a:r>
            <a:r>
              <a:rPr lang="en-US" sz="1200" i="1" dirty="0"/>
              <a:t>  </a:t>
            </a:r>
          </a:p>
        </p:txBody>
      </p:sp>
    </p:spTree>
    <p:extLst>
      <p:ext uri="{BB962C8B-B14F-4D97-AF65-F5344CB8AC3E}">
        <p14:creationId xmlns:p14="http://schemas.microsoft.com/office/powerpoint/2010/main" val="2602595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8"/>
          <p:cNvSpPr>
            <a:spLocks noGrp="1"/>
          </p:cNvSpPr>
          <p:nvPr>
            <p:ph type="title"/>
          </p:nvPr>
        </p:nvSpPr>
        <p:spPr>
          <a:xfrm>
            <a:off x="847626" y="329939"/>
            <a:ext cx="10200587" cy="669303"/>
          </a:xfrm>
        </p:spPr>
        <p:txBody>
          <a:bodyPr>
            <a:normAutofit fontScale="90000"/>
          </a:bodyPr>
          <a:lstStyle/>
          <a:p>
            <a:r>
              <a:rPr lang="en-US" b="1" i="1" dirty="0">
                <a:solidFill>
                  <a:srgbClr val="1E5155"/>
                </a:solidFill>
                <a:latin typeface="+mn-lt"/>
              </a:rPr>
              <a:t>Other view: Soft Skills</a:t>
            </a:r>
          </a:p>
        </p:txBody>
      </p:sp>
      <p:sp>
        <p:nvSpPr>
          <p:cNvPr id="7" name="Content Placeholder 4">
            <a:extLst>
              <a:ext uri="{FF2B5EF4-FFF2-40B4-BE49-F238E27FC236}">
                <a16:creationId xmlns:a16="http://schemas.microsoft.com/office/drawing/2014/main" id="{3DDD9A61-FCAF-4AA7-8A8F-F2A706315669}"/>
              </a:ext>
            </a:extLst>
          </p:cNvPr>
          <p:cNvSpPr txBox="1">
            <a:spLocks/>
          </p:cNvSpPr>
          <p:nvPr/>
        </p:nvSpPr>
        <p:spPr>
          <a:xfrm>
            <a:off x="697584" y="1202123"/>
            <a:ext cx="10796832" cy="5236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Communication</a:t>
            </a:r>
          </a:p>
          <a:p>
            <a:r>
              <a:rPr lang="en-US" dirty="0"/>
              <a:t>Problem-solving</a:t>
            </a:r>
          </a:p>
          <a:p>
            <a:r>
              <a:rPr lang="en-US" dirty="0"/>
              <a:t>Research</a:t>
            </a:r>
          </a:p>
          <a:p>
            <a:r>
              <a:rPr lang="en-US" dirty="0"/>
              <a:t>Attention to detail</a:t>
            </a:r>
          </a:p>
          <a:p>
            <a:r>
              <a:rPr lang="en-US" dirty="0"/>
              <a:t>Teamwork</a:t>
            </a:r>
          </a:p>
          <a:p>
            <a:r>
              <a:rPr lang="en-US" dirty="0"/>
              <a:t>A mind for math and numbers</a:t>
            </a:r>
          </a:p>
          <a:p>
            <a:r>
              <a:rPr lang="en-US" dirty="0"/>
              <a:t>Creative and analytical skills</a:t>
            </a:r>
          </a:p>
          <a:p>
            <a:endParaRPr lang="en-US" dirty="0"/>
          </a:p>
        </p:txBody>
      </p:sp>
      <p:sp>
        <p:nvSpPr>
          <p:cNvPr id="4" name="Content Placeholder 4">
            <a:extLst>
              <a:ext uri="{FF2B5EF4-FFF2-40B4-BE49-F238E27FC236}">
                <a16:creationId xmlns:a16="http://schemas.microsoft.com/office/drawing/2014/main" id="{F5EF5648-5754-4796-9292-775712DE71F4}"/>
              </a:ext>
            </a:extLst>
          </p:cNvPr>
          <p:cNvSpPr txBox="1">
            <a:spLocks/>
          </p:cNvSpPr>
          <p:nvPr/>
        </p:nvSpPr>
        <p:spPr>
          <a:xfrm>
            <a:off x="1756528" y="5886267"/>
            <a:ext cx="9737888" cy="3418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800" i="1" dirty="0"/>
              <a:t>Source: </a:t>
            </a:r>
            <a:r>
              <a:rPr lang="en-US" sz="1800" i="1" dirty="0">
                <a:hlinkClick r:id="rId2"/>
              </a:rPr>
              <a:t>https://www.rasmussen.edu/degrees/technology/blog/data-analyst-skills/</a:t>
            </a:r>
            <a:endParaRPr lang="en-US" sz="1800" i="1" dirty="0"/>
          </a:p>
          <a:p>
            <a:pPr marL="0" indent="0" algn="r">
              <a:buNone/>
            </a:pPr>
            <a:r>
              <a:rPr lang="en-US" sz="1800" i="1" dirty="0">
                <a:hlinkClick r:id="rId3"/>
              </a:rPr>
              <a:t>https://brainstation.io/career-guides/what-skills-do-you-need-to-be-a-data-analyst</a:t>
            </a:r>
            <a:r>
              <a:rPr lang="en-US" sz="1800" i="1" dirty="0"/>
              <a:t>  </a:t>
            </a:r>
          </a:p>
        </p:txBody>
      </p:sp>
    </p:spTree>
    <p:extLst>
      <p:ext uri="{BB962C8B-B14F-4D97-AF65-F5344CB8AC3E}">
        <p14:creationId xmlns:p14="http://schemas.microsoft.com/office/powerpoint/2010/main" val="2798609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8"/>
          <p:cNvSpPr>
            <a:spLocks noGrp="1"/>
          </p:cNvSpPr>
          <p:nvPr>
            <p:ph type="title"/>
          </p:nvPr>
        </p:nvSpPr>
        <p:spPr>
          <a:xfrm>
            <a:off x="847626" y="329939"/>
            <a:ext cx="10200587" cy="669303"/>
          </a:xfrm>
        </p:spPr>
        <p:txBody>
          <a:bodyPr>
            <a:normAutofit fontScale="90000"/>
          </a:bodyPr>
          <a:lstStyle/>
          <a:p>
            <a:r>
              <a:rPr lang="en-US" b="1" i="1" dirty="0">
                <a:solidFill>
                  <a:srgbClr val="1E5155"/>
                </a:solidFill>
                <a:latin typeface="+mn-lt"/>
              </a:rPr>
              <a:t>Soft Skills Beat Technical Skills in Data Analytics</a:t>
            </a:r>
          </a:p>
        </p:txBody>
      </p:sp>
      <p:sp>
        <p:nvSpPr>
          <p:cNvPr id="7" name="Content Placeholder 4">
            <a:extLst>
              <a:ext uri="{FF2B5EF4-FFF2-40B4-BE49-F238E27FC236}">
                <a16:creationId xmlns:a16="http://schemas.microsoft.com/office/drawing/2014/main" id="{3DDD9A61-FCAF-4AA7-8A8F-F2A706315669}"/>
              </a:ext>
            </a:extLst>
          </p:cNvPr>
          <p:cNvSpPr txBox="1">
            <a:spLocks/>
          </p:cNvSpPr>
          <p:nvPr/>
        </p:nvSpPr>
        <p:spPr>
          <a:xfrm>
            <a:off x="697584" y="1202123"/>
            <a:ext cx="10796832" cy="5236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most important function of a Data Analyst is to drive business value to an organization in a measurable way. And it doesn't mean you need an impressive technical solution to do it.</a:t>
            </a:r>
          </a:p>
          <a:p>
            <a:endParaRPr lang="en-US" dirty="0"/>
          </a:p>
          <a:p>
            <a:r>
              <a:rPr lang="en-US" dirty="0"/>
              <a:t>It's inevitable that you will need technical skills to be successful in your role. Data never comes in a format where you can just SELECT * FROM </a:t>
            </a:r>
            <a:r>
              <a:rPr lang="en-US" dirty="0" err="1"/>
              <a:t>perfect_table</a:t>
            </a:r>
            <a:r>
              <a:rPr lang="en-US" dirty="0"/>
              <a:t> and call it a day. But just know that no one else but you will likely ever see the technical solution behind the report.</a:t>
            </a:r>
          </a:p>
          <a:p>
            <a:endParaRPr lang="en-US" dirty="0"/>
          </a:p>
          <a:p>
            <a:endParaRPr lang="en-US" dirty="0"/>
          </a:p>
        </p:txBody>
      </p:sp>
      <p:sp>
        <p:nvSpPr>
          <p:cNvPr id="4" name="Content Placeholder 4">
            <a:extLst>
              <a:ext uri="{FF2B5EF4-FFF2-40B4-BE49-F238E27FC236}">
                <a16:creationId xmlns:a16="http://schemas.microsoft.com/office/drawing/2014/main" id="{F5EF5648-5754-4796-9292-775712DE71F4}"/>
              </a:ext>
            </a:extLst>
          </p:cNvPr>
          <p:cNvSpPr txBox="1">
            <a:spLocks/>
          </p:cNvSpPr>
          <p:nvPr/>
        </p:nvSpPr>
        <p:spPr>
          <a:xfrm>
            <a:off x="1753386" y="6470467"/>
            <a:ext cx="9737888" cy="34184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600" i="1" dirty="0"/>
              <a:t>Source: </a:t>
            </a:r>
            <a:r>
              <a:rPr lang="en-US" sz="2600" i="1" dirty="0">
                <a:hlinkClick r:id="rId2"/>
              </a:rPr>
              <a:t>https://towardsdatascience.com/soft-skills-beat-technical-skills-in-data-analytics-57f56ca91361</a:t>
            </a:r>
            <a:r>
              <a:rPr lang="en-US" sz="2600" i="1" dirty="0"/>
              <a:t> </a:t>
            </a:r>
          </a:p>
        </p:txBody>
      </p:sp>
    </p:spTree>
    <p:extLst>
      <p:ext uri="{BB962C8B-B14F-4D97-AF65-F5344CB8AC3E}">
        <p14:creationId xmlns:p14="http://schemas.microsoft.com/office/powerpoint/2010/main" val="3685955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E5155"/>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467439" y="1621983"/>
            <a:ext cx="9144000" cy="2387600"/>
          </a:xfrm>
        </p:spPr>
        <p:txBody>
          <a:bodyPr>
            <a:normAutofit/>
          </a:bodyPr>
          <a:lstStyle/>
          <a:p>
            <a:r>
              <a:rPr lang="en-US" sz="5000" b="1" dirty="0">
                <a:solidFill>
                  <a:schemeClr val="bg1"/>
                </a:solidFill>
                <a:latin typeface="+mn-lt"/>
              </a:rPr>
              <a:t>4. Predictions about the future of Data Science</a:t>
            </a:r>
          </a:p>
        </p:txBody>
      </p:sp>
    </p:spTree>
    <p:extLst>
      <p:ext uri="{BB962C8B-B14F-4D97-AF65-F5344CB8AC3E}">
        <p14:creationId xmlns:p14="http://schemas.microsoft.com/office/powerpoint/2010/main" val="2545071022"/>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8"/>
          <p:cNvSpPr>
            <a:spLocks noGrp="1"/>
          </p:cNvSpPr>
          <p:nvPr>
            <p:ph type="title"/>
          </p:nvPr>
        </p:nvSpPr>
        <p:spPr>
          <a:xfrm>
            <a:off x="847626" y="329939"/>
            <a:ext cx="10200587" cy="669303"/>
          </a:xfrm>
        </p:spPr>
        <p:txBody>
          <a:bodyPr>
            <a:noAutofit/>
          </a:bodyPr>
          <a:lstStyle/>
          <a:p>
            <a:r>
              <a:rPr lang="en-US" sz="3200" b="1" i="1" dirty="0">
                <a:solidFill>
                  <a:srgbClr val="1E5155"/>
                </a:solidFill>
                <a:latin typeface="+mn-lt"/>
              </a:rPr>
              <a:t>1. The tasks of Data Scientists hired to augment business processes could be automated in the near future</a:t>
            </a:r>
          </a:p>
        </p:txBody>
      </p:sp>
      <p:sp>
        <p:nvSpPr>
          <p:cNvPr id="7" name="Content Placeholder 4">
            <a:extLst>
              <a:ext uri="{FF2B5EF4-FFF2-40B4-BE49-F238E27FC236}">
                <a16:creationId xmlns:a16="http://schemas.microsoft.com/office/drawing/2014/main" id="{3DDD9A61-FCAF-4AA7-8A8F-F2A706315669}"/>
              </a:ext>
            </a:extLst>
          </p:cNvPr>
          <p:cNvSpPr txBox="1">
            <a:spLocks/>
          </p:cNvSpPr>
          <p:nvPr/>
        </p:nvSpPr>
        <p:spPr>
          <a:xfrm>
            <a:off x="697584" y="1202123"/>
            <a:ext cx="5685403" cy="523638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field of data science research is expected to grow at a 22% rate from 2020 to 2030, says the US Bureau of Labor Statistics. </a:t>
            </a:r>
          </a:p>
          <a:p>
            <a:r>
              <a:rPr lang="en-US" dirty="0"/>
              <a:t>This doesn’t mean that machines would replace data scientists entirely, but it shows that AI and other automation tools can help them relieve the work with augmentation. </a:t>
            </a:r>
          </a:p>
          <a:p>
            <a:r>
              <a:rPr lang="en-US" dirty="0"/>
              <a:t>Data scientists are still required to supervise, monitor, and interpret the outcomes of automated systems. </a:t>
            </a:r>
          </a:p>
          <a:p>
            <a:r>
              <a:rPr lang="en-US" dirty="0"/>
              <a:t>The no-code platforms and low-code programs will keep growing and organizations will largely adopt them more than anyone could think.</a:t>
            </a:r>
          </a:p>
        </p:txBody>
      </p:sp>
      <p:sp>
        <p:nvSpPr>
          <p:cNvPr id="5" name="Content Placeholder 4">
            <a:extLst>
              <a:ext uri="{FF2B5EF4-FFF2-40B4-BE49-F238E27FC236}">
                <a16:creationId xmlns:a16="http://schemas.microsoft.com/office/drawing/2014/main" id="{398029AD-C149-4543-B316-89B299F5F7AA}"/>
              </a:ext>
            </a:extLst>
          </p:cNvPr>
          <p:cNvSpPr txBox="1">
            <a:spLocks/>
          </p:cNvSpPr>
          <p:nvPr/>
        </p:nvSpPr>
        <p:spPr>
          <a:xfrm>
            <a:off x="1753386" y="6470467"/>
            <a:ext cx="9737888" cy="34184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600" i="1" dirty="0"/>
              <a:t>Source: </a:t>
            </a:r>
            <a:r>
              <a:rPr lang="en-US" sz="2600" i="1" dirty="0">
                <a:hlinkClick r:id="rId2"/>
              </a:rPr>
              <a:t>https://www.usdsi.org/data-science-insights/future-of-data-science-10-predictions-you-should-know</a:t>
            </a:r>
            <a:r>
              <a:rPr lang="en-US" sz="2600" i="1" dirty="0"/>
              <a:t> </a:t>
            </a:r>
          </a:p>
        </p:txBody>
      </p:sp>
      <p:pic>
        <p:nvPicPr>
          <p:cNvPr id="3074" name="Picture 2" descr="The Future of Data Science. Three key trends influencing the future… | by  Hans Christian Ekne | Towards Data Science">
            <a:extLst>
              <a:ext uri="{FF2B5EF4-FFF2-40B4-BE49-F238E27FC236}">
                <a16:creationId xmlns:a16="http://schemas.microsoft.com/office/drawing/2014/main" id="{1F864BD1-77D4-40E7-8CF1-50017C6475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3710" y="1618985"/>
            <a:ext cx="4826705" cy="3620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362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8"/>
          <p:cNvSpPr>
            <a:spLocks noGrp="1"/>
          </p:cNvSpPr>
          <p:nvPr>
            <p:ph type="title"/>
          </p:nvPr>
        </p:nvSpPr>
        <p:spPr>
          <a:xfrm>
            <a:off x="847626" y="329939"/>
            <a:ext cx="10200587" cy="669303"/>
          </a:xfrm>
        </p:spPr>
        <p:txBody>
          <a:bodyPr>
            <a:noAutofit/>
          </a:bodyPr>
          <a:lstStyle/>
          <a:p>
            <a:r>
              <a:rPr lang="en-US" sz="2800" b="1" i="1" dirty="0">
                <a:solidFill>
                  <a:srgbClr val="1E5155"/>
                </a:solidFill>
                <a:latin typeface="+mn-lt"/>
              </a:rPr>
              <a:t>2. Data Science will incorporate concepts from various fields like sociology and psychology– it will soon become interdisciplinary</a:t>
            </a:r>
          </a:p>
        </p:txBody>
      </p:sp>
      <p:sp>
        <p:nvSpPr>
          <p:cNvPr id="5" name="Content Placeholder 4">
            <a:extLst>
              <a:ext uri="{FF2B5EF4-FFF2-40B4-BE49-F238E27FC236}">
                <a16:creationId xmlns:a16="http://schemas.microsoft.com/office/drawing/2014/main" id="{88EC1BB6-C94B-4824-AAC6-65FDFDE29A16}"/>
              </a:ext>
            </a:extLst>
          </p:cNvPr>
          <p:cNvSpPr txBox="1">
            <a:spLocks/>
          </p:cNvSpPr>
          <p:nvPr/>
        </p:nvSpPr>
        <p:spPr>
          <a:xfrm>
            <a:off x="697584" y="1202123"/>
            <a:ext cx="10796832" cy="5236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science is a combination of many concepts like computer science, statistics, and mathematics. </a:t>
            </a:r>
          </a:p>
          <a:p>
            <a:r>
              <a:rPr lang="en-US" dirty="0"/>
              <a:t>But since the datasets are more complex, data scientists need to depend upon the concepts derived from other fields such as sociology, psychology, etc. to interpret the data easily. </a:t>
            </a:r>
          </a:p>
          <a:p>
            <a:r>
              <a:rPr lang="en-US" dirty="0"/>
              <a:t>With this interdisciplinary approach, the data science career lets you understand and analyze the data to make real-time business decisions.</a:t>
            </a:r>
          </a:p>
        </p:txBody>
      </p:sp>
      <p:sp>
        <p:nvSpPr>
          <p:cNvPr id="4" name="Content Placeholder 4">
            <a:extLst>
              <a:ext uri="{FF2B5EF4-FFF2-40B4-BE49-F238E27FC236}">
                <a16:creationId xmlns:a16="http://schemas.microsoft.com/office/drawing/2014/main" id="{402BFBB5-8D6F-416D-9CE9-109D6CF75263}"/>
              </a:ext>
            </a:extLst>
          </p:cNvPr>
          <p:cNvSpPr txBox="1">
            <a:spLocks/>
          </p:cNvSpPr>
          <p:nvPr/>
        </p:nvSpPr>
        <p:spPr>
          <a:xfrm>
            <a:off x="1753386" y="6470467"/>
            <a:ext cx="9737888" cy="34184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600" i="1" dirty="0"/>
              <a:t>Source: </a:t>
            </a:r>
            <a:r>
              <a:rPr lang="en-US" sz="2600" i="1" dirty="0">
                <a:hlinkClick r:id="rId2"/>
              </a:rPr>
              <a:t>https://www.usdsi.org/data-science-insights/future-of-data-science-10-predictions-you-should-know</a:t>
            </a:r>
            <a:r>
              <a:rPr lang="en-US" sz="2600" i="1" dirty="0"/>
              <a:t> </a:t>
            </a:r>
          </a:p>
        </p:txBody>
      </p:sp>
    </p:spTree>
    <p:extLst>
      <p:ext uri="{BB962C8B-B14F-4D97-AF65-F5344CB8AC3E}">
        <p14:creationId xmlns:p14="http://schemas.microsoft.com/office/powerpoint/2010/main" val="1072806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8"/>
          <p:cNvSpPr>
            <a:spLocks noGrp="1"/>
          </p:cNvSpPr>
          <p:nvPr>
            <p:ph type="title"/>
          </p:nvPr>
        </p:nvSpPr>
        <p:spPr>
          <a:xfrm>
            <a:off x="847626" y="329939"/>
            <a:ext cx="10200587" cy="669303"/>
          </a:xfrm>
        </p:spPr>
        <p:txBody>
          <a:bodyPr>
            <a:noAutofit/>
          </a:bodyPr>
          <a:lstStyle/>
          <a:p>
            <a:r>
              <a:rPr lang="en-US" sz="3200" b="1" i="1" dirty="0">
                <a:solidFill>
                  <a:srgbClr val="1E5155"/>
                </a:solidFill>
                <a:latin typeface="+mn-lt"/>
              </a:rPr>
              <a:t>3. Social Media and other online platforms will become the source for the collection of more data</a:t>
            </a:r>
          </a:p>
        </p:txBody>
      </p:sp>
      <p:sp>
        <p:nvSpPr>
          <p:cNvPr id="5" name="Content Placeholder 4">
            <a:extLst>
              <a:ext uri="{FF2B5EF4-FFF2-40B4-BE49-F238E27FC236}">
                <a16:creationId xmlns:a16="http://schemas.microsoft.com/office/drawing/2014/main" id="{88EC1BB6-C94B-4824-AAC6-65FDFDE29A16}"/>
              </a:ext>
            </a:extLst>
          </p:cNvPr>
          <p:cNvSpPr txBox="1">
            <a:spLocks/>
          </p:cNvSpPr>
          <p:nvPr/>
        </p:nvSpPr>
        <p:spPr>
          <a:xfrm>
            <a:off x="697584" y="1202123"/>
            <a:ext cx="10796832" cy="5236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will be gathered mostly from Twitter, Facebook, and other social media platforms or websites. </a:t>
            </a:r>
          </a:p>
          <a:p>
            <a:r>
              <a:rPr lang="en-US" dirty="0"/>
              <a:t>These sources help businesses gain a great understanding of the thoughts and opinions of people about various topics. </a:t>
            </a:r>
          </a:p>
          <a:p>
            <a:r>
              <a:rPr lang="en-US" dirty="0"/>
              <a:t>Also, this data can help to make decisions about product development and marketing strategies. </a:t>
            </a:r>
          </a:p>
          <a:p>
            <a:r>
              <a:rPr lang="en-US" dirty="0"/>
              <a:t>Companies and organizations can customize the needs and wants of the customers when they get to know what people talk about online.</a:t>
            </a:r>
          </a:p>
        </p:txBody>
      </p:sp>
      <p:sp>
        <p:nvSpPr>
          <p:cNvPr id="4" name="Content Placeholder 4">
            <a:extLst>
              <a:ext uri="{FF2B5EF4-FFF2-40B4-BE49-F238E27FC236}">
                <a16:creationId xmlns:a16="http://schemas.microsoft.com/office/drawing/2014/main" id="{6238703C-DD2F-437A-A64C-FE74F53934FC}"/>
              </a:ext>
            </a:extLst>
          </p:cNvPr>
          <p:cNvSpPr txBox="1">
            <a:spLocks/>
          </p:cNvSpPr>
          <p:nvPr/>
        </p:nvSpPr>
        <p:spPr>
          <a:xfrm>
            <a:off x="1753386" y="6470467"/>
            <a:ext cx="9737888" cy="34184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600" i="1" dirty="0"/>
              <a:t>Source: </a:t>
            </a:r>
            <a:r>
              <a:rPr lang="en-US" sz="2600" i="1" dirty="0">
                <a:hlinkClick r:id="rId2"/>
              </a:rPr>
              <a:t>https://www.usdsi.org/data-science-insights/future-of-data-science-10-predictions-you-should-know</a:t>
            </a:r>
            <a:r>
              <a:rPr lang="en-US" sz="2600" i="1" dirty="0"/>
              <a:t> </a:t>
            </a:r>
          </a:p>
        </p:txBody>
      </p:sp>
    </p:spTree>
    <p:extLst>
      <p:ext uri="{BB962C8B-B14F-4D97-AF65-F5344CB8AC3E}">
        <p14:creationId xmlns:p14="http://schemas.microsoft.com/office/powerpoint/2010/main" val="1821068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8"/>
          <p:cNvSpPr>
            <a:spLocks noGrp="1"/>
          </p:cNvSpPr>
          <p:nvPr>
            <p:ph type="title"/>
          </p:nvPr>
        </p:nvSpPr>
        <p:spPr>
          <a:xfrm>
            <a:off x="847626" y="329939"/>
            <a:ext cx="10200587" cy="669303"/>
          </a:xfrm>
        </p:spPr>
        <p:txBody>
          <a:bodyPr>
            <a:noAutofit/>
          </a:bodyPr>
          <a:lstStyle/>
          <a:p>
            <a:r>
              <a:rPr lang="en-US" sz="3200" b="1" i="1" dirty="0">
                <a:solidFill>
                  <a:srgbClr val="1E5155"/>
                </a:solidFill>
                <a:latin typeface="+mn-lt"/>
              </a:rPr>
              <a:t>4. Data Science will help businesses predict the consumer behavior</a:t>
            </a:r>
          </a:p>
        </p:txBody>
      </p:sp>
      <p:sp>
        <p:nvSpPr>
          <p:cNvPr id="7" name="Content Placeholder 4">
            <a:extLst>
              <a:ext uri="{FF2B5EF4-FFF2-40B4-BE49-F238E27FC236}">
                <a16:creationId xmlns:a16="http://schemas.microsoft.com/office/drawing/2014/main" id="{C8F19932-0E9B-4373-908F-1BB6217CE832}"/>
              </a:ext>
            </a:extLst>
          </p:cNvPr>
          <p:cNvSpPr txBox="1">
            <a:spLocks/>
          </p:cNvSpPr>
          <p:nvPr/>
        </p:nvSpPr>
        <p:spPr>
          <a:xfrm>
            <a:off x="697584" y="1202123"/>
            <a:ext cx="10796832" cy="5236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Science will be used more to understand and predict customer behavior. </a:t>
            </a:r>
          </a:p>
          <a:p>
            <a:r>
              <a:rPr lang="en-US" dirty="0"/>
              <a:t>Data Science helps to figure out the data patterns which helps in this process. </a:t>
            </a:r>
          </a:p>
          <a:p>
            <a:r>
              <a:rPr lang="en-US" dirty="0"/>
              <a:t>For instance, if a business knows a group of customers who buy a certain product and also search for another product to purchase, they can target these buyers to promote the second product.</a:t>
            </a:r>
          </a:p>
        </p:txBody>
      </p:sp>
      <p:sp>
        <p:nvSpPr>
          <p:cNvPr id="4" name="Content Placeholder 4">
            <a:extLst>
              <a:ext uri="{FF2B5EF4-FFF2-40B4-BE49-F238E27FC236}">
                <a16:creationId xmlns:a16="http://schemas.microsoft.com/office/drawing/2014/main" id="{F6DAF2FD-C914-49E3-B72F-F229488ACA5D}"/>
              </a:ext>
            </a:extLst>
          </p:cNvPr>
          <p:cNvSpPr txBox="1">
            <a:spLocks/>
          </p:cNvSpPr>
          <p:nvPr/>
        </p:nvSpPr>
        <p:spPr>
          <a:xfrm>
            <a:off x="1753386" y="6470467"/>
            <a:ext cx="9737888" cy="34184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600" i="1" dirty="0"/>
              <a:t>Source: </a:t>
            </a:r>
            <a:r>
              <a:rPr lang="en-US" sz="2600" i="1" dirty="0">
                <a:hlinkClick r:id="rId2"/>
              </a:rPr>
              <a:t>https://www.usdsi.org/data-science-insights/future-of-data-science-10-predictions-you-should-know</a:t>
            </a:r>
            <a:r>
              <a:rPr lang="en-US" sz="2600" i="1" dirty="0"/>
              <a:t> </a:t>
            </a:r>
          </a:p>
        </p:txBody>
      </p:sp>
    </p:spTree>
    <p:extLst>
      <p:ext uri="{BB962C8B-B14F-4D97-AF65-F5344CB8AC3E}">
        <p14:creationId xmlns:p14="http://schemas.microsoft.com/office/powerpoint/2010/main" val="2849748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8"/>
          <p:cNvSpPr>
            <a:spLocks noGrp="1"/>
          </p:cNvSpPr>
          <p:nvPr>
            <p:ph type="title"/>
          </p:nvPr>
        </p:nvSpPr>
        <p:spPr>
          <a:xfrm>
            <a:off x="847626" y="329939"/>
            <a:ext cx="10200587" cy="669303"/>
          </a:xfrm>
        </p:spPr>
        <p:txBody>
          <a:bodyPr>
            <a:noAutofit/>
          </a:bodyPr>
          <a:lstStyle/>
          <a:p>
            <a:r>
              <a:rPr lang="en-US" sz="2400" b="1" i="1" dirty="0">
                <a:solidFill>
                  <a:srgbClr val="1E5155"/>
                </a:solidFill>
                <a:latin typeface="+mn-lt"/>
              </a:rPr>
              <a:t>5. Data Science is moving into an era of becoming a team activity. It speaks not about creating a model, but what would you use it for once you build it</a:t>
            </a:r>
          </a:p>
        </p:txBody>
      </p:sp>
      <p:sp>
        <p:nvSpPr>
          <p:cNvPr id="7" name="Content Placeholder 4">
            <a:extLst>
              <a:ext uri="{FF2B5EF4-FFF2-40B4-BE49-F238E27FC236}">
                <a16:creationId xmlns:a16="http://schemas.microsoft.com/office/drawing/2014/main" id="{C8F19932-0E9B-4373-908F-1BB6217CE832}"/>
              </a:ext>
            </a:extLst>
          </p:cNvPr>
          <p:cNvSpPr txBox="1">
            <a:spLocks/>
          </p:cNvSpPr>
          <p:nvPr/>
        </p:nvSpPr>
        <p:spPr>
          <a:xfrm>
            <a:off x="697584" y="1202123"/>
            <a:ext cx="10796832" cy="5236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major challenge lies in how you utilize the models and make them actionable. </a:t>
            </a:r>
          </a:p>
          <a:p>
            <a:r>
              <a:rPr lang="en-US" dirty="0"/>
              <a:t>Businesses should be able to leverage the functionality of the models and use them for real-time decisions. </a:t>
            </a:r>
          </a:p>
          <a:p>
            <a:r>
              <a:rPr lang="en-US" dirty="0"/>
              <a:t>The future of data science would think about this concern and form techniques to operationalize the models.</a:t>
            </a:r>
          </a:p>
        </p:txBody>
      </p:sp>
      <p:sp>
        <p:nvSpPr>
          <p:cNvPr id="4" name="Content Placeholder 4">
            <a:extLst>
              <a:ext uri="{FF2B5EF4-FFF2-40B4-BE49-F238E27FC236}">
                <a16:creationId xmlns:a16="http://schemas.microsoft.com/office/drawing/2014/main" id="{321D7882-2B70-40C6-B2A3-02E64F8BD539}"/>
              </a:ext>
            </a:extLst>
          </p:cNvPr>
          <p:cNvSpPr txBox="1">
            <a:spLocks/>
          </p:cNvSpPr>
          <p:nvPr/>
        </p:nvSpPr>
        <p:spPr>
          <a:xfrm>
            <a:off x="1753386" y="6470467"/>
            <a:ext cx="9737888" cy="34184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600" i="1" dirty="0"/>
              <a:t>Source: </a:t>
            </a:r>
            <a:r>
              <a:rPr lang="en-US" sz="2600" i="1" dirty="0">
                <a:hlinkClick r:id="rId2"/>
              </a:rPr>
              <a:t>https://www.usdsi.org/data-science-insights/future-of-data-science-10-predictions-you-should-know</a:t>
            </a:r>
            <a:r>
              <a:rPr lang="en-US" sz="2600" i="1" dirty="0"/>
              <a:t> </a:t>
            </a:r>
          </a:p>
        </p:txBody>
      </p:sp>
    </p:spTree>
    <p:extLst>
      <p:ext uri="{BB962C8B-B14F-4D97-AF65-F5344CB8AC3E}">
        <p14:creationId xmlns:p14="http://schemas.microsoft.com/office/powerpoint/2010/main" val="3749076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8"/>
          <p:cNvSpPr>
            <a:spLocks noGrp="1"/>
          </p:cNvSpPr>
          <p:nvPr>
            <p:ph type="title"/>
          </p:nvPr>
        </p:nvSpPr>
        <p:spPr>
          <a:xfrm>
            <a:off x="847626" y="329939"/>
            <a:ext cx="10200587" cy="669303"/>
          </a:xfrm>
        </p:spPr>
        <p:txBody>
          <a:bodyPr>
            <a:noAutofit/>
          </a:bodyPr>
          <a:lstStyle/>
          <a:p>
            <a:r>
              <a:rPr lang="en-US" sz="3200" b="1" i="1" dirty="0">
                <a:solidFill>
                  <a:srgbClr val="1E5155"/>
                </a:solidFill>
                <a:latin typeface="+mn-lt"/>
              </a:rPr>
              <a:t>6. Data Science will grow more conscious of the increased cybersecurity threats</a:t>
            </a:r>
          </a:p>
        </p:txBody>
      </p:sp>
      <p:sp>
        <p:nvSpPr>
          <p:cNvPr id="7" name="Content Placeholder 4">
            <a:extLst>
              <a:ext uri="{FF2B5EF4-FFF2-40B4-BE49-F238E27FC236}">
                <a16:creationId xmlns:a16="http://schemas.microsoft.com/office/drawing/2014/main" id="{C8F19932-0E9B-4373-908F-1BB6217CE832}"/>
              </a:ext>
            </a:extLst>
          </p:cNvPr>
          <p:cNvSpPr txBox="1">
            <a:spLocks/>
          </p:cNvSpPr>
          <p:nvPr/>
        </p:nvSpPr>
        <p:spPr>
          <a:xfrm>
            <a:off x="697584" y="1202123"/>
            <a:ext cx="10796832" cy="5236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scientists will face a rise in demand for cybersecurity skills. </a:t>
            </a:r>
          </a:p>
          <a:p>
            <a:r>
              <a:rPr lang="en-US" dirty="0"/>
              <a:t>Since the world has already begun chasing everything digitally, it is necessary to protect the information from intruders. </a:t>
            </a:r>
          </a:p>
          <a:p>
            <a:r>
              <a:rPr lang="en-US" dirty="0"/>
              <a:t>Data scientists should be aware of the cybersecurity techniques and tools to safeguard business data.</a:t>
            </a:r>
          </a:p>
        </p:txBody>
      </p:sp>
      <p:sp>
        <p:nvSpPr>
          <p:cNvPr id="4" name="Content Placeholder 4">
            <a:extLst>
              <a:ext uri="{FF2B5EF4-FFF2-40B4-BE49-F238E27FC236}">
                <a16:creationId xmlns:a16="http://schemas.microsoft.com/office/drawing/2014/main" id="{EE8FDA69-4400-42ED-9E70-F8E504DDA335}"/>
              </a:ext>
            </a:extLst>
          </p:cNvPr>
          <p:cNvSpPr txBox="1">
            <a:spLocks/>
          </p:cNvSpPr>
          <p:nvPr/>
        </p:nvSpPr>
        <p:spPr>
          <a:xfrm>
            <a:off x="1753386" y="6470467"/>
            <a:ext cx="9737888" cy="34184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600" i="1" dirty="0"/>
              <a:t>Source: </a:t>
            </a:r>
            <a:r>
              <a:rPr lang="en-US" sz="2600" i="1" dirty="0">
                <a:hlinkClick r:id="rId2"/>
              </a:rPr>
              <a:t>https://www.usdsi.org/data-science-insights/future-of-data-science-10-predictions-you-should-know</a:t>
            </a:r>
            <a:r>
              <a:rPr lang="en-US" sz="2600" i="1" dirty="0"/>
              <a:t> </a:t>
            </a:r>
          </a:p>
        </p:txBody>
      </p:sp>
    </p:spTree>
    <p:extLst>
      <p:ext uri="{BB962C8B-B14F-4D97-AF65-F5344CB8AC3E}">
        <p14:creationId xmlns:p14="http://schemas.microsoft.com/office/powerpoint/2010/main" val="1478946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E5155"/>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467439" y="1621983"/>
            <a:ext cx="9144000" cy="2387600"/>
          </a:xfrm>
        </p:spPr>
        <p:txBody>
          <a:bodyPr>
            <a:normAutofit/>
          </a:bodyPr>
          <a:lstStyle/>
          <a:p>
            <a:r>
              <a:rPr lang="en-US" sz="5000" b="1" dirty="0">
                <a:solidFill>
                  <a:schemeClr val="bg1"/>
                </a:solidFill>
                <a:latin typeface="+mn-lt"/>
              </a:rPr>
              <a:t>1. Grading and Attendance</a:t>
            </a:r>
            <a:br>
              <a:rPr lang="en-US" sz="5000" b="1" dirty="0">
                <a:solidFill>
                  <a:schemeClr val="bg1"/>
                </a:solidFill>
                <a:latin typeface="+mn-lt"/>
              </a:rPr>
            </a:br>
            <a:endParaRPr lang="en-US" sz="5000" b="1" dirty="0">
              <a:solidFill>
                <a:schemeClr val="bg1"/>
              </a:solidFill>
              <a:latin typeface="+mn-lt"/>
            </a:endParaRPr>
          </a:p>
        </p:txBody>
      </p:sp>
    </p:spTree>
    <p:extLst>
      <p:ext uri="{BB962C8B-B14F-4D97-AF65-F5344CB8AC3E}">
        <p14:creationId xmlns:p14="http://schemas.microsoft.com/office/powerpoint/2010/main" val="2864866320"/>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8"/>
          <p:cNvSpPr>
            <a:spLocks noGrp="1"/>
          </p:cNvSpPr>
          <p:nvPr>
            <p:ph type="title"/>
          </p:nvPr>
        </p:nvSpPr>
        <p:spPr>
          <a:xfrm>
            <a:off x="847626" y="329939"/>
            <a:ext cx="10200587" cy="669303"/>
          </a:xfrm>
        </p:spPr>
        <p:txBody>
          <a:bodyPr>
            <a:noAutofit/>
          </a:bodyPr>
          <a:lstStyle/>
          <a:p>
            <a:r>
              <a:rPr lang="en-US" sz="3200" b="1" i="1" dirty="0">
                <a:solidFill>
                  <a:srgbClr val="1E5155"/>
                </a:solidFill>
                <a:latin typeface="+mn-lt"/>
              </a:rPr>
              <a:t>7. Data Scientists will face a growing Cloud Computing prevalence</a:t>
            </a:r>
          </a:p>
        </p:txBody>
      </p:sp>
      <p:sp>
        <p:nvSpPr>
          <p:cNvPr id="7" name="Content Placeholder 4">
            <a:extLst>
              <a:ext uri="{FF2B5EF4-FFF2-40B4-BE49-F238E27FC236}">
                <a16:creationId xmlns:a16="http://schemas.microsoft.com/office/drawing/2014/main" id="{C8F19932-0E9B-4373-908F-1BB6217CE832}"/>
              </a:ext>
            </a:extLst>
          </p:cNvPr>
          <p:cNvSpPr txBox="1">
            <a:spLocks/>
          </p:cNvSpPr>
          <p:nvPr/>
        </p:nvSpPr>
        <p:spPr>
          <a:xfrm>
            <a:off x="697584" y="1202123"/>
            <a:ext cx="10796832" cy="5236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By 2025, about 463 exabytes of data will be produced per day– this is the same as 212,765,957 DVDs, says World Economic Forum. </a:t>
            </a:r>
          </a:p>
          <a:p>
            <a:r>
              <a:rPr lang="en-US" dirty="0"/>
              <a:t>Cloud computing gives data scientists access to computing resources, which they can use to process big datasets. </a:t>
            </a:r>
          </a:p>
          <a:p>
            <a:r>
              <a:rPr lang="en-US" dirty="0"/>
              <a:t>Since more businesses move to the cloud, the data science professional needs to understand and use cloud-based tools and techniques for data processing.</a:t>
            </a:r>
          </a:p>
        </p:txBody>
      </p:sp>
      <p:sp>
        <p:nvSpPr>
          <p:cNvPr id="4" name="Content Placeholder 4">
            <a:extLst>
              <a:ext uri="{FF2B5EF4-FFF2-40B4-BE49-F238E27FC236}">
                <a16:creationId xmlns:a16="http://schemas.microsoft.com/office/drawing/2014/main" id="{F99B1EAC-8181-4744-8DFE-CF049C181152}"/>
              </a:ext>
            </a:extLst>
          </p:cNvPr>
          <p:cNvSpPr txBox="1">
            <a:spLocks/>
          </p:cNvSpPr>
          <p:nvPr/>
        </p:nvSpPr>
        <p:spPr>
          <a:xfrm>
            <a:off x="1753386" y="6470467"/>
            <a:ext cx="9737888" cy="34184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600" i="1" dirty="0"/>
              <a:t>Source: </a:t>
            </a:r>
            <a:r>
              <a:rPr lang="en-US" sz="2600" i="1" dirty="0">
                <a:hlinkClick r:id="rId2"/>
              </a:rPr>
              <a:t>https://www.usdsi.org/data-science-insights/future-of-data-science-10-predictions-you-should-know</a:t>
            </a:r>
            <a:r>
              <a:rPr lang="en-US" sz="2600" i="1" dirty="0"/>
              <a:t> </a:t>
            </a:r>
          </a:p>
        </p:txBody>
      </p:sp>
    </p:spTree>
    <p:extLst>
      <p:ext uri="{BB962C8B-B14F-4D97-AF65-F5344CB8AC3E}">
        <p14:creationId xmlns:p14="http://schemas.microsoft.com/office/powerpoint/2010/main" val="539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8"/>
          <p:cNvSpPr>
            <a:spLocks noGrp="1"/>
          </p:cNvSpPr>
          <p:nvPr>
            <p:ph type="title"/>
          </p:nvPr>
        </p:nvSpPr>
        <p:spPr>
          <a:xfrm>
            <a:off x="847626" y="329939"/>
            <a:ext cx="10200587" cy="669303"/>
          </a:xfrm>
        </p:spPr>
        <p:txBody>
          <a:bodyPr>
            <a:noAutofit/>
          </a:bodyPr>
          <a:lstStyle/>
          <a:p>
            <a:r>
              <a:rPr lang="en-US" sz="2400" b="1" i="1" dirty="0">
                <a:solidFill>
                  <a:srgbClr val="1E5155"/>
                </a:solidFill>
                <a:latin typeface="+mn-lt"/>
              </a:rPr>
              <a:t>8. Data Scientist’s jobs become more operationalized with advanced tools to capture their workflows and train enterprise on their best practices</a:t>
            </a:r>
          </a:p>
        </p:txBody>
      </p:sp>
      <p:sp>
        <p:nvSpPr>
          <p:cNvPr id="7" name="Content Placeholder 4">
            <a:extLst>
              <a:ext uri="{FF2B5EF4-FFF2-40B4-BE49-F238E27FC236}">
                <a16:creationId xmlns:a16="http://schemas.microsoft.com/office/drawing/2014/main" id="{C8F19932-0E9B-4373-908F-1BB6217CE832}"/>
              </a:ext>
            </a:extLst>
          </p:cNvPr>
          <p:cNvSpPr txBox="1">
            <a:spLocks/>
          </p:cNvSpPr>
          <p:nvPr/>
        </p:nvSpPr>
        <p:spPr>
          <a:xfrm>
            <a:off x="697584" y="1202123"/>
            <a:ext cx="10796832" cy="5236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New tooling is largely coming in to augment the workflows of data science professionals. </a:t>
            </a:r>
          </a:p>
          <a:p>
            <a:r>
              <a:rPr lang="en-US" dirty="0"/>
              <a:t>These can automate the workflows and create a platform to let companies train organizations based on how to utilize the workflows effectively. </a:t>
            </a:r>
          </a:p>
          <a:p>
            <a:r>
              <a:rPr lang="en-US" dirty="0"/>
              <a:t>This makes the job of a data scientist more operation-specific.</a:t>
            </a:r>
          </a:p>
        </p:txBody>
      </p:sp>
      <p:sp>
        <p:nvSpPr>
          <p:cNvPr id="4" name="Content Placeholder 4">
            <a:extLst>
              <a:ext uri="{FF2B5EF4-FFF2-40B4-BE49-F238E27FC236}">
                <a16:creationId xmlns:a16="http://schemas.microsoft.com/office/drawing/2014/main" id="{427F2EE2-FA3B-4C2F-8785-1B0A30AF7CBA}"/>
              </a:ext>
            </a:extLst>
          </p:cNvPr>
          <p:cNvSpPr txBox="1">
            <a:spLocks/>
          </p:cNvSpPr>
          <p:nvPr/>
        </p:nvSpPr>
        <p:spPr>
          <a:xfrm>
            <a:off x="1753386" y="6470467"/>
            <a:ext cx="9737888" cy="34184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600" i="1" dirty="0"/>
              <a:t>Source: </a:t>
            </a:r>
            <a:r>
              <a:rPr lang="en-US" sz="2600" i="1" dirty="0">
                <a:hlinkClick r:id="rId2"/>
              </a:rPr>
              <a:t>https://www.usdsi.org/data-science-insights/future-of-data-science-10-predictions-you-should-know</a:t>
            </a:r>
            <a:r>
              <a:rPr lang="en-US" sz="2600" i="1" dirty="0"/>
              <a:t> </a:t>
            </a:r>
          </a:p>
        </p:txBody>
      </p:sp>
    </p:spTree>
    <p:extLst>
      <p:ext uri="{BB962C8B-B14F-4D97-AF65-F5344CB8AC3E}">
        <p14:creationId xmlns:p14="http://schemas.microsoft.com/office/powerpoint/2010/main" val="633015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8"/>
          <p:cNvSpPr>
            <a:spLocks noGrp="1"/>
          </p:cNvSpPr>
          <p:nvPr>
            <p:ph type="title"/>
          </p:nvPr>
        </p:nvSpPr>
        <p:spPr>
          <a:xfrm>
            <a:off x="847626" y="329939"/>
            <a:ext cx="10200587" cy="669303"/>
          </a:xfrm>
        </p:spPr>
        <p:txBody>
          <a:bodyPr>
            <a:noAutofit/>
          </a:bodyPr>
          <a:lstStyle/>
          <a:p>
            <a:r>
              <a:rPr lang="en-US" sz="3200" b="1" i="1" dirty="0">
                <a:solidFill>
                  <a:srgbClr val="1E5155"/>
                </a:solidFill>
                <a:latin typeface="+mn-lt"/>
              </a:rPr>
              <a:t>9. Coding and AI skills will become more essential, and data scientists need to be more business-minded</a:t>
            </a:r>
          </a:p>
        </p:txBody>
      </p:sp>
      <p:sp>
        <p:nvSpPr>
          <p:cNvPr id="7" name="Content Placeholder 4">
            <a:extLst>
              <a:ext uri="{FF2B5EF4-FFF2-40B4-BE49-F238E27FC236}">
                <a16:creationId xmlns:a16="http://schemas.microsoft.com/office/drawing/2014/main" id="{C8F19932-0E9B-4373-908F-1BB6217CE832}"/>
              </a:ext>
            </a:extLst>
          </p:cNvPr>
          <p:cNvSpPr txBox="1">
            <a:spLocks/>
          </p:cNvSpPr>
          <p:nvPr/>
        </p:nvSpPr>
        <p:spPr>
          <a:xfrm>
            <a:off x="697584" y="1202123"/>
            <a:ext cx="10796832" cy="5236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Earlier, data scientists focused more on modeling and statistics, while less on coding. </a:t>
            </a:r>
          </a:p>
          <a:p>
            <a:r>
              <a:rPr lang="en-US" dirty="0"/>
              <a:t>However, with data science growing at a faster pace, the tools data scientists utilize for data analysis have become highly sophisticated. </a:t>
            </a:r>
          </a:p>
          <a:p>
            <a:r>
              <a:rPr lang="en-US" dirty="0"/>
              <a:t>Since datasets have become more complex, data scientists should develop a data science career with powerful coding skills in the future.</a:t>
            </a:r>
          </a:p>
        </p:txBody>
      </p:sp>
      <p:sp>
        <p:nvSpPr>
          <p:cNvPr id="4" name="Content Placeholder 4">
            <a:extLst>
              <a:ext uri="{FF2B5EF4-FFF2-40B4-BE49-F238E27FC236}">
                <a16:creationId xmlns:a16="http://schemas.microsoft.com/office/drawing/2014/main" id="{DD9A23E0-6960-45F1-82D2-F8D893F21E1B}"/>
              </a:ext>
            </a:extLst>
          </p:cNvPr>
          <p:cNvSpPr txBox="1">
            <a:spLocks/>
          </p:cNvSpPr>
          <p:nvPr/>
        </p:nvSpPr>
        <p:spPr>
          <a:xfrm>
            <a:off x="1753386" y="6470467"/>
            <a:ext cx="9737888" cy="34184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600" i="1" dirty="0"/>
              <a:t>Source: </a:t>
            </a:r>
            <a:r>
              <a:rPr lang="en-US" sz="2600" i="1" dirty="0">
                <a:hlinkClick r:id="rId2"/>
              </a:rPr>
              <a:t>https://www.usdsi.org/data-science-insights/future-of-data-science-10-predictions-you-should-know</a:t>
            </a:r>
            <a:r>
              <a:rPr lang="en-US" sz="2600" i="1" dirty="0"/>
              <a:t> </a:t>
            </a:r>
          </a:p>
        </p:txBody>
      </p:sp>
    </p:spTree>
    <p:extLst>
      <p:ext uri="{BB962C8B-B14F-4D97-AF65-F5344CB8AC3E}">
        <p14:creationId xmlns:p14="http://schemas.microsoft.com/office/powerpoint/2010/main" val="4000611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8"/>
          <p:cNvSpPr>
            <a:spLocks noGrp="1"/>
          </p:cNvSpPr>
          <p:nvPr>
            <p:ph type="title"/>
          </p:nvPr>
        </p:nvSpPr>
        <p:spPr>
          <a:xfrm>
            <a:off x="847626" y="329939"/>
            <a:ext cx="10200587" cy="669303"/>
          </a:xfrm>
        </p:spPr>
        <p:txBody>
          <a:bodyPr>
            <a:noAutofit/>
          </a:bodyPr>
          <a:lstStyle/>
          <a:p>
            <a:r>
              <a:rPr lang="en-US" sz="3200" b="1" i="1" dirty="0">
                <a:solidFill>
                  <a:srgbClr val="1E5155"/>
                </a:solidFill>
                <a:latin typeface="+mn-lt"/>
              </a:rPr>
              <a:t>10. Data Scientists will get the opportunity to initiate a “quantum leap”</a:t>
            </a:r>
          </a:p>
        </p:txBody>
      </p:sp>
      <p:sp>
        <p:nvSpPr>
          <p:cNvPr id="7" name="Content Placeholder 4">
            <a:extLst>
              <a:ext uri="{FF2B5EF4-FFF2-40B4-BE49-F238E27FC236}">
                <a16:creationId xmlns:a16="http://schemas.microsoft.com/office/drawing/2014/main" id="{C8F19932-0E9B-4373-908F-1BB6217CE832}"/>
              </a:ext>
            </a:extLst>
          </p:cNvPr>
          <p:cNvSpPr txBox="1">
            <a:spLocks/>
          </p:cNvSpPr>
          <p:nvPr/>
        </p:nvSpPr>
        <p:spPr>
          <a:xfrm>
            <a:off x="697584" y="1202123"/>
            <a:ext cx="10796832" cy="5236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Quantum computers can make data processing faster than conventional computers, which helps data scientists to make data analysis effective. </a:t>
            </a:r>
          </a:p>
          <a:p>
            <a:r>
              <a:rPr lang="en-US" dirty="0"/>
              <a:t>It uses a new algorithm with quantum mechanical properties to extract information. </a:t>
            </a:r>
          </a:p>
          <a:p>
            <a:r>
              <a:rPr lang="en-US" dirty="0"/>
              <a:t>The data scientists will focus on quantum algorithms and use them to solve real-time problems.</a:t>
            </a:r>
          </a:p>
        </p:txBody>
      </p:sp>
      <p:sp>
        <p:nvSpPr>
          <p:cNvPr id="4" name="Content Placeholder 4">
            <a:extLst>
              <a:ext uri="{FF2B5EF4-FFF2-40B4-BE49-F238E27FC236}">
                <a16:creationId xmlns:a16="http://schemas.microsoft.com/office/drawing/2014/main" id="{13577003-28DA-4607-A14C-BBA5CAE6656E}"/>
              </a:ext>
            </a:extLst>
          </p:cNvPr>
          <p:cNvSpPr txBox="1">
            <a:spLocks/>
          </p:cNvSpPr>
          <p:nvPr/>
        </p:nvSpPr>
        <p:spPr>
          <a:xfrm>
            <a:off x="1753386" y="6470467"/>
            <a:ext cx="9737888" cy="34184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600" i="1" dirty="0"/>
              <a:t>Source: </a:t>
            </a:r>
            <a:r>
              <a:rPr lang="en-US" sz="2600" i="1" dirty="0">
                <a:hlinkClick r:id="rId2"/>
              </a:rPr>
              <a:t>https://www.usdsi.org/data-science-insights/future-of-data-science-10-predictions-you-should-know</a:t>
            </a:r>
            <a:r>
              <a:rPr lang="en-US" sz="2600" i="1" dirty="0"/>
              <a:t> </a:t>
            </a:r>
          </a:p>
        </p:txBody>
      </p:sp>
    </p:spTree>
    <p:extLst>
      <p:ext uri="{BB962C8B-B14F-4D97-AF65-F5344CB8AC3E}">
        <p14:creationId xmlns:p14="http://schemas.microsoft.com/office/powerpoint/2010/main" val="1440061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E5155"/>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467439" y="1621983"/>
            <a:ext cx="9144000" cy="2387600"/>
          </a:xfrm>
        </p:spPr>
        <p:txBody>
          <a:bodyPr>
            <a:normAutofit/>
          </a:bodyPr>
          <a:lstStyle/>
          <a:p>
            <a:r>
              <a:rPr lang="en-US" sz="5000" b="1" dirty="0">
                <a:solidFill>
                  <a:schemeClr val="bg1"/>
                </a:solidFill>
                <a:latin typeface="+mn-lt"/>
              </a:rPr>
              <a:t>Thank you and all the best!</a:t>
            </a:r>
            <a:br>
              <a:rPr lang="en-US" sz="5000" b="1" dirty="0">
                <a:solidFill>
                  <a:schemeClr val="bg1"/>
                </a:solidFill>
                <a:latin typeface="+mn-lt"/>
              </a:rPr>
            </a:br>
            <a:endParaRPr lang="en-US" sz="5000" b="1" dirty="0">
              <a:solidFill>
                <a:schemeClr val="bg1"/>
              </a:solidFill>
              <a:latin typeface="+mn-lt"/>
            </a:endParaRPr>
          </a:p>
        </p:txBody>
      </p:sp>
    </p:spTree>
    <p:extLst>
      <p:ext uri="{BB962C8B-B14F-4D97-AF65-F5344CB8AC3E}">
        <p14:creationId xmlns:p14="http://schemas.microsoft.com/office/powerpoint/2010/main" val="102788536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8"/>
          <p:cNvSpPr>
            <a:spLocks noGrp="1"/>
          </p:cNvSpPr>
          <p:nvPr>
            <p:ph type="title"/>
          </p:nvPr>
        </p:nvSpPr>
        <p:spPr>
          <a:xfrm>
            <a:off x="847626" y="329939"/>
            <a:ext cx="10200587" cy="669303"/>
          </a:xfrm>
        </p:spPr>
        <p:txBody>
          <a:bodyPr>
            <a:normAutofit/>
          </a:bodyPr>
          <a:lstStyle/>
          <a:p>
            <a:r>
              <a:rPr lang="en-US" sz="4000" i="1" dirty="0">
                <a:solidFill>
                  <a:srgbClr val="1E5155"/>
                </a:solidFill>
                <a:latin typeface="+mn-lt"/>
              </a:rPr>
              <a:t>What is </a:t>
            </a:r>
            <a:r>
              <a:rPr lang="en-US" sz="4000" b="1" i="1" dirty="0">
                <a:solidFill>
                  <a:srgbClr val="1E5155"/>
                </a:solidFill>
                <a:latin typeface="+mn-lt"/>
              </a:rPr>
              <a:t>Forecasting?</a:t>
            </a:r>
          </a:p>
        </p:txBody>
      </p:sp>
      <p:sp>
        <p:nvSpPr>
          <p:cNvPr id="6" name="Content Placeholder 4"/>
          <p:cNvSpPr txBox="1">
            <a:spLocks/>
          </p:cNvSpPr>
          <p:nvPr/>
        </p:nvSpPr>
        <p:spPr>
          <a:xfrm>
            <a:off x="754145" y="1263193"/>
            <a:ext cx="6817839" cy="49490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a:p>
            <a:pPr marL="0" indent="0">
              <a:buNone/>
            </a:pPr>
            <a:r>
              <a:rPr lang="en-US" dirty="0"/>
              <a:t>1. Check LMS to see your in-class assignments, midterm &amp; final exams grades. </a:t>
            </a:r>
          </a:p>
          <a:p>
            <a:pPr marL="0" indent="0">
              <a:buNone/>
            </a:pPr>
            <a:endParaRPr lang="en-US" dirty="0"/>
          </a:p>
          <a:p>
            <a:pPr marL="0" indent="0">
              <a:buNone/>
            </a:pPr>
            <a:endParaRPr lang="en-US" dirty="0"/>
          </a:p>
          <a:p>
            <a:pPr marL="0" indent="0">
              <a:buNone/>
            </a:pPr>
            <a:endParaRPr lang="en-US" dirty="0"/>
          </a:p>
          <a:p>
            <a:pPr marL="0" indent="0">
              <a:buNone/>
            </a:pPr>
            <a:r>
              <a:rPr lang="en-US" dirty="0"/>
              <a:t>2. Check your attendance app.</a:t>
            </a:r>
          </a:p>
          <a:p>
            <a:pPr marL="0" indent="0">
              <a:buNone/>
            </a:pPr>
            <a:endParaRPr lang="en-US" dirty="0"/>
          </a:p>
          <a:p>
            <a:pPr marL="0" indent="0">
              <a:buNone/>
            </a:pPr>
            <a:r>
              <a:rPr lang="en-US" i="1" dirty="0"/>
              <a:t>Today is your last chance to talk over your grades and attendance.</a:t>
            </a:r>
          </a:p>
        </p:txBody>
      </p:sp>
      <p:pic>
        <p:nvPicPr>
          <p:cNvPr id="3" name="Picture 2" descr="What should Arizona schools do about GRADES? - Raising Arizona Kids Magazine">
            <a:extLst>
              <a:ext uri="{FF2B5EF4-FFF2-40B4-BE49-F238E27FC236}">
                <a16:creationId xmlns:a16="http://schemas.microsoft.com/office/drawing/2014/main" id="{2E2B99B9-7D92-4CFB-9F7D-DDF0802699A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7901" y="1531746"/>
            <a:ext cx="3341314" cy="14650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ttendance matters | Penwortham Priory Academy">
            <a:extLst>
              <a:ext uri="{FF2B5EF4-FFF2-40B4-BE49-F238E27FC236}">
                <a16:creationId xmlns:a16="http://schemas.microsoft.com/office/drawing/2014/main" id="{28978837-8994-4DE3-AD54-6EC91540D35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5409" y="3429000"/>
            <a:ext cx="2966298" cy="1950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2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E5155"/>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467439" y="1621983"/>
            <a:ext cx="9144000" cy="2387600"/>
          </a:xfrm>
        </p:spPr>
        <p:txBody>
          <a:bodyPr>
            <a:normAutofit/>
          </a:bodyPr>
          <a:lstStyle/>
          <a:p>
            <a:r>
              <a:rPr lang="en-US" sz="5000" b="1" dirty="0">
                <a:solidFill>
                  <a:schemeClr val="bg1"/>
                </a:solidFill>
                <a:latin typeface="+mn-lt"/>
              </a:rPr>
              <a:t>2. Data Science Facts &amp; Trends</a:t>
            </a:r>
            <a:br>
              <a:rPr lang="en-US" sz="5000" b="1" dirty="0">
                <a:solidFill>
                  <a:schemeClr val="bg1"/>
                </a:solidFill>
                <a:latin typeface="+mn-lt"/>
              </a:rPr>
            </a:br>
            <a:endParaRPr lang="en-US" sz="5000" b="1" dirty="0">
              <a:solidFill>
                <a:schemeClr val="bg1"/>
              </a:solidFill>
              <a:latin typeface="+mn-lt"/>
            </a:endParaRPr>
          </a:p>
        </p:txBody>
      </p:sp>
    </p:spTree>
    <p:extLst>
      <p:ext uri="{BB962C8B-B14F-4D97-AF65-F5344CB8AC3E}">
        <p14:creationId xmlns:p14="http://schemas.microsoft.com/office/powerpoint/2010/main" val="107024183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8"/>
          <p:cNvSpPr>
            <a:spLocks noGrp="1"/>
          </p:cNvSpPr>
          <p:nvPr>
            <p:ph type="title"/>
          </p:nvPr>
        </p:nvSpPr>
        <p:spPr>
          <a:xfrm>
            <a:off x="847626" y="329939"/>
            <a:ext cx="10200587" cy="669303"/>
          </a:xfrm>
        </p:spPr>
        <p:txBody>
          <a:bodyPr>
            <a:noAutofit/>
          </a:bodyPr>
          <a:lstStyle/>
          <a:p>
            <a:r>
              <a:rPr lang="en-US" sz="2800" b="1" i="1" dirty="0">
                <a:solidFill>
                  <a:srgbClr val="1E5155"/>
                </a:solidFill>
                <a:latin typeface="+mn-lt"/>
              </a:rPr>
              <a:t>Quick facts</a:t>
            </a:r>
          </a:p>
        </p:txBody>
      </p:sp>
      <p:sp>
        <p:nvSpPr>
          <p:cNvPr id="7" name="Content Placeholder 4">
            <a:extLst>
              <a:ext uri="{FF2B5EF4-FFF2-40B4-BE49-F238E27FC236}">
                <a16:creationId xmlns:a16="http://schemas.microsoft.com/office/drawing/2014/main" id="{3DDD9A61-FCAF-4AA7-8A8F-F2A706315669}"/>
              </a:ext>
            </a:extLst>
          </p:cNvPr>
          <p:cNvSpPr txBox="1">
            <a:spLocks/>
          </p:cNvSpPr>
          <p:nvPr/>
        </p:nvSpPr>
        <p:spPr>
          <a:xfrm>
            <a:off x="697584" y="1202123"/>
            <a:ext cx="10796832" cy="523638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If we take into account all of the data that is currently available internationally, around 70% of it is user-generated, according to a DM News report.</a:t>
            </a:r>
          </a:p>
          <a:p>
            <a:r>
              <a:rPr lang="en-US" dirty="0"/>
              <a:t>According to one estimate, 1.145 trillion megabytes of data are produced daily.</a:t>
            </a:r>
          </a:p>
          <a:p>
            <a:r>
              <a:rPr lang="en-US" dirty="0"/>
              <a:t>Statista estimates that in 2021, there were around 79 Zettabytes of data/information created, consumed, collected, and duplicated globally.</a:t>
            </a:r>
          </a:p>
          <a:p>
            <a:r>
              <a:rPr lang="en-US" dirty="0"/>
              <a:t>According to forecasts made by CrowdFlower in its Data Scientist Report, text data makes up 91% of the data utilized in data science. According to the same survey, unstructured data consists of 33% images, 11% audio, 15% video, and 20% other types of data in addition to text.</a:t>
            </a:r>
          </a:p>
          <a:p>
            <a:r>
              <a:rPr lang="en-US" dirty="0"/>
              <a:t>The global datasphere has 90% replicated data and 10% unique data.</a:t>
            </a:r>
          </a:p>
          <a:p>
            <a:r>
              <a:rPr lang="en-US" dirty="0"/>
              <a:t>In the worldwide digital universe, between 80 and 90% of the data is unstructured, according to one of the articles published on CIO.</a:t>
            </a:r>
          </a:p>
          <a:p>
            <a:r>
              <a:rPr lang="en-US" dirty="0"/>
              <a:t>The BCG-WEF project report details the findings that 72 percent of manufacturing organizations use advanced data analytics to increase productivity.</a:t>
            </a:r>
          </a:p>
          <a:p>
            <a:r>
              <a:rPr lang="en-US"/>
              <a:t>The competition in their industry has changed as a result of data analytics, according to about 47% of McKinsey survey respondents, and data science has helped businesses gain a competitive advantage.</a:t>
            </a:r>
            <a:endParaRPr lang="en-US" dirty="0"/>
          </a:p>
        </p:txBody>
      </p:sp>
      <p:sp>
        <p:nvSpPr>
          <p:cNvPr id="4" name="Content Placeholder 4">
            <a:extLst>
              <a:ext uri="{FF2B5EF4-FFF2-40B4-BE49-F238E27FC236}">
                <a16:creationId xmlns:a16="http://schemas.microsoft.com/office/drawing/2014/main" id="{E4F30054-008D-4EA2-831B-B22FDE10A57A}"/>
              </a:ext>
            </a:extLst>
          </p:cNvPr>
          <p:cNvSpPr txBox="1">
            <a:spLocks/>
          </p:cNvSpPr>
          <p:nvPr/>
        </p:nvSpPr>
        <p:spPr>
          <a:xfrm>
            <a:off x="1753386" y="6470467"/>
            <a:ext cx="9737888" cy="34184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600" i="1" dirty="0"/>
              <a:t>Source: </a:t>
            </a:r>
            <a:r>
              <a:rPr lang="en-US" sz="2600" i="1" dirty="0">
                <a:hlinkClick r:id="rId2"/>
              </a:rPr>
              <a:t>https://www.simplilearn.com/data-science-facts-article</a:t>
            </a:r>
            <a:r>
              <a:rPr lang="en-US" sz="2600" i="1" dirty="0"/>
              <a:t> </a:t>
            </a:r>
          </a:p>
        </p:txBody>
      </p:sp>
    </p:spTree>
    <p:extLst>
      <p:ext uri="{BB962C8B-B14F-4D97-AF65-F5344CB8AC3E}">
        <p14:creationId xmlns:p14="http://schemas.microsoft.com/office/powerpoint/2010/main" val="1639255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8"/>
          <p:cNvSpPr>
            <a:spLocks noGrp="1"/>
          </p:cNvSpPr>
          <p:nvPr>
            <p:ph type="title"/>
          </p:nvPr>
        </p:nvSpPr>
        <p:spPr>
          <a:xfrm>
            <a:off x="847626" y="329939"/>
            <a:ext cx="10200587" cy="669303"/>
          </a:xfrm>
        </p:spPr>
        <p:txBody>
          <a:bodyPr>
            <a:noAutofit/>
          </a:bodyPr>
          <a:lstStyle/>
          <a:p>
            <a:r>
              <a:rPr lang="en-US" sz="2800" b="1" i="1" dirty="0">
                <a:solidFill>
                  <a:srgbClr val="1E5155"/>
                </a:solidFill>
                <a:latin typeface="+mn-lt"/>
              </a:rPr>
              <a:t>Companies using data science for customer analytics can outperform competitors by up to 23 times in certain indicators</a:t>
            </a:r>
          </a:p>
        </p:txBody>
      </p:sp>
      <p:sp>
        <p:nvSpPr>
          <p:cNvPr id="7" name="Content Placeholder 4">
            <a:extLst>
              <a:ext uri="{FF2B5EF4-FFF2-40B4-BE49-F238E27FC236}">
                <a16:creationId xmlns:a16="http://schemas.microsoft.com/office/drawing/2014/main" id="{3DDD9A61-FCAF-4AA7-8A8F-F2A706315669}"/>
              </a:ext>
            </a:extLst>
          </p:cNvPr>
          <p:cNvSpPr txBox="1">
            <a:spLocks/>
          </p:cNvSpPr>
          <p:nvPr/>
        </p:nvSpPr>
        <p:spPr>
          <a:xfrm>
            <a:off x="697584" y="1202123"/>
            <a:ext cx="10796832" cy="5236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Basically, what data science does is allow companies to gather important information on how best to act by processing vast amounts of raw data for hidden insights.</a:t>
            </a:r>
          </a:p>
          <a:p>
            <a:endParaRPr lang="en-US" dirty="0"/>
          </a:p>
          <a:p>
            <a:r>
              <a:rPr lang="en-US" dirty="0"/>
              <a:t>A recent study found that businesses successfully applying customer analytics were able to acquire up to 23 times more new customers. All in all, the chances of a company to succeed in sales and marketing double when a company uses customer analytics.</a:t>
            </a:r>
          </a:p>
        </p:txBody>
      </p:sp>
      <p:sp>
        <p:nvSpPr>
          <p:cNvPr id="4" name="Content Placeholder 4">
            <a:extLst>
              <a:ext uri="{FF2B5EF4-FFF2-40B4-BE49-F238E27FC236}">
                <a16:creationId xmlns:a16="http://schemas.microsoft.com/office/drawing/2014/main" id="{E4F30054-008D-4EA2-831B-B22FDE10A57A}"/>
              </a:ext>
            </a:extLst>
          </p:cNvPr>
          <p:cNvSpPr txBox="1">
            <a:spLocks/>
          </p:cNvSpPr>
          <p:nvPr/>
        </p:nvSpPr>
        <p:spPr>
          <a:xfrm>
            <a:off x="1753386" y="6470467"/>
            <a:ext cx="9737888" cy="34184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600" i="1" dirty="0"/>
              <a:t>Source: </a:t>
            </a:r>
            <a:r>
              <a:rPr lang="en-US" sz="2600" i="1" dirty="0">
                <a:hlinkClick r:id="rId2"/>
              </a:rPr>
              <a:t>https://webtribunal.net/blog/data-science-facts/#gref</a:t>
            </a:r>
            <a:r>
              <a:rPr lang="en-US" sz="2600" i="1" dirty="0"/>
              <a:t> </a:t>
            </a:r>
          </a:p>
        </p:txBody>
      </p:sp>
    </p:spTree>
    <p:extLst>
      <p:ext uri="{BB962C8B-B14F-4D97-AF65-F5344CB8AC3E}">
        <p14:creationId xmlns:p14="http://schemas.microsoft.com/office/powerpoint/2010/main" val="4248460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8"/>
          <p:cNvSpPr>
            <a:spLocks noGrp="1"/>
          </p:cNvSpPr>
          <p:nvPr>
            <p:ph type="title"/>
          </p:nvPr>
        </p:nvSpPr>
        <p:spPr>
          <a:xfrm>
            <a:off x="847626" y="329939"/>
            <a:ext cx="10200587" cy="669303"/>
          </a:xfrm>
        </p:spPr>
        <p:txBody>
          <a:bodyPr>
            <a:noAutofit/>
          </a:bodyPr>
          <a:lstStyle/>
          <a:p>
            <a:r>
              <a:rPr lang="en-US" sz="2800" b="1" i="1" dirty="0">
                <a:solidFill>
                  <a:srgbClr val="1E5155"/>
                </a:solidFill>
                <a:latin typeface="+mn-lt"/>
              </a:rPr>
              <a:t>Software trained to understand the sentiment behind emails can lead to 95% faster handling of customer requests</a:t>
            </a:r>
          </a:p>
        </p:txBody>
      </p:sp>
      <p:sp>
        <p:nvSpPr>
          <p:cNvPr id="7" name="Content Placeholder 4">
            <a:extLst>
              <a:ext uri="{FF2B5EF4-FFF2-40B4-BE49-F238E27FC236}">
                <a16:creationId xmlns:a16="http://schemas.microsoft.com/office/drawing/2014/main" id="{3DDD9A61-FCAF-4AA7-8A8F-F2A706315669}"/>
              </a:ext>
            </a:extLst>
          </p:cNvPr>
          <p:cNvSpPr txBox="1">
            <a:spLocks/>
          </p:cNvSpPr>
          <p:nvPr/>
        </p:nvSpPr>
        <p:spPr>
          <a:xfrm>
            <a:off x="697584" y="1202123"/>
            <a:ext cx="10796832" cy="523638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So, what is data science used for specifically?</a:t>
            </a:r>
          </a:p>
          <a:p>
            <a:endParaRPr lang="en-US" dirty="0"/>
          </a:p>
          <a:p>
            <a:r>
              <a:rPr lang="en-US" dirty="0"/>
              <a:t>How does it help companies grow?</a:t>
            </a:r>
          </a:p>
          <a:p>
            <a:endParaRPr lang="en-US" dirty="0"/>
          </a:p>
          <a:p>
            <a:r>
              <a:rPr lang="en-US" dirty="0"/>
              <a:t>Here’s one example: </a:t>
            </a:r>
            <a:r>
              <a:rPr lang="en-US" dirty="0" err="1"/>
              <a:t>Contextor</a:t>
            </a:r>
            <a:r>
              <a:rPr lang="en-US" dirty="0"/>
              <a:t> is a robotic process automation tool that understands the sentiment behind emails. Companies using it can then identify who are the unhappy customers and prioritize their response, thus improving “incident handling times” anywhere from 15% to 95%.</a:t>
            </a:r>
          </a:p>
          <a:p>
            <a:endParaRPr lang="en-US" dirty="0"/>
          </a:p>
          <a:p>
            <a:r>
              <a:rPr lang="en-US" dirty="0"/>
              <a:t>Happier customers typically means better business, so it’d be silly to pass on this opportunity.</a:t>
            </a:r>
          </a:p>
          <a:p>
            <a:endParaRPr lang="en-US" dirty="0"/>
          </a:p>
          <a:p>
            <a:r>
              <a:rPr lang="en-US" dirty="0"/>
              <a:t>Fun fact: Sentiment analysis is a useful tool for reputation management, too. Solutions like Brand24 scan what people are saying about your brand online as well as the sentiment behind their comments. That way, if you have a negative review, you can be proactive and do some damage control before it escalates.</a:t>
            </a:r>
          </a:p>
        </p:txBody>
      </p:sp>
      <p:sp>
        <p:nvSpPr>
          <p:cNvPr id="4" name="Content Placeholder 4">
            <a:extLst>
              <a:ext uri="{FF2B5EF4-FFF2-40B4-BE49-F238E27FC236}">
                <a16:creationId xmlns:a16="http://schemas.microsoft.com/office/drawing/2014/main" id="{E4F30054-008D-4EA2-831B-B22FDE10A57A}"/>
              </a:ext>
            </a:extLst>
          </p:cNvPr>
          <p:cNvSpPr txBox="1">
            <a:spLocks/>
          </p:cNvSpPr>
          <p:nvPr/>
        </p:nvSpPr>
        <p:spPr>
          <a:xfrm>
            <a:off x="1753386" y="6470467"/>
            <a:ext cx="9737888" cy="34184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600" i="1" dirty="0"/>
              <a:t>Source: </a:t>
            </a:r>
            <a:r>
              <a:rPr lang="en-US" sz="2600" i="1" dirty="0">
                <a:hlinkClick r:id="rId2"/>
              </a:rPr>
              <a:t>https://webtribunal.net/blog/data-science-facts/#gref</a:t>
            </a:r>
            <a:r>
              <a:rPr lang="en-US" sz="2600" i="1" dirty="0"/>
              <a:t> </a:t>
            </a:r>
          </a:p>
        </p:txBody>
      </p:sp>
    </p:spTree>
    <p:extLst>
      <p:ext uri="{BB962C8B-B14F-4D97-AF65-F5344CB8AC3E}">
        <p14:creationId xmlns:p14="http://schemas.microsoft.com/office/powerpoint/2010/main" val="460849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8"/>
          <p:cNvSpPr>
            <a:spLocks noGrp="1"/>
          </p:cNvSpPr>
          <p:nvPr>
            <p:ph type="title"/>
          </p:nvPr>
        </p:nvSpPr>
        <p:spPr>
          <a:xfrm>
            <a:off x="847626" y="329939"/>
            <a:ext cx="10200587" cy="669303"/>
          </a:xfrm>
        </p:spPr>
        <p:txBody>
          <a:bodyPr>
            <a:noAutofit/>
          </a:bodyPr>
          <a:lstStyle/>
          <a:p>
            <a:r>
              <a:rPr lang="en-US" sz="2800" b="1" i="1" dirty="0">
                <a:solidFill>
                  <a:srgbClr val="1E5155"/>
                </a:solidFill>
                <a:latin typeface="+mn-lt"/>
              </a:rPr>
              <a:t>Data scientists spend 80% of their time organizing data</a:t>
            </a:r>
          </a:p>
        </p:txBody>
      </p:sp>
      <p:sp>
        <p:nvSpPr>
          <p:cNvPr id="7" name="Content Placeholder 4">
            <a:extLst>
              <a:ext uri="{FF2B5EF4-FFF2-40B4-BE49-F238E27FC236}">
                <a16:creationId xmlns:a16="http://schemas.microsoft.com/office/drawing/2014/main" id="{3DDD9A61-FCAF-4AA7-8A8F-F2A706315669}"/>
              </a:ext>
            </a:extLst>
          </p:cNvPr>
          <p:cNvSpPr txBox="1">
            <a:spLocks/>
          </p:cNvSpPr>
          <p:nvPr/>
        </p:nvSpPr>
        <p:spPr>
          <a:xfrm>
            <a:off x="697584" y="1202123"/>
            <a:ext cx="10796832" cy="5236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good data scientist knows how to analyze data statistically—and they also know that’s but a tiny part of the job.</a:t>
            </a:r>
          </a:p>
          <a:p>
            <a:endParaRPr lang="en-US" dirty="0"/>
          </a:p>
          <a:p>
            <a:r>
              <a:rPr lang="en-US" dirty="0"/>
              <a:t>Approximately 80% of their time is spent looking for data, cleaning it up, and organizing it before it’s ready for analysis. It’s the final 20% that leads to the wringing of information to be used in the making of business decisions.</a:t>
            </a:r>
          </a:p>
        </p:txBody>
      </p:sp>
      <p:sp>
        <p:nvSpPr>
          <p:cNvPr id="4" name="Content Placeholder 4">
            <a:extLst>
              <a:ext uri="{FF2B5EF4-FFF2-40B4-BE49-F238E27FC236}">
                <a16:creationId xmlns:a16="http://schemas.microsoft.com/office/drawing/2014/main" id="{E4F30054-008D-4EA2-831B-B22FDE10A57A}"/>
              </a:ext>
            </a:extLst>
          </p:cNvPr>
          <p:cNvSpPr txBox="1">
            <a:spLocks/>
          </p:cNvSpPr>
          <p:nvPr/>
        </p:nvSpPr>
        <p:spPr>
          <a:xfrm>
            <a:off x="1753386" y="6470467"/>
            <a:ext cx="9737888" cy="34184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600" i="1" dirty="0"/>
              <a:t>Source: </a:t>
            </a:r>
            <a:r>
              <a:rPr lang="en-US" sz="2600" i="1" dirty="0">
                <a:hlinkClick r:id="rId2"/>
              </a:rPr>
              <a:t>https://webtribunal.net/blog/data-science-facts/#gref</a:t>
            </a:r>
            <a:r>
              <a:rPr lang="en-US" sz="2600" i="1" dirty="0"/>
              <a:t> </a:t>
            </a:r>
          </a:p>
        </p:txBody>
      </p:sp>
    </p:spTree>
    <p:extLst>
      <p:ext uri="{BB962C8B-B14F-4D97-AF65-F5344CB8AC3E}">
        <p14:creationId xmlns:p14="http://schemas.microsoft.com/office/powerpoint/2010/main" val="500306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15348</TotalTime>
  <Words>2891</Words>
  <Application>Microsoft Office PowerPoint</Application>
  <PresentationFormat>Widescreen</PresentationFormat>
  <Paragraphs>201</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Data Science  Lecture 12: Trends and required skills </vt:lpstr>
      <vt:lpstr>Agenda</vt:lpstr>
      <vt:lpstr>1. Grading and Attendance </vt:lpstr>
      <vt:lpstr>What is Forecasting?</vt:lpstr>
      <vt:lpstr>2. Data Science Facts &amp; Trends </vt:lpstr>
      <vt:lpstr>Quick facts</vt:lpstr>
      <vt:lpstr>Companies using data science for customer analytics can outperform competitors by up to 23 times in certain indicators</vt:lpstr>
      <vt:lpstr>Software trained to understand the sentiment behind emails can lead to 95% faster handling of customer requests</vt:lpstr>
      <vt:lpstr>Data scientists spend 80% of their time organizing data</vt:lpstr>
      <vt:lpstr>69% of data scientists use Python</vt:lpstr>
      <vt:lpstr>In 2022, Kaggle released the annual version of their Machine Learning and Data Science Survey.</vt:lpstr>
      <vt:lpstr>Yet, it depends…</vt:lpstr>
      <vt:lpstr>The average number of data scientists working at large organizations worldwide rose from 28 in 2020 to 50 in 2021</vt:lpstr>
      <vt:lpstr>Demand for data scientists is three times higher than supply</vt:lpstr>
      <vt:lpstr>Only half a percent of all data is ever analyzed</vt:lpstr>
      <vt:lpstr>7 Key Data Science Trends For 2024-2027</vt:lpstr>
      <vt:lpstr>3. Skills Required in the Job Market</vt:lpstr>
      <vt:lpstr>Navigating the Job Market</vt:lpstr>
      <vt:lpstr>The top 8 data analyst skills</vt:lpstr>
      <vt:lpstr>Other view: Technical Skills</vt:lpstr>
      <vt:lpstr>Other view: Soft Skills</vt:lpstr>
      <vt:lpstr>Soft Skills Beat Technical Skills in Data Analytics</vt:lpstr>
      <vt:lpstr>4. Predictions about the future of Data Science</vt:lpstr>
      <vt:lpstr>1. The tasks of Data Scientists hired to augment business processes could be automated in the near future</vt:lpstr>
      <vt:lpstr>2. Data Science will incorporate concepts from various fields like sociology and psychology– it will soon become interdisciplinary</vt:lpstr>
      <vt:lpstr>3. Social Media and other online platforms will become the source for the collection of more data</vt:lpstr>
      <vt:lpstr>4. Data Science will help businesses predict the consumer behavior</vt:lpstr>
      <vt:lpstr>5. Data Science is moving into an era of becoming a team activity. It speaks not about creating a model, but what would you use it for once you build it</vt:lpstr>
      <vt:lpstr>6. Data Science will grow more conscious of the increased cybersecurity threats</vt:lpstr>
      <vt:lpstr>7. Data Scientists will face a growing Cloud Computing prevalence</vt:lpstr>
      <vt:lpstr>8. Data Scientist’s jobs become more operationalized with advanced tools to capture their workflows and train enterprise on their best practices</vt:lpstr>
      <vt:lpstr>9. Coding and AI skills will become more essential, and data scientists need to be more business-minded</vt:lpstr>
      <vt:lpstr>10. Data Scientists will get the opportunity to initiate a “quantum leap”</vt:lpstr>
      <vt:lpstr>Thank you and all the best! </vt:lpstr>
    </vt:vector>
  </TitlesOfParts>
  <Company>Private Person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Business Analysis  Lecture 3: Data &amp; Big Data Management. SQL</dc:title>
  <dc:creator>Iegor Vyshnevskyi</dc:creator>
  <cp:lastModifiedBy>Iegor</cp:lastModifiedBy>
  <cp:revision>267</cp:revision>
  <dcterms:created xsi:type="dcterms:W3CDTF">2023-02-21T13:32:36Z</dcterms:created>
  <dcterms:modified xsi:type="dcterms:W3CDTF">2023-12-24T04:16:03Z</dcterms:modified>
</cp:coreProperties>
</file>