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19" r:id="rId3"/>
    <p:sldId id="257" r:id="rId4"/>
    <p:sldId id="292" r:id="rId5"/>
    <p:sldId id="294" r:id="rId6"/>
    <p:sldId id="316" r:id="rId7"/>
    <p:sldId id="315" r:id="rId8"/>
    <p:sldId id="299" r:id="rId9"/>
    <p:sldId id="318" r:id="rId10"/>
    <p:sldId id="312" r:id="rId11"/>
    <p:sldId id="305" r:id="rId12"/>
    <p:sldId id="314" r:id="rId13"/>
    <p:sldId id="313" r:id="rId14"/>
    <p:sldId id="297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j2JTeZmM6LeeWBP3v2ZsdQcDNH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9592DE-809F-47DD-A2A1-41A1188B9AAB}">
  <a:tblStyle styleId="{029592DE-809F-47DD-A2A1-41A1188B9AA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76" autoAdjust="0"/>
  </p:normalViewPr>
  <p:slideViewPr>
    <p:cSldViewPr snapToGrid="0">
      <p:cViewPr varScale="1">
        <p:scale>
          <a:sx n="54" d="100"/>
          <a:sy n="54" d="100"/>
        </p:scale>
        <p:origin x="91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465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201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1871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0643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5229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215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423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318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0190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6777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944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Google Shape;93;p2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6400" cy="360045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indent="45720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ERGMs estimate the probability of a set of ties, </a:t>
                </a:r>
                <a:r>
                  <a:rPr lang="en-GB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</a:t>
                </a:r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as a function of nodes, node and dyad characteristics, and network terms. The parameters for these statistics are obtained through a stochastic process that compares the observed network with random networks. A basic ERGM is formalized as follows: 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𝐴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 (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sum of the coefficients for each network statistic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and </a:t>
                </a:r>
                <a:r>
                  <a:rPr lang="en-GB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</a:t>
                </a:r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index for each included statistic in the network </a:t>
                </a:r>
                <a:r>
                  <a:rPr lang="en-GB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</a:t>
                </a:r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GB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</a:t>
                </a:r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and </a:t>
                </a:r>
                <a:r>
                  <a:rPr lang="en-GB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normalizing constant for the network distribution (Duxbury and Haynie 2018; Lusher et al. 2013; Papachristos and </a:t>
                </a:r>
                <a:r>
                  <a:rPr lang="en-GB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Bastomski</a:t>
                </a:r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2018). Models that only include terms pertaining to the dyads and nodes were estimated through Maximum Pseudolikelihood Estimations (MPLE), which present regular logistic regression formats. Once higher-order network statistics were included, a maximum likelihood was estimated through Markov Chain Monte Carlo (MCMC) simulation methods. All data processing and analytical tasks were conducted in R, using the </a:t>
                </a:r>
                <a:r>
                  <a:rPr lang="en-GB" sz="1800" i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statnet</a:t>
                </a:r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suit of packages (Handcock et al., 2008) for ERGMs.  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93" name="Google Shape;93;p2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6400" cy="360045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indent="45720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ERGMs estimate the probability of a set of ties, </a:t>
                </a:r>
                <a:r>
                  <a:rPr lang="en-GB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</a:t>
                </a:r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as a function of nodes, node and dyad characteristics, and network terms. The parameters for these statistics are obtained through a stochastic process that compares the observed network with random networks. A basic ERGM is formalized as follows: 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Pr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⁡(</a:t>
                </a:r>
                <a:r>
                  <a:rPr lang="en-GB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𝑌=𝑦)= </a:t>
                </a:r>
                <a:r>
                  <a:rPr lang="en-US" sz="18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GB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1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/</a:t>
                </a:r>
                <a:r>
                  <a:rPr lang="en-GB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𝐶)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GB" sz="1800" i="0"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GB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exp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⁡{∑1</a:t>
                </a:r>
                <a:r>
                  <a:rPr lang="en-GB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GB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𝑎=1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)</a:t>
                </a:r>
                <a:r>
                  <a:rPr lang="en-GB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^𝐴▒〖𝜂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GB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𝑎  𝑔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GB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𝑎  (𝑦)〗}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Here, </a:t>
                </a:r>
                <a:r>
                  <a:rPr lang="en-GB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𝑛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GB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𝑎</a:t>
                </a:r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sum of the coefficients for each network statistic </a:t>
                </a:r>
                <a:r>
                  <a:rPr lang="en-GB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𝑔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GB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𝑎  </a:t>
                </a:r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and </a:t>
                </a:r>
                <a:r>
                  <a:rPr lang="en-GB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</a:t>
                </a:r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index for each included statistic in the network </a:t>
                </a:r>
                <a:r>
                  <a:rPr lang="en-GB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</a:t>
                </a:r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GB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</a:t>
                </a:r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and </a:t>
                </a:r>
                <a:r>
                  <a:rPr lang="en-GB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normalizing constant for the network distribution (Duxbury and Haynie 2018; Lusher et al. 2013; Papachristos and </a:t>
                </a:r>
                <a:r>
                  <a:rPr lang="en-GB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Bastomski</a:t>
                </a:r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2018). Models that only include terms pertaining to the dyads and nodes were estimated through Maximum Pseudolikelihood Estimations (MPLE), which present regular logistic regression formats. Once higher-order network statistics were included, a maximum likelihood was estimated through Markov Chain Monte Carlo (MCMC) simulation methods. All data processing and analytical tasks were conducted in R, using the </a:t>
                </a:r>
                <a:r>
                  <a:rPr lang="en-GB" sz="1800" i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statnet</a:t>
                </a:r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suit of packages (Handcock et al., 2008) for ERGMs.  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Fallback>
      </mc:AlternateContent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302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ournals.uchicago.edu/doi/pdf/10.1086/699217?casa_token=xjUoCNoUFzoAAAAA:q6uQmk8g_YpouNhSfvD85W2MtkDbdG7jzALJ2pqR2UFyfEjwLvmE013u6jSZm6YM8vRpm5MjZO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content/pdf/10.1007/s10940-014-9235-4.pdf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19C5BA-4550-48C6-B90A-2755E6777E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Google Shape;91;p1"/>
          <p:cNvSpPr txBox="1"/>
          <p:nvPr/>
        </p:nvSpPr>
        <p:spPr>
          <a:xfrm>
            <a:off x="1498600" y="4161631"/>
            <a:ext cx="10515600" cy="269635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55000" lnSpcReduction="20000"/>
          </a:bodyPr>
          <a:lstStyle/>
          <a:p>
            <a:pPr marR="0" lvl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Networks and Network Analysis in R </a:t>
            </a:r>
          </a:p>
          <a:p>
            <a:pPr marR="0" lvl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Workshop Materials prepared for NSCR-R </a:t>
            </a:r>
          </a:p>
          <a:p>
            <a:pPr marR="0" lvl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January 22, 2022</a:t>
            </a:r>
          </a:p>
          <a:p>
            <a:pPr marR="0" lvl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3200" kern="1200" dirty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R="0" lvl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b="1" i="1" kern="1200" dirty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Ieke de Vries, Ph.D.</a:t>
            </a:r>
          </a:p>
          <a:p>
            <a:pPr marR="0" lvl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b="1" i="1" kern="1200" dirty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Assistant Professor</a:t>
            </a:r>
          </a:p>
          <a:p>
            <a:pPr marR="0" lvl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b="1" i="1" kern="1200" dirty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Institute of Criminal Law </a:t>
            </a:r>
          </a:p>
          <a:p>
            <a:pPr marR="0" lvl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b="1" i="1" kern="1200" dirty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and Criminology</a:t>
            </a:r>
          </a:p>
          <a:p>
            <a:pPr marR="0" lvl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b="1" i="1" kern="1200" dirty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Leiden University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2C30EC-2855-41AD-A6E2-B1F2EBD6E674}"/>
              </a:ext>
            </a:extLst>
          </p:cNvPr>
          <p:cNvSpPr txBox="1"/>
          <p:nvPr/>
        </p:nvSpPr>
        <p:spPr>
          <a:xfrm>
            <a:off x="0" y="661176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Picture: https://www.nature.com/collections/adajhgjece/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141" descr="Sphere of mesh and nodes">
            <a:extLst>
              <a:ext uri="{FF2B5EF4-FFF2-40B4-BE49-F238E27FC236}">
                <a16:creationId xmlns:a16="http://schemas.microsoft.com/office/drawing/2014/main" id="{44C75641-CEDC-4272-A96B-2B3550E907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13818" b="139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477981" y="2311079"/>
            <a:ext cx="4023360" cy="201541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4000" kern="120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Avenir"/>
              </a:rPr>
              <a:t>Not all networks are </a:t>
            </a:r>
            <a:r>
              <a:rPr lang="en-US" sz="4000" b="1" i="1" kern="120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Avenir"/>
              </a:rPr>
              <a:t>social</a:t>
            </a:r>
            <a:r>
              <a:rPr lang="en-US" sz="4000" kern="120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Avenir"/>
              </a:rPr>
              <a:t> networks  </a:t>
            </a:r>
            <a:endParaRPr lang="en-US" sz="4000" kern="1200" dirty="0">
              <a:solidFill>
                <a:schemeClr val="tx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155" name="Rectangle 1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6" name="Rectangle 1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725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4000" kern="120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Avenir"/>
              </a:rPr>
              <a:t>Example: Co-Author Network </a:t>
            </a:r>
            <a:endParaRPr lang="en-US" sz="4000" kern="1200" dirty="0">
              <a:solidFill>
                <a:schemeClr val="tx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153" name="Rectangle 14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background pattern&#10;&#10;Description automatically generated">
            <a:extLst>
              <a:ext uri="{FF2B5EF4-FFF2-40B4-BE49-F238E27FC236}">
                <a16:creationId xmlns:a16="http://schemas.microsoft.com/office/drawing/2014/main" id="{9E16F576-8C46-4B0A-BB74-9A23AA968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1997786"/>
            <a:ext cx="6019331" cy="2859182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2BF5E5-BB8D-4C04-892A-B7E671FE5456}"/>
              </a:ext>
            </a:extLst>
          </p:cNvPr>
          <p:cNvSpPr txBox="1"/>
          <p:nvPr/>
        </p:nvSpPr>
        <p:spPr>
          <a:xfrm>
            <a:off x="5302992" y="4965290"/>
            <a:ext cx="6689715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https://apwheele.</a:t>
            </a:r>
            <a:r>
              <a:rPr lang="en-US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github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.io/MathPosts/network/</a:t>
            </a:r>
          </a:p>
        </p:txBody>
      </p:sp>
    </p:spTree>
    <p:extLst>
      <p:ext uri="{BB962C8B-B14F-4D97-AF65-F5344CB8AC3E}">
        <p14:creationId xmlns:p14="http://schemas.microsoft.com/office/powerpoint/2010/main" val="4267146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484214" y="1400058"/>
            <a:ext cx="3505495" cy="162232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4000" kern="120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Avenir"/>
              </a:rPr>
              <a:t>Example: Inter-neighborhood co-arrest networks (spatial networks)</a:t>
            </a:r>
            <a:endParaRPr lang="en-US" sz="4000" kern="1200" dirty="0">
              <a:solidFill>
                <a:schemeClr val="tx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153" name="Rectangle 14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8BDE34-6F08-4071-BFA9-64DEA4EDA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423" y="888258"/>
            <a:ext cx="5546731" cy="5081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C7F00B-5A83-4951-ADB8-A17440EE0EEF}"/>
              </a:ext>
            </a:extLst>
          </p:cNvPr>
          <p:cNvSpPr txBox="1"/>
          <p:nvPr/>
        </p:nvSpPr>
        <p:spPr>
          <a:xfrm>
            <a:off x="5030107" y="6319668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Papachristos &amp;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Bastomski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 (2018)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12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649347" y="557666"/>
            <a:ext cx="3505495" cy="162232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4000" kern="120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Avenir"/>
              </a:rPr>
              <a:t>Example: Street networks</a:t>
            </a:r>
            <a:endParaRPr lang="en-US" sz="4000" kern="1200" dirty="0">
              <a:solidFill>
                <a:schemeClr val="tx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153" name="Rectangle 14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254628-F03B-409C-ADA5-BC59E8175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892" y="1285757"/>
            <a:ext cx="6161761" cy="44359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9488B8-A3FC-4F4D-BCB6-6E042049C95E}"/>
              </a:ext>
            </a:extLst>
          </p:cNvPr>
          <p:cNvSpPr txBox="1"/>
          <p:nvPr/>
        </p:nvSpPr>
        <p:spPr>
          <a:xfrm>
            <a:off x="5123688" y="6296971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Davies &amp; Johnson (2015)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40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0"/>
            <a:ext cx="491987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675861" y="2782669"/>
            <a:ext cx="35681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Packages in R 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CE383B-0BB6-4418-B7AD-59A19128AA28}"/>
              </a:ext>
            </a:extLst>
          </p:cNvPr>
          <p:cNvSpPr txBox="1">
            <a:spLocks/>
          </p:cNvSpPr>
          <p:nvPr/>
        </p:nvSpPr>
        <p:spPr>
          <a:xfrm>
            <a:off x="5697417" y="1572931"/>
            <a:ext cx="6381430" cy="3430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n-US" sz="2000" b="1" dirty="0" err="1"/>
              <a:t>tidyverse</a:t>
            </a:r>
            <a:r>
              <a:rPr lang="en-US" sz="2000" b="1" dirty="0"/>
              <a:t>: </a:t>
            </a:r>
            <a:r>
              <a:rPr lang="en-US" sz="2000" dirty="0"/>
              <a:t>Basic data management and useful pipeline for code structure </a:t>
            </a:r>
          </a:p>
          <a:p>
            <a:pPr marL="342900" indent="-342900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n-US" sz="2000" b="1" dirty="0" err="1"/>
              <a:t>igraph</a:t>
            </a:r>
            <a:r>
              <a:rPr lang="en-US" sz="2000" b="1" dirty="0"/>
              <a:t>: </a:t>
            </a:r>
            <a:r>
              <a:rPr lang="en-US" sz="2000" dirty="0"/>
              <a:t>Constructing network graphs </a:t>
            </a:r>
          </a:p>
          <a:p>
            <a:pPr marL="342900" indent="-342900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n-US" sz="2000" b="1" dirty="0" err="1"/>
              <a:t>tidygraph</a:t>
            </a:r>
            <a:r>
              <a:rPr lang="en-US" sz="2000" dirty="0"/>
              <a:t>: Using the </a:t>
            </a:r>
            <a:r>
              <a:rPr lang="en-US" sz="2000" dirty="0" err="1"/>
              <a:t>tidyverse</a:t>
            </a:r>
            <a:r>
              <a:rPr lang="en-US" sz="2000" dirty="0"/>
              <a:t> pipeline with </a:t>
            </a:r>
            <a:r>
              <a:rPr lang="en-US" sz="2000" dirty="0" err="1"/>
              <a:t>igraph</a:t>
            </a:r>
            <a:r>
              <a:rPr lang="en-US" sz="2000" dirty="0"/>
              <a:t> networks</a:t>
            </a:r>
          </a:p>
          <a:p>
            <a:pPr marL="342900" indent="-342900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n-US" sz="2000" b="1" dirty="0" err="1"/>
              <a:t>ggraph</a:t>
            </a:r>
            <a:r>
              <a:rPr lang="en-US" sz="2000" b="1" dirty="0"/>
              <a:t>: </a:t>
            </a:r>
            <a:r>
              <a:rPr lang="en-US" sz="2000" dirty="0"/>
              <a:t>For better network visualizations </a:t>
            </a:r>
          </a:p>
          <a:p>
            <a:pPr marL="342900" indent="-342900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n-US" sz="2000" b="1" dirty="0" err="1"/>
              <a:t>statnet</a:t>
            </a:r>
            <a:r>
              <a:rPr lang="en-US" sz="2000" b="1" dirty="0"/>
              <a:t>: </a:t>
            </a:r>
            <a:r>
              <a:rPr lang="en-US" sz="2000" dirty="0"/>
              <a:t>For ERGM models</a:t>
            </a:r>
          </a:p>
        </p:txBody>
      </p:sp>
    </p:spTree>
    <p:extLst>
      <p:ext uri="{BB962C8B-B14F-4D97-AF65-F5344CB8AC3E}">
        <p14:creationId xmlns:p14="http://schemas.microsoft.com/office/powerpoint/2010/main" val="270786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0"/>
            <a:ext cx="491987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675861" y="2782669"/>
            <a:ext cx="356814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Getting Ready: Packages in R 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CE383B-0BB6-4418-B7AD-59A19128AA28}"/>
              </a:ext>
            </a:extLst>
          </p:cNvPr>
          <p:cNvSpPr txBox="1">
            <a:spLocks/>
          </p:cNvSpPr>
          <p:nvPr/>
        </p:nvSpPr>
        <p:spPr>
          <a:xfrm>
            <a:off x="5697417" y="1572931"/>
            <a:ext cx="6381430" cy="3430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n-US" sz="2000" b="1" dirty="0" err="1"/>
              <a:t>tidyverse</a:t>
            </a:r>
            <a:r>
              <a:rPr lang="en-US" sz="2000" b="1" dirty="0"/>
              <a:t>: </a:t>
            </a:r>
            <a:r>
              <a:rPr lang="en-US" sz="2000" dirty="0"/>
              <a:t>Basic data management and useful pipeline for code structure </a:t>
            </a:r>
          </a:p>
          <a:p>
            <a:pPr marL="342900" indent="-342900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n-US" sz="2000" b="1" dirty="0" err="1"/>
              <a:t>igraph</a:t>
            </a:r>
            <a:r>
              <a:rPr lang="en-US" sz="2000" b="1" dirty="0"/>
              <a:t>: </a:t>
            </a:r>
            <a:r>
              <a:rPr lang="en-US" sz="2000" dirty="0"/>
              <a:t>Constructing network graphs </a:t>
            </a:r>
          </a:p>
          <a:p>
            <a:pPr marL="342900" indent="-342900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n-US" sz="2000" b="1" dirty="0" err="1"/>
              <a:t>tidygraph</a:t>
            </a:r>
            <a:r>
              <a:rPr lang="en-US" sz="2000" dirty="0"/>
              <a:t>: Using the </a:t>
            </a:r>
            <a:r>
              <a:rPr lang="en-US" sz="2000" dirty="0" err="1"/>
              <a:t>tidyverse</a:t>
            </a:r>
            <a:r>
              <a:rPr lang="en-US" sz="2000" dirty="0"/>
              <a:t> pipeline with </a:t>
            </a:r>
            <a:r>
              <a:rPr lang="en-US" sz="2000" dirty="0" err="1"/>
              <a:t>igraph</a:t>
            </a:r>
            <a:r>
              <a:rPr lang="en-US" sz="2000" dirty="0"/>
              <a:t> networks</a:t>
            </a:r>
          </a:p>
          <a:p>
            <a:pPr marL="342900" indent="-342900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n-US" sz="2000" b="1" dirty="0" err="1"/>
              <a:t>ggraph</a:t>
            </a:r>
            <a:r>
              <a:rPr lang="en-US" sz="2000" b="1" dirty="0"/>
              <a:t>: </a:t>
            </a:r>
            <a:r>
              <a:rPr lang="en-US" sz="2000" dirty="0"/>
              <a:t>For better network visualizations </a:t>
            </a:r>
          </a:p>
          <a:p>
            <a:pPr marL="342900" indent="-342900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n-US" sz="2000" b="1" dirty="0" err="1"/>
              <a:t>statnet</a:t>
            </a:r>
            <a:r>
              <a:rPr lang="en-US" sz="2000" b="1" dirty="0"/>
              <a:t>: </a:t>
            </a:r>
            <a:r>
              <a:rPr lang="en-US" sz="2000" dirty="0"/>
              <a:t>For ERGM models</a:t>
            </a:r>
          </a:p>
        </p:txBody>
      </p:sp>
    </p:spTree>
    <p:extLst>
      <p:ext uri="{BB962C8B-B14F-4D97-AF65-F5344CB8AC3E}">
        <p14:creationId xmlns:p14="http://schemas.microsoft.com/office/powerpoint/2010/main" val="178679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0"/>
            <a:ext cx="491987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675861" y="2782669"/>
            <a:ext cx="35681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Background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89ABD-E1E0-42BF-9FEF-1FA652C2DB9F}"/>
              </a:ext>
            </a:extLst>
          </p:cNvPr>
          <p:cNvSpPr txBox="1"/>
          <p:nvPr/>
        </p:nvSpPr>
        <p:spPr>
          <a:xfrm>
            <a:off x="5435353" y="2357103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Assistant Professor at Leiden University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(previously at Florida State University &amp; Northeastern University)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F94F5-3AF1-4DA8-9756-7A766ABB5236}"/>
              </a:ext>
            </a:extLst>
          </p:cNvPr>
          <p:cNvSpPr txBox="1"/>
          <p:nvPr/>
        </p:nvSpPr>
        <p:spPr>
          <a:xfrm>
            <a:off x="5421619" y="3015531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Research Agenda: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Social networks, spatial networks, victimization risk, human trafficking, dating violence, co-arrests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8382E-7019-4BB5-B2B0-37CA918BE8D5}"/>
              </a:ext>
            </a:extLst>
          </p:cNvPr>
          <p:cNvSpPr txBox="1"/>
          <p:nvPr/>
        </p:nvSpPr>
        <p:spPr>
          <a:xfrm>
            <a:off x="5435353" y="367395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Teaching Agenda: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Human trafficking; ecological context of crime; computational statistics (in R); programming in the social sciences (in Python)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0"/>
            <a:ext cx="491987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675861" y="2782669"/>
            <a:ext cx="356814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What are Networks?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4C1DD5C-2DC0-402C-A9ED-8D8CC181542A}"/>
              </a:ext>
            </a:extLst>
          </p:cNvPr>
          <p:cNvSpPr txBox="1">
            <a:spLocks/>
          </p:cNvSpPr>
          <p:nvPr/>
        </p:nvSpPr>
        <p:spPr>
          <a:xfrm>
            <a:off x="5896707" y="2461846"/>
            <a:ext cx="5257800" cy="224075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Social Networks: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“finite set or sets of actors and the relation or relations defined on them.” (Wasserman &amp; Faust 1994, p. 20). </a:t>
            </a:r>
          </a:p>
        </p:txBody>
      </p:sp>
    </p:spTree>
    <p:extLst>
      <p:ext uri="{BB962C8B-B14F-4D97-AF65-F5344CB8AC3E}">
        <p14:creationId xmlns:p14="http://schemas.microsoft.com/office/powerpoint/2010/main" val="427512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</a:pPr>
            <a:r>
              <a:rPr lang="en-US" dirty="0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Networks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26982B-1ED7-4C19-9C0A-F2BCDC4585EB}"/>
              </a:ext>
            </a:extLst>
          </p:cNvPr>
          <p:cNvCxnSpPr/>
          <p:nvPr/>
        </p:nvCxnSpPr>
        <p:spPr>
          <a:xfrm>
            <a:off x="2066646" y="4591983"/>
            <a:ext cx="19042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A700B4-E7D5-4628-869A-3D483B037A9E}"/>
              </a:ext>
            </a:extLst>
          </p:cNvPr>
          <p:cNvSpPr txBox="1"/>
          <p:nvPr/>
        </p:nvSpPr>
        <p:spPr>
          <a:xfrm>
            <a:off x="2245362" y="4056996"/>
            <a:ext cx="15365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takes the same workshop as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5A99E-7FDA-4392-8F22-F05942E047DC}"/>
              </a:ext>
            </a:extLst>
          </p:cNvPr>
          <p:cNvSpPr txBox="1"/>
          <p:nvPr/>
        </p:nvSpPr>
        <p:spPr>
          <a:xfrm>
            <a:off x="1237050" y="4921085"/>
            <a:ext cx="6869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C142DE-8FA3-44B1-B4A7-71BDDC146217}"/>
              </a:ext>
            </a:extLst>
          </p:cNvPr>
          <p:cNvSpPr txBox="1"/>
          <p:nvPr/>
        </p:nvSpPr>
        <p:spPr>
          <a:xfrm>
            <a:off x="2595333" y="4603751"/>
            <a:ext cx="6869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1B718-883B-4DEF-989B-980EABDFEFB7}"/>
              </a:ext>
            </a:extLst>
          </p:cNvPr>
          <p:cNvSpPr txBox="1"/>
          <p:nvPr/>
        </p:nvSpPr>
        <p:spPr>
          <a:xfrm>
            <a:off x="610378" y="4545839"/>
            <a:ext cx="6869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0B8351-8254-404F-9A02-EAA901797663}"/>
              </a:ext>
            </a:extLst>
          </p:cNvPr>
          <p:cNvSpPr/>
          <p:nvPr/>
        </p:nvSpPr>
        <p:spPr>
          <a:xfrm>
            <a:off x="7930904" y="3114350"/>
            <a:ext cx="1196417" cy="59151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Workshop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70CC6A-6AA6-4018-9100-55511EB1177E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399861" y="3705864"/>
            <a:ext cx="1129252" cy="874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E60FF4-4B84-4DA5-8808-BE4CFA08AB3A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529113" y="3705864"/>
            <a:ext cx="1056785" cy="874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5858FF-85A2-4DDF-A9A2-21CF38BBADCF}"/>
              </a:ext>
            </a:extLst>
          </p:cNvPr>
          <p:cNvCxnSpPr>
            <a:cxnSpLocks/>
          </p:cNvCxnSpPr>
          <p:nvPr/>
        </p:nvCxnSpPr>
        <p:spPr>
          <a:xfrm>
            <a:off x="5673970" y="2957740"/>
            <a:ext cx="0" cy="323917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Google Shape;302;p24" descr="User with solid fill">
            <a:extLst>
              <a:ext uri="{FF2B5EF4-FFF2-40B4-BE49-F238E27FC236}">
                <a16:creationId xmlns:a16="http://schemas.microsoft.com/office/drawing/2014/main" id="{E3E550B4-FBCA-4C40-A474-5D45DD5095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589" y="4054685"/>
            <a:ext cx="923330" cy="923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02;p24" descr="User with solid fill">
            <a:extLst>
              <a:ext uri="{FF2B5EF4-FFF2-40B4-BE49-F238E27FC236}">
                <a16:creationId xmlns:a16="http://schemas.microsoft.com/office/drawing/2014/main" id="{B291EBE7-0EB8-4DEB-B137-91F3D31F993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7203" y="4054685"/>
            <a:ext cx="923330" cy="92333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6A00EF8-B004-4BFC-A721-88891A7C9F0A}"/>
              </a:ext>
            </a:extLst>
          </p:cNvPr>
          <p:cNvSpPr txBox="1"/>
          <p:nvPr/>
        </p:nvSpPr>
        <p:spPr>
          <a:xfrm>
            <a:off x="4225378" y="4911528"/>
            <a:ext cx="6869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pic>
        <p:nvPicPr>
          <p:cNvPr id="36" name="Google Shape;302;p24" descr="User with solid fill">
            <a:extLst>
              <a:ext uri="{FF2B5EF4-FFF2-40B4-BE49-F238E27FC236}">
                <a16:creationId xmlns:a16="http://schemas.microsoft.com/office/drawing/2014/main" id="{214EF4CC-F7DA-4EA3-B09F-3993DE048D8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5802" y="4054685"/>
            <a:ext cx="923330" cy="923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02;p24" descr="User with solid fill">
            <a:extLst>
              <a:ext uri="{FF2B5EF4-FFF2-40B4-BE49-F238E27FC236}">
                <a16:creationId xmlns:a16="http://schemas.microsoft.com/office/drawing/2014/main" id="{EA8AE161-BCCC-41D1-8AD8-9E2F68BB54B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5898" y="4054685"/>
            <a:ext cx="923330" cy="92333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0612CB3-F058-49F2-95FA-FF2CD49D8ADF}"/>
              </a:ext>
            </a:extLst>
          </p:cNvPr>
          <p:cNvSpPr txBox="1"/>
          <p:nvPr/>
        </p:nvSpPr>
        <p:spPr>
          <a:xfrm>
            <a:off x="6647625" y="4888391"/>
            <a:ext cx="6869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F0EA5E-B0F4-47C2-9EB5-402836F1622F}"/>
              </a:ext>
            </a:extLst>
          </p:cNvPr>
          <p:cNvSpPr txBox="1"/>
          <p:nvPr/>
        </p:nvSpPr>
        <p:spPr>
          <a:xfrm>
            <a:off x="9635953" y="4878834"/>
            <a:ext cx="6869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B7FC1-55DC-4C66-AEBC-248ABA81F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868735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One-mode networks		    Two-mode networks</a:t>
            </a:r>
          </a:p>
        </p:txBody>
      </p:sp>
    </p:spTree>
    <p:extLst>
      <p:ext uri="{BB962C8B-B14F-4D97-AF65-F5344CB8AC3E}">
        <p14:creationId xmlns:p14="http://schemas.microsoft.com/office/powerpoint/2010/main" val="77641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0"/>
            <a:ext cx="491987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581841" y="1460807"/>
            <a:ext cx="435932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Network and/or connections as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dependent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 variables: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3A14FD9-6F15-4ED9-ABCD-C1569BEAC105}"/>
              </a:ext>
            </a:extLst>
          </p:cNvPr>
          <p:cNvSpPr/>
          <p:nvPr/>
        </p:nvSpPr>
        <p:spPr>
          <a:xfrm>
            <a:off x="5794159" y="2801761"/>
            <a:ext cx="301841" cy="3284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CC33D6-3621-46F2-9290-10678CFDEED3}"/>
              </a:ext>
            </a:extLst>
          </p:cNvPr>
          <p:cNvSpPr/>
          <p:nvPr/>
        </p:nvSpPr>
        <p:spPr>
          <a:xfrm>
            <a:off x="6026458" y="3563529"/>
            <a:ext cx="301841" cy="3284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EE0F87-8A79-4D4E-8BDC-BED9155F925A}"/>
              </a:ext>
            </a:extLst>
          </p:cNvPr>
          <p:cNvSpPr/>
          <p:nvPr/>
        </p:nvSpPr>
        <p:spPr>
          <a:xfrm>
            <a:off x="6729273" y="3130235"/>
            <a:ext cx="301841" cy="3284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A61AE6-1232-4EBF-A3D7-9E7A9D95F10F}"/>
              </a:ext>
            </a:extLst>
          </p:cNvPr>
          <p:cNvSpPr/>
          <p:nvPr/>
        </p:nvSpPr>
        <p:spPr>
          <a:xfrm>
            <a:off x="6899427" y="3965622"/>
            <a:ext cx="301841" cy="3284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DED8AF-18B8-400C-A611-2C4328370789}"/>
              </a:ext>
            </a:extLst>
          </p:cNvPr>
          <p:cNvSpPr/>
          <p:nvPr/>
        </p:nvSpPr>
        <p:spPr>
          <a:xfrm>
            <a:off x="5804514" y="4583526"/>
            <a:ext cx="301841" cy="3284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D5BAC-9C33-4381-A393-FA78C402E782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>
            <a:off x="5945080" y="3130235"/>
            <a:ext cx="232299" cy="433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4E6209-3E13-4D02-8AEF-5390FD1DF578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85642" y="2990292"/>
            <a:ext cx="643631" cy="30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AF8353-15C1-470D-81B0-8394291BFCD6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6880194" y="3458709"/>
            <a:ext cx="170154" cy="506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71CCED-015C-48A7-926C-EFC2C092F96E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 flipH="1">
            <a:off x="5955435" y="3410605"/>
            <a:ext cx="818042" cy="1172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73F963-7D24-46C8-9EC8-29B7575426D6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5955435" y="3892003"/>
            <a:ext cx="221944" cy="691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9C272F-6729-45C3-A8A8-ED333BB9061B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206972" y="3843899"/>
            <a:ext cx="692455" cy="28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F14FD2-EE5D-445F-9C01-8F5E32DBCBE3}"/>
              </a:ext>
            </a:extLst>
          </p:cNvPr>
          <p:cNvCxnSpPr>
            <a:cxnSpLocks/>
          </p:cNvCxnSpPr>
          <p:nvPr/>
        </p:nvCxnSpPr>
        <p:spPr>
          <a:xfrm flipH="1">
            <a:off x="8209870" y="3707052"/>
            <a:ext cx="8003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088011-EF43-43E7-B7E7-D34DFDDB3783}"/>
              </a:ext>
            </a:extLst>
          </p:cNvPr>
          <p:cNvSpPr txBox="1"/>
          <p:nvPr/>
        </p:nvSpPr>
        <p:spPr>
          <a:xfrm>
            <a:off x="9474732" y="3243734"/>
            <a:ext cx="25029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2525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YaleDesign"/>
              </a:rPr>
              <a:t>Individual and relationship characteristics explain the formation of ties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60616C-0D65-4BEA-A3F8-E3210C31555F}"/>
              </a:ext>
            </a:extLst>
          </p:cNvPr>
          <p:cNvSpPr txBox="1"/>
          <p:nvPr/>
        </p:nvSpPr>
        <p:spPr>
          <a:xfrm>
            <a:off x="112452" y="191005"/>
            <a:ext cx="46588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YaleDesign-BoldRoman"/>
                <a:cs typeface="Calibri" panose="020F0502020204030204" pitchFamily="34" charset="0"/>
                <a:sym typeface="YaleDesign-BoldRoman"/>
              </a:rPr>
              <a:t>Social Network Analysis (SNA): Tools to examine social relations (their structure, their formation and/or their influence on individual, group and system behavior).  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YaleDesign"/>
            </a:endParaRPr>
          </a:p>
        </p:txBody>
      </p:sp>
    </p:spTree>
    <p:extLst>
      <p:ext uri="{BB962C8B-B14F-4D97-AF65-F5344CB8AC3E}">
        <p14:creationId xmlns:p14="http://schemas.microsoft.com/office/powerpoint/2010/main" val="221350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0"/>
            <a:ext cx="491987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581841" y="1460807"/>
            <a:ext cx="435932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Network and/or connections as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independent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 variables: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3A14FD9-6F15-4ED9-ABCD-C1569BEAC105}"/>
              </a:ext>
            </a:extLst>
          </p:cNvPr>
          <p:cNvSpPr/>
          <p:nvPr/>
        </p:nvSpPr>
        <p:spPr>
          <a:xfrm>
            <a:off x="5794159" y="2801761"/>
            <a:ext cx="301841" cy="3284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CC33D6-3621-46F2-9290-10678CFDEED3}"/>
              </a:ext>
            </a:extLst>
          </p:cNvPr>
          <p:cNvSpPr/>
          <p:nvPr/>
        </p:nvSpPr>
        <p:spPr>
          <a:xfrm>
            <a:off x="6026458" y="3563529"/>
            <a:ext cx="301841" cy="3284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EE0F87-8A79-4D4E-8BDC-BED9155F925A}"/>
              </a:ext>
            </a:extLst>
          </p:cNvPr>
          <p:cNvSpPr/>
          <p:nvPr/>
        </p:nvSpPr>
        <p:spPr>
          <a:xfrm>
            <a:off x="6729273" y="3130235"/>
            <a:ext cx="301841" cy="3284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A61AE6-1232-4EBF-A3D7-9E7A9D95F10F}"/>
              </a:ext>
            </a:extLst>
          </p:cNvPr>
          <p:cNvSpPr/>
          <p:nvPr/>
        </p:nvSpPr>
        <p:spPr>
          <a:xfrm>
            <a:off x="6899427" y="3965622"/>
            <a:ext cx="301841" cy="3284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DED8AF-18B8-400C-A611-2C4328370789}"/>
              </a:ext>
            </a:extLst>
          </p:cNvPr>
          <p:cNvSpPr/>
          <p:nvPr/>
        </p:nvSpPr>
        <p:spPr>
          <a:xfrm>
            <a:off x="5804514" y="4583526"/>
            <a:ext cx="301841" cy="3284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D5BAC-9C33-4381-A393-FA78C402E782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>
            <a:off x="5945080" y="3130235"/>
            <a:ext cx="232299" cy="433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4E6209-3E13-4D02-8AEF-5390FD1DF578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85642" y="2990292"/>
            <a:ext cx="643631" cy="30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AF8353-15C1-470D-81B0-8394291BFCD6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6880194" y="3458709"/>
            <a:ext cx="170154" cy="506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71CCED-015C-48A7-926C-EFC2C092F96E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 flipH="1">
            <a:off x="5955435" y="3410605"/>
            <a:ext cx="818042" cy="1172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73F963-7D24-46C8-9EC8-29B7575426D6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5955435" y="3892003"/>
            <a:ext cx="221944" cy="691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9C272F-6729-45C3-A8A8-ED333BB9061B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206972" y="3843899"/>
            <a:ext cx="692455" cy="28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F14FD2-EE5D-445F-9C01-8F5E32DBCBE3}"/>
              </a:ext>
            </a:extLst>
          </p:cNvPr>
          <p:cNvCxnSpPr>
            <a:cxnSpLocks/>
          </p:cNvCxnSpPr>
          <p:nvPr/>
        </p:nvCxnSpPr>
        <p:spPr>
          <a:xfrm>
            <a:off x="8052411" y="3714945"/>
            <a:ext cx="915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088011-EF43-43E7-B7E7-D34DFDDB3783}"/>
              </a:ext>
            </a:extLst>
          </p:cNvPr>
          <p:cNvSpPr txBox="1"/>
          <p:nvPr/>
        </p:nvSpPr>
        <p:spPr>
          <a:xfrm>
            <a:off x="9475876" y="3275155"/>
            <a:ext cx="25029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2525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YaleDesign"/>
              </a:rPr>
              <a:t>Explain or predict behaviors, opinions, experiences, attitudes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60616C-0D65-4BEA-A3F8-E3210C31555F}"/>
              </a:ext>
            </a:extLst>
          </p:cNvPr>
          <p:cNvSpPr txBox="1"/>
          <p:nvPr/>
        </p:nvSpPr>
        <p:spPr>
          <a:xfrm>
            <a:off x="112452" y="191005"/>
            <a:ext cx="46588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YaleDesign-BoldRoman"/>
                <a:cs typeface="Calibri" panose="020F0502020204030204" pitchFamily="34" charset="0"/>
                <a:sym typeface="YaleDesign-BoldRoman"/>
              </a:rPr>
              <a:t>Social Network Analysis (SNA): Tools to examine social relations (their structure, their formation and/or their influence on individual, group and system behavior).  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YaleDesign"/>
            </a:endParaRPr>
          </a:p>
        </p:txBody>
      </p:sp>
    </p:spTree>
    <p:extLst>
      <p:ext uri="{BB962C8B-B14F-4D97-AF65-F5344CB8AC3E}">
        <p14:creationId xmlns:p14="http://schemas.microsoft.com/office/powerpoint/2010/main" val="376630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0"/>
            <a:ext cx="491987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675861" y="2782669"/>
            <a:ext cx="356814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Network Analysis in R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195;p17">
            <a:extLst>
              <a:ext uri="{FF2B5EF4-FFF2-40B4-BE49-F238E27FC236}">
                <a16:creationId xmlns:a16="http://schemas.microsoft.com/office/drawing/2014/main" id="{FAFD3B1F-167E-4E7E-B37E-7490A87A8D09}"/>
              </a:ext>
            </a:extLst>
          </p:cNvPr>
          <p:cNvSpPr txBox="1"/>
          <p:nvPr/>
        </p:nvSpPr>
        <p:spPr>
          <a:xfrm>
            <a:off x="5595731" y="2478575"/>
            <a:ext cx="60484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Reproducible, computationally efficient, more statistical analyses possible  </a:t>
            </a:r>
            <a:endParaRPr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95;p17">
            <a:extLst>
              <a:ext uri="{FF2B5EF4-FFF2-40B4-BE49-F238E27FC236}">
                <a16:creationId xmlns:a16="http://schemas.microsoft.com/office/drawing/2014/main" id="{7940BBC4-3B1C-4E5E-B65F-C615C8A284A8}"/>
              </a:ext>
            </a:extLst>
          </p:cNvPr>
          <p:cNvSpPr txBox="1"/>
          <p:nvPr/>
        </p:nvSpPr>
        <p:spPr>
          <a:xfrm>
            <a:off x="5595731" y="3429000"/>
            <a:ext cx="625945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Origin for certain statistical packages (e.g. ERGM) </a:t>
            </a:r>
            <a:endParaRPr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3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0"/>
            <a:ext cx="491987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82077" y="1704146"/>
            <a:ext cx="3568147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Explaining Networks through Exponential Random Graph Models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301;p24">
            <a:extLst>
              <a:ext uri="{FF2B5EF4-FFF2-40B4-BE49-F238E27FC236}">
                <a16:creationId xmlns:a16="http://schemas.microsoft.com/office/drawing/2014/main" id="{E4399D0F-0BEB-4AE4-A0B6-797432EE2E50}"/>
              </a:ext>
            </a:extLst>
          </p:cNvPr>
          <p:cNvSpPr txBox="1"/>
          <p:nvPr/>
        </p:nvSpPr>
        <p:spPr>
          <a:xfrm>
            <a:off x="5351290" y="978697"/>
            <a:ext cx="5996649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400" b="1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Exponential random graph models </a:t>
            </a:r>
          </a:p>
          <a:p>
            <a:pPr marL="114300"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4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Explains the odds of tie formation between any two nodes as a function of: </a:t>
            </a:r>
          </a:p>
          <a:p>
            <a:pPr marL="114300"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-US" sz="24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Node attributes</a:t>
            </a:r>
          </a:p>
          <a:p>
            <a:pPr marL="571500" marR="0" lvl="0" indent="-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-US" sz="24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Edge attributes</a:t>
            </a:r>
          </a:p>
          <a:p>
            <a:pPr marL="571500" marR="0" lvl="0" indent="-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-US" sz="24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Network attributes </a:t>
            </a:r>
            <a:endParaRPr sz="2400"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163C08-9B61-4962-B85D-1246E67EA3ED}"/>
                  </a:ext>
                </a:extLst>
              </p:cNvPr>
              <p:cNvSpPr txBox="1"/>
              <p:nvPr/>
            </p:nvSpPr>
            <p:spPr>
              <a:xfrm>
                <a:off x="5501947" y="4661975"/>
                <a:ext cx="6098344" cy="1074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20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163C08-9B61-4962-B85D-1246E67E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47" y="4661975"/>
                <a:ext cx="6098344" cy="1074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00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FFFFF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643</Words>
  <Application>Microsoft Office PowerPoint</Application>
  <PresentationFormat>Widescreen</PresentationFormat>
  <Paragraphs>67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Avenir</vt:lpstr>
      <vt:lpstr>Cambria Math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Networks </vt:lpstr>
      <vt:lpstr>PowerPoint Presentation</vt:lpstr>
      <vt:lpstr>PowerPoint Presentation</vt:lpstr>
      <vt:lpstr>PowerPoint Presentation</vt:lpstr>
      <vt:lpstr>PowerPoint Presentation</vt:lpstr>
      <vt:lpstr>Not all networks are social networks  </vt:lpstr>
      <vt:lpstr>Example: Co-Author Network </vt:lpstr>
      <vt:lpstr>Example: Inter-neighborhood co-arrest networks (spatial networks)</vt:lpstr>
      <vt:lpstr>Example: Street networks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Tina Law</dc:creator>
  <cp:lastModifiedBy>Vries, I. de (Ieke)</cp:lastModifiedBy>
  <cp:revision>21</cp:revision>
  <dcterms:created xsi:type="dcterms:W3CDTF">2021-11-21T04:59:09Z</dcterms:created>
  <dcterms:modified xsi:type="dcterms:W3CDTF">2022-01-18T10:02:05Z</dcterms:modified>
</cp:coreProperties>
</file>