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40EBACD-ACCD-4DAB-A3E1-519D5775EC7B}" type="datetimeFigureOut">
              <a:rPr lang="en-US" smtClean="0"/>
              <a:t>7/13/2022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355999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EBACD-ACCD-4DAB-A3E1-519D5775EC7B}"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97995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40EBACD-ACCD-4DAB-A3E1-519D5775EC7B}" type="datetimeFigureOut">
              <a:rPr lang="en-US" smtClean="0"/>
              <a:t>7/13/2022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626337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40EBACD-ACCD-4DAB-A3E1-519D5775EC7B}" type="datetimeFigureOut">
              <a:rPr lang="en-US" smtClean="0"/>
              <a:t>7/13/2022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8A69EF-379B-40A0-A4FE-D56C300C745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5992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40EBACD-ACCD-4DAB-A3E1-519D5775EC7B}" type="datetimeFigureOut">
              <a:rPr lang="en-US" smtClean="0"/>
              <a:t>7/13/2022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3149472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40EBACD-ACCD-4DAB-A3E1-519D5775EC7B}"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2731629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40EBACD-ACCD-4DAB-A3E1-519D5775EC7B}"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347800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EBACD-ACCD-4DAB-A3E1-519D5775EC7B}"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232276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40EBACD-ACCD-4DAB-A3E1-519D5775EC7B}" type="datetimeFigureOut">
              <a:rPr lang="en-US" smtClean="0"/>
              <a:t>7/13/2022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318278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EBACD-ACCD-4DAB-A3E1-519D5775EC7B}"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131419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40EBACD-ACCD-4DAB-A3E1-519D5775EC7B}" type="datetimeFigureOut">
              <a:rPr lang="en-US" smtClean="0"/>
              <a:t>7/13/2022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55647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0EBACD-ACCD-4DAB-A3E1-519D5775EC7B}"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236051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0EBACD-ACCD-4DAB-A3E1-519D5775EC7B}"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244177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0EBACD-ACCD-4DAB-A3E1-519D5775EC7B}"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193553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EBACD-ACCD-4DAB-A3E1-519D5775EC7B}" type="datetimeFigureOut">
              <a:rPr lang="en-US" smtClean="0"/>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154485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EBACD-ACCD-4DAB-A3E1-519D5775EC7B}"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113665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EBACD-ACCD-4DAB-A3E1-519D5775EC7B}"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A69EF-379B-40A0-A4FE-D56C300C745C}" type="slidenum">
              <a:rPr lang="en-US" smtClean="0"/>
              <a:t>‹#›</a:t>
            </a:fld>
            <a:endParaRPr lang="en-US"/>
          </a:p>
        </p:txBody>
      </p:sp>
    </p:spTree>
    <p:extLst>
      <p:ext uri="{BB962C8B-B14F-4D97-AF65-F5344CB8AC3E}">
        <p14:creationId xmlns:p14="http://schemas.microsoft.com/office/powerpoint/2010/main" val="284687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0EBACD-ACCD-4DAB-A3E1-519D5775EC7B}" type="datetimeFigureOut">
              <a:rPr lang="en-US" smtClean="0"/>
              <a:t>7/13/2022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8A69EF-379B-40A0-A4FE-D56C300C745C}" type="slidenum">
              <a:rPr lang="en-US" smtClean="0"/>
              <a:t>‹#›</a:t>
            </a:fld>
            <a:endParaRPr lang="en-US"/>
          </a:p>
        </p:txBody>
      </p:sp>
    </p:spTree>
    <p:extLst>
      <p:ext uri="{BB962C8B-B14F-4D97-AF65-F5344CB8AC3E}">
        <p14:creationId xmlns:p14="http://schemas.microsoft.com/office/powerpoint/2010/main" val="1608362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cap="none" dirty="0" smtClean="0">
                <a:latin typeface="Verdana" panose="020B0604030504040204" pitchFamily="34" charset="0"/>
                <a:ea typeface="Verdana" panose="020B0604030504040204" pitchFamily="34" charset="0"/>
              </a:rPr>
              <a:t>Heart Disease </a:t>
            </a:r>
            <a:r>
              <a:rPr lang="en-US" b="1" cap="none" dirty="0">
                <a:latin typeface="Verdana" panose="020B0604030504040204" pitchFamily="34" charset="0"/>
                <a:ea typeface="Verdana" panose="020B0604030504040204" pitchFamily="34" charset="0"/>
              </a:rPr>
              <a:t>D</a:t>
            </a:r>
            <a:r>
              <a:rPr lang="en-US" b="1" cap="none" dirty="0" smtClean="0">
                <a:latin typeface="Verdana" panose="020B0604030504040204" pitchFamily="34" charset="0"/>
                <a:ea typeface="Verdana" panose="020B0604030504040204" pitchFamily="34" charset="0"/>
              </a:rPr>
              <a:t>ata </a:t>
            </a:r>
            <a:r>
              <a:rPr lang="en-US" b="1" cap="none" dirty="0">
                <a:latin typeface="Verdana" panose="020B0604030504040204" pitchFamily="34" charset="0"/>
                <a:ea typeface="Verdana" panose="020B0604030504040204" pitchFamily="34" charset="0"/>
              </a:rPr>
              <a:t>A</a:t>
            </a:r>
            <a:r>
              <a:rPr lang="en-US" b="1" cap="none" dirty="0" smtClean="0">
                <a:latin typeface="Verdana" panose="020B0604030504040204" pitchFamily="34" charset="0"/>
                <a:ea typeface="Verdana" panose="020B0604030504040204" pitchFamily="34" charset="0"/>
              </a:rPr>
              <a:t>nalysis</a:t>
            </a:r>
            <a:endParaRPr lang="en-US" b="1" cap="none"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9131120" y="5151550"/>
            <a:ext cx="3060879" cy="1239470"/>
          </a:xfrm>
        </p:spPr>
        <p:txBody>
          <a:bodyPr>
            <a:normAutofit/>
          </a:bodyPr>
          <a:lstStyle/>
          <a:p>
            <a:r>
              <a:rPr lang="en-US" sz="2800" dirty="0" smtClean="0">
                <a:latin typeface="Verdana" panose="020B0604030504040204" pitchFamily="34" charset="0"/>
                <a:ea typeface="Verdana" panose="020B0604030504040204" pitchFamily="34" charset="0"/>
              </a:rPr>
              <a:t>Presented By:</a:t>
            </a:r>
          </a:p>
          <a:p>
            <a:r>
              <a:rPr lang="en-US" sz="2800" dirty="0" smtClean="0">
                <a:latin typeface="Verdana" panose="020B0604030504040204" pitchFamily="34" charset="0"/>
                <a:ea typeface="Verdana" panose="020B0604030504040204" pitchFamily="34" charset="0"/>
              </a:rPr>
              <a:t>Ashish Haldar</a:t>
            </a:r>
            <a:endParaRPr lang="en-US"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69103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25" y="339370"/>
            <a:ext cx="8610600" cy="793971"/>
          </a:xfrm>
        </p:spPr>
        <p:txBody>
          <a:bodyPr/>
          <a:lstStyle/>
          <a:p>
            <a:pPr algn="just"/>
            <a:r>
              <a:rPr lang="en-US" b="1" cap="none" dirty="0" smtClean="0">
                <a:latin typeface="Verdana" panose="020B0604030504040204" pitchFamily="34" charset="0"/>
                <a:ea typeface="Verdana" panose="020B0604030504040204" pitchFamily="34" charset="0"/>
              </a:rPr>
              <a:t>KPIs</a:t>
            </a:r>
            <a:endParaRPr lang="en-US" b="1" cap="none"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09977" y="1267281"/>
            <a:ext cx="10820400" cy="4024125"/>
          </a:xfrm>
        </p:spPr>
        <p:txBody>
          <a:bodyPr/>
          <a:lstStyle/>
          <a:p>
            <a:pPr>
              <a:buFont typeface="Wingdings" panose="05000000000000000000" pitchFamily="2" charset="2"/>
              <a:buChar char="q"/>
            </a:pPr>
            <a:r>
              <a:rPr lang="en-US" dirty="0" smtClean="0"/>
              <a:t> Age distribution including gender</a:t>
            </a:r>
          </a:p>
          <a:p>
            <a:pPr>
              <a:buFont typeface="Wingdings" panose="05000000000000000000" pitchFamily="2" charset="2"/>
              <a:buChar char="q"/>
            </a:pPr>
            <a:r>
              <a:rPr lang="en-US" dirty="0"/>
              <a:t> </a:t>
            </a:r>
            <a:r>
              <a:rPr lang="en-US" dirty="0" smtClean="0"/>
              <a:t>Gender distribution based on Heart disease</a:t>
            </a:r>
          </a:p>
          <a:p>
            <a:pPr>
              <a:buFont typeface="Wingdings" panose="05000000000000000000" pitchFamily="2" charset="2"/>
              <a:buChar char="q"/>
            </a:pPr>
            <a:r>
              <a:rPr lang="en-US" dirty="0" smtClean="0"/>
              <a:t>Chest pain type based on heart disease </a:t>
            </a:r>
          </a:p>
          <a:p>
            <a:pPr>
              <a:buFont typeface="Wingdings" panose="05000000000000000000" pitchFamily="2" charset="2"/>
              <a:buChar char="q"/>
            </a:pPr>
            <a:r>
              <a:rPr lang="en-US" dirty="0" smtClean="0"/>
              <a:t> Exercise induced angina according to heart disease</a:t>
            </a:r>
          </a:p>
          <a:p>
            <a:pPr>
              <a:buFont typeface="Wingdings" panose="05000000000000000000" pitchFamily="2" charset="2"/>
              <a:buChar char="q"/>
            </a:pPr>
            <a:r>
              <a:rPr lang="en-US" dirty="0"/>
              <a:t> Blood Pressure, Cholesterol Level and Maximum Heart Rate of People According   to their Age and Heart Disease Patients.</a:t>
            </a:r>
          </a:p>
          <a:p>
            <a:pPr>
              <a:buFont typeface="Wingdings" panose="05000000000000000000" pitchFamily="2" charset="2"/>
              <a:buChar char="q"/>
            </a:pPr>
            <a:r>
              <a:rPr lang="en-US" dirty="0" smtClean="0"/>
              <a:t> </a:t>
            </a:r>
            <a:r>
              <a:rPr lang="en-US" dirty="0"/>
              <a:t>ST Depression Experienced by People According to their age and heart disease</a:t>
            </a:r>
          </a:p>
        </p:txBody>
      </p:sp>
    </p:spTree>
    <p:extLst>
      <p:ext uri="{BB962C8B-B14F-4D97-AF65-F5344CB8AC3E}">
        <p14:creationId xmlns:p14="http://schemas.microsoft.com/office/powerpoint/2010/main" val="542402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25" y="339370"/>
            <a:ext cx="8610600" cy="793971"/>
          </a:xfrm>
        </p:spPr>
        <p:txBody>
          <a:bodyPr/>
          <a:lstStyle/>
          <a:p>
            <a:pPr algn="just"/>
            <a:r>
              <a:rPr lang="en-US" b="1" cap="none" dirty="0" smtClean="0">
                <a:latin typeface="Verdana" panose="020B0604030504040204" pitchFamily="34" charset="0"/>
                <a:ea typeface="Verdana" panose="020B0604030504040204" pitchFamily="34" charset="0"/>
              </a:rPr>
              <a:t>Conclusion</a:t>
            </a:r>
            <a:endParaRPr lang="en-US" b="1" cap="none"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09977" y="1267281"/>
            <a:ext cx="11399950" cy="5223671"/>
          </a:xfrm>
        </p:spPr>
        <p:txBody>
          <a:bodyPr>
            <a:normAutofit/>
          </a:bodyPr>
          <a:lstStyle/>
          <a:p>
            <a:pPr>
              <a:buFont typeface="Wingdings" panose="05000000000000000000" pitchFamily="2" charset="2"/>
              <a:buChar char="q"/>
            </a:pPr>
            <a:r>
              <a:rPr lang="en-US" dirty="0" smtClean="0"/>
              <a:t> </a:t>
            </a:r>
            <a:r>
              <a:rPr lang="en-US" dirty="0"/>
              <a:t>From the above analysis it is referred that Age, maximum heart rate, Blood Pressure, </a:t>
            </a:r>
            <a:r>
              <a:rPr lang="en-US" dirty="0" smtClean="0"/>
              <a:t>cholesterol </a:t>
            </a:r>
            <a:r>
              <a:rPr lang="en-US" dirty="0"/>
              <a:t>plays a vital role in influencing the heart disease more along with some important symptoms like </a:t>
            </a:r>
            <a:r>
              <a:rPr lang="en-US" b="1" dirty="0"/>
              <a:t>if a person has Asymptomatic pain, gender is male, </a:t>
            </a:r>
            <a:r>
              <a:rPr lang="en-US" b="1" dirty="0" smtClean="0"/>
              <a:t>thallium </a:t>
            </a:r>
            <a:r>
              <a:rPr lang="en-US" b="1" dirty="0"/>
              <a:t>has </a:t>
            </a:r>
            <a:r>
              <a:rPr lang="en-US" b="1" dirty="0" smtClean="0"/>
              <a:t>reversible </a:t>
            </a:r>
            <a:r>
              <a:rPr lang="en-US" b="1" dirty="0"/>
              <a:t>defect, </a:t>
            </a:r>
            <a:r>
              <a:rPr lang="en-US" b="1" dirty="0" err="1"/>
              <a:t>Slope_Stsegment</a:t>
            </a:r>
            <a:r>
              <a:rPr lang="en-US" b="1" dirty="0"/>
              <a:t> is Flat and </a:t>
            </a:r>
            <a:r>
              <a:rPr lang="en-US" b="1" dirty="0" err="1"/>
              <a:t>Exercise_induced</a:t>
            </a:r>
            <a:r>
              <a:rPr lang="en-US" b="1" dirty="0"/>
              <a:t> </a:t>
            </a:r>
            <a:r>
              <a:rPr lang="en-US" b="1" dirty="0" err="1"/>
              <a:t>agina</a:t>
            </a:r>
            <a:r>
              <a:rPr lang="en-US" b="1" dirty="0"/>
              <a:t> is yes then chances of a person being affected by disease is more compared to other symptoms/test.</a:t>
            </a:r>
            <a:endParaRPr lang="en-US" dirty="0"/>
          </a:p>
          <a:p>
            <a:pPr>
              <a:buFont typeface="Wingdings" panose="05000000000000000000" pitchFamily="2" charset="2"/>
              <a:buChar char="q"/>
            </a:pPr>
            <a:r>
              <a:rPr lang="en-US" dirty="0" smtClean="0"/>
              <a:t> </a:t>
            </a:r>
            <a:r>
              <a:rPr lang="en-US" dirty="0"/>
              <a:t>Heart Stroke and vascular disease are the major cause of disability and premature death. Chest Pain is the key to recognize the heart disease. In this work, the heart disease are predicted by considering major factors with four type of chest pain.</a:t>
            </a:r>
          </a:p>
          <a:p>
            <a:pPr>
              <a:buFont typeface="Wingdings" panose="05000000000000000000" pitchFamily="2" charset="2"/>
              <a:buChar char="q"/>
            </a:pPr>
            <a:r>
              <a:rPr lang="en-US" dirty="0" smtClean="0"/>
              <a:t> </a:t>
            </a:r>
            <a:r>
              <a:rPr lang="en-US" dirty="0"/>
              <a:t>As people becomes older they need to maintain their blood pressure, cholesterol level, Heart rates and they should visit to a doctor as well to get check their health check. To avoid any heart disease they can do some of the following things like avoid smoking, do exercise, avoid high fat consumption diet and adopt low fat diet, eat raw green vegetables, maintain their stress level. In short, people should change their lifestyle &amp; adopt healthy habits.</a:t>
            </a:r>
            <a:endParaRPr lang="en-US" dirty="0" smtClean="0"/>
          </a:p>
        </p:txBody>
      </p:sp>
    </p:spTree>
    <p:extLst>
      <p:ext uri="{BB962C8B-B14F-4D97-AF65-F5344CB8AC3E}">
        <p14:creationId xmlns:p14="http://schemas.microsoft.com/office/powerpoint/2010/main" val="3806475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25" y="339370"/>
            <a:ext cx="8610600" cy="793971"/>
          </a:xfrm>
        </p:spPr>
        <p:txBody>
          <a:bodyPr/>
          <a:lstStyle/>
          <a:p>
            <a:pPr algn="just"/>
            <a:r>
              <a:rPr lang="en-US" b="1" cap="none" dirty="0" smtClean="0">
                <a:latin typeface="Verdana" panose="020B0604030504040204" pitchFamily="34" charset="0"/>
                <a:ea typeface="Verdana" panose="020B0604030504040204" pitchFamily="34" charset="0"/>
              </a:rPr>
              <a:t>Q n A</a:t>
            </a:r>
            <a:endParaRPr lang="en-US" b="1" cap="none"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09977" y="1267281"/>
            <a:ext cx="11399950" cy="5223671"/>
          </a:xfrm>
        </p:spPr>
        <p:txBody>
          <a:bodyPr>
            <a:normAutofit/>
          </a:bodyPr>
          <a:lstStyle/>
          <a:p>
            <a:pPr marL="0" indent="0" algn="just">
              <a:spcBef>
                <a:spcPts val="100"/>
              </a:spcBef>
              <a:buNone/>
            </a:pPr>
            <a:r>
              <a:rPr lang="en-US" sz="1900" b="1" dirty="0">
                <a:solidFill>
                  <a:schemeClr val="accent3">
                    <a:lumMod val="60000"/>
                    <a:lumOff val="40000"/>
                  </a:schemeClr>
                </a:solidFill>
                <a:latin typeface="Century Gothic" panose="020B0502020202020204" pitchFamily="34" charset="0"/>
              </a:rPr>
              <a:t>Q1) What’s the source of data?</a:t>
            </a:r>
            <a:endParaRPr lang="en-US" sz="190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US" sz="1900" dirty="0" err="1">
                <a:solidFill>
                  <a:srgbClr val="006FC0"/>
                </a:solidFill>
                <a:latin typeface="Century Gothic" panose="020B0502020202020204" pitchFamily="34" charset="0"/>
              </a:rPr>
              <a:t>Ans</a:t>
            </a:r>
            <a:r>
              <a:rPr lang="en-US" sz="1900" dirty="0">
                <a:solidFill>
                  <a:srgbClr val="006FC0"/>
                </a:solidFill>
                <a:latin typeface="Century Gothic" panose="020B0502020202020204" pitchFamily="34" charset="0"/>
              </a:rPr>
              <a:t>) </a:t>
            </a:r>
            <a:r>
              <a:rPr lang="en-US" sz="1900" dirty="0">
                <a:latin typeface="Century Gothic" panose="020B0502020202020204" pitchFamily="34" charset="0"/>
              </a:rPr>
              <a:t>The Dataset was taken from </a:t>
            </a:r>
            <a:r>
              <a:rPr lang="en-US" sz="1900" dirty="0" err="1">
                <a:latin typeface="Century Gothic" panose="020B0502020202020204" pitchFamily="34" charset="0"/>
              </a:rPr>
              <a:t>iNeuron’s</a:t>
            </a:r>
            <a:r>
              <a:rPr lang="en-US" sz="1900" dirty="0">
                <a:latin typeface="Century Gothic" panose="020B0502020202020204" pitchFamily="34" charset="0"/>
              </a:rPr>
              <a:t> Provided Project Description Document. 		</a:t>
            </a:r>
            <a:r>
              <a:rPr lang="en-US" sz="1900" dirty="0">
                <a:solidFill>
                  <a:srgbClr val="00AFEF"/>
                </a:solidFill>
                <a:latin typeface="Century Gothic" panose="020B0502020202020204" pitchFamily="34" charset="0"/>
              </a:rPr>
              <a:t>https://drive.google.com/drive/folders/165Pjmfb9W9PGy0rZjHEA22LW0Lt3Y-Q8</a:t>
            </a:r>
          </a:p>
          <a:p>
            <a:pPr marL="0" indent="0" algn="just">
              <a:buNone/>
            </a:pPr>
            <a:r>
              <a:rPr lang="en-US" sz="1900" b="1" dirty="0">
                <a:solidFill>
                  <a:schemeClr val="accent3">
                    <a:lumMod val="60000"/>
                    <a:lumOff val="40000"/>
                  </a:schemeClr>
                </a:solidFill>
                <a:latin typeface="Century Gothic" panose="020B0502020202020204" pitchFamily="34" charset="0"/>
              </a:rPr>
              <a:t>Q2) What was the type of data?</a:t>
            </a:r>
            <a:endParaRPr lang="en-US" sz="190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US" sz="1900" dirty="0" err="1">
                <a:solidFill>
                  <a:srgbClr val="006FC0"/>
                </a:solidFill>
                <a:latin typeface="Century Gothic" panose="020B0502020202020204" pitchFamily="34" charset="0"/>
              </a:rPr>
              <a:t>Ans</a:t>
            </a:r>
            <a:r>
              <a:rPr lang="en-US" sz="1900" dirty="0">
                <a:solidFill>
                  <a:srgbClr val="006FC0"/>
                </a:solidFill>
                <a:latin typeface="Century Gothic" panose="020B0502020202020204" pitchFamily="34" charset="0"/>
              </a:rPr>
              <a:t>) </a:t>
            </a:r>
            <a:r>
              <a:rPr lang="en-US" sz="1900" dirty="0">
                <a:latin typeface="Century Gothic" panose="020B0502020202020204" pitchFamily="34" charset="0"/>
              </a:rPr>
              <a:t>The data was the combination of numerical and Categorical values.</a:t>
            </a:r>
          </a:p>
          <a:p>
            <a:pPr marL="0" indent="0" algn="just">
              <a:buNone/>
            </a:pPr>
            <a:r>
              <a:rPr lang="en-US" sz="1900" b="1" dirty="0">
                <a:solidFill>
                  <a:schemeClr val="accent3">
                    <a:lumMod val="60000"/>
                    <a:lumOff val="40000"/>
                  </a:schemeClr>
                </a:solidFill>
                <a:latin typeface="Century Gothic" panose="020B0502020202020204" pitchFamily="34" charset="0"/>
              </a:rPr>
              <a:t>Q 3) What’s the complete flow you followed in this Project?</a:t>
            </a:r>
            <a:endParaRPr lang="en-US" sz="190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IN" sz="1900" dirty="0" err="1">
                <a:solidFill>
                  <a:srgbClr val="006FC0"/>
                </a:solidFill>
                <a:latin typeface="Century Gothic" panose="020B0502020202020204" pitchFamily="34" charset="0"/>
              </a:rPr>
              <a:t>Ans</a:t>
            </a:r>
            <a:r>
              <a:rPr lang="en-IN" sz="1900" dirty="0">
                <a:solidFill>
                  <a:srgbClr val="006FC0"/>
                </a:solidFill>
                <a:latin typeface="Century Gothic" panose="020B0502020202020204" pitchFamily="34" charset="0"/>
              </a:rPr>
              <a:t>) </a:t>
            </a:r>
            <a:r>
              <a:rPr lang="en-IN" sz="1900" dirty="0">
                <a:latin typeface="Century Gothic" panose="020B0502020202020204" pitchFamily="34" charset="0"/>
              </a:rPr>
              <a:t>Refer slide 3</a:t>
            </a:r>
            <a:r>
              <a:rPr lang="en-IN" sz="1900" baseline="30000" dirty="0">
                <a:latin typeface="Century Gothic" panose="020B0502020202020204" pitchFamily="34" charset="0"/>
              </a:rPr>
              <a:t>rd</a:t>
            </a:r>
            <a:r>
              <a:rPr lang="en-IN" sz="1900" dirty="0">
                <a:latin typeface="Century Gothic" panose="020B0502020202020204" pitchFamily="34" charset="0"/>
              </a:rPr>
              <a:t> for better Understanding </a:t>
            </a:r>
          </a:p>
          <a:p>
            <a:pPr marL="0" indent="0" algn="just">
              <a:buNone/>
            </a:pPr>
            <a:r>
              <a:rPr lang="en-US" sz="1900" b="1" dirty="0">
                <a:solidFill>
                  <a:schemeClr val="accent3">
                    <a:lumMod val="60000"/>
                    <a:lumOff val="40000"/>
                  </a:schemeClr>
                </a:solidFill>
                <a:latin typeface="Century Gothic" panose="020B0502020202020204" pitchFamily="34" charset="0"/>
              </a:rPr>
              <a:t>Q4) What techniques were you using for data?</a:t>
            </a:r>
            <a:endParaRPr lang="en-US" sz="190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IN" sz="1900" dirty="0" err="1">
                <a:solidFill>
                  <a:srgbClr val="006FC0"/>
                </a:solidFill>
                <a:latin typeface="Century Gothic" panose="020B0502020202020204" pitchFamily="34" charset="0"/>
              </a:rPr>
              <a:t>Ans</a:t>
            </a:r>
            <a:r>
              <a:rPr lang="en-IN" sz="1900" dirty="0">
                <a:latin typeface="Century Gothic" panose="020B0502020202020204" pitchFamily="34" charset="0"/>
              </a:rPr>
              <a:t>) -  Removing unwanted attributes</a:t>
            </a:r>
          </a:p>
          <a:p>
            <a:pPr marL="0" indent="0" algn="just">
              <a:spcBef>
                <a:spcPts val="100"/>
              </a:spcBef>
              <a:buNone/>
            </a:pPr>
            <a:r>
              <a:rPr lang="en-US" sz="1900" dirty="0">
                <a:latin typeface="Century Gothic" panose="020B0502020202020204" pitchFamily="34" charset="0"/>
              </a:rPr>
              <a:t>	 - Visualizing  relation of independent variables with each other and output variables.</a:t>
            </a:r>
          </a:p>
          <a:p>
            <a:pPr marL="0" indent="0" algn="just">
              <a:spcBef>
                <a:spcPts val="100"/>
              </a:spcBef>
              <a:buNone/>
            </a:pPr>
            <a:r>
              <a:rPr lang="en-IN" sz="1900" dirty="0">
                <a:latin typeface="Century Gothic" panose="020B0502020202020204" pitchFamily="34" charset="0"/>
              </a:rPr>
              <a:t>	 - Removing outliers</a:t>
            </a:r>
          </a:p>
          <a:p>
            <a:pPr marL="0" indent="0" algn="just">
              <a:spcBef>
                <a:spcPts val="100"/>
              </a:spcBef>
              <a:buNone/>
            </a:pPr>
            <a:r>
              <a:rPr lang="en-US" sz="1900" dirty="0">
                <a:latin typeface="Century Gothic" panose="020B0502020202020204" pitchFamily="34" charset="0"/>
              </a:rPr>
              <a:t>	 - Cleaning data and imputing if null values are present. </a:t>
            </a:r>
          </a:p>
          <a:p>
            <a:pPr marL="0" indent="0" algn="just">
              <a:spcBef>
                <a:spcPts val="100"/>
              </a:spcBef>
              <a:buNone/>
            </a:pPr>
            <a:r>
              <a:rPr lang="en-IN" sz="1900" dirty="0">
                <a:latin typeface="Century Gothic" panose="020B0502020202020204" pitchFamily="34" charset="0"/>
              </a:rPr>
              <a:t>	 - Converting Numerical data into Categorical values.</a:t>
            </a:r>
          </a:p>
          <a:p>
            <a:pPr marL="0" indent="0" algn="just">
              <a:buNone/>
            </a:pPr>
            <a:r>
              <a:rPr lang="en-US" sz="1900" b="1" dirty="0">
                <a:solidFill>
                  <a:schemeClr val="accent3">
                    <a:lumMod val="60000"/>
                    <a:lumOff val="40000"/>
                  </a:schemeClr>
                </a:solidFill>
                <a:latin typeface="Century Gothic" panose="020B0502020202020204" pitchFamily="34" charset="0"/>
              </a:rPr>
              <a:t>Q5) What were the libraries that you used in Python?</a:t>
            </a:r>
            <a:endParaRPr lang="en-US" sz="190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US" sz="1900" dirty="0" err="1">
                <a:solidFill>
                  <a:srgbClr val="006FC0"/>
                </a:solidFill>
                <a:latin typeface="Century Gothic" panose="020B0502020202020204" pitchFamily="34" charset="0"/>
              </a:rPr>
              <a:t>Ans</a:t>
            </a:r>
            <a:r>
              <a:rPr lang="en-US" sz="1900" dirty="0">
                <a:solidFill>
                  <a:srgbClr val="006FC0"/>
                </a:solidFill>
                <a:latin typeface="Century Gothic" panose="020B0502020202020204" pitchFamily="34" charset="0"/>
              </a:rPr>
              <a:t>) </a:t>
            </a:r>
            <a:r>
              <a:rPr lang="en-US" sz="1900" dirty="0">
                <a:latin typeface="Century Gothic" panose="020B0502020202020204" pitchFamily="34" charset="0"/>
              </a:rPr>
              <a:t>I used Pandas, </a:t>
            </a:r>
            <a:r>
              <a:rPr lang="en-US" sz="1900" dirty="0" err="1" smtClean="0">
                <a:latin typeface="Century Gothic" panose="020B0502020202020204" pitchFamily="34" charset="0"/>
              </a:rPr>
              <a:t>NumPy</a:t>
            </a:r>
            <a:r>
              <a:rPr lang="en-US" sz="1900" dirty="0" smtClean="0">
                <a:latin typeface="Century Gothic" panose="020B0502020202020204" pitchFamily="34" charset="0"/>
              </a:rPr>
              <a:t>, </a:t>
            </a:r>
            <a:r>
              <a:rPr lang="en-US" sz="1900" dirty="0" err="1" smtClean="0">
                <a:latin typeface="Century Gothic" panose="020B0502020202020204" pitchFamily="34" charset="0"/>
              </a:rPr>
              <a:t>Matplotlib</a:t>
            </a:r>
            <a:r>
              <a:rPr lang="en-US" sz="1900" dirty="0" smtClean="0">
                <a:latin typeface="Century Gothic" panose="020B0502020202020204" pitchFamily="34" charset="0"/>
              </a:rPr>
              <a:t>, </a:t>
            </a:r>
            <a:r>
              <a:rPr lang="en-US" sz="1900" dirty="0" err="1" smtClean="0">
                <a:latin typeface="Century Gothic" panose="020B0502020202020204" pitchFamily="34" charset="0"/>
              </a:rPr>
              <a:t>Seaborn</a:t>
            </a:r>
            <a:r>
              <a:rPr lang="en-US" sz="1900" dirty="0" smtClean="0">
                <a:latin typeface="Century Gothic" panose="020B0502020202020204" pitchFamily="34" charset="0"/>
              </a:rPr>
              <a:t> and </a:t>
            </a:r>
            <a:r>
              <a:rPr lang="en-US" sz="1900" dirty="0" err="1" smtClean="0">
                <a:latin typeface="Century Gothic" panose="020B0502020202020204" pitchFamily="34" charset="0"/>
              </a:rPr>
              <a:t>SciPy</a:t>
            </a:r>
            <a:r>
              <a:rPr lang="en-US" sz="1900" dirty="0" smtClean="0">
                <a:latin typeface="Century Gothic" panose="020B0502020202020204" pitchFamily="34" charset="0"/>
              </a:rPr>
              <a:t> </a:t>
            </a:r>
            <a:r>
              <a:rPr lang="en-US" sz="1900" dirty="0">
                <a:latin typeface="Century Gothic" panose="020B0502020202020204" pitchFamily="34" charset="0"/>
              </a:rPr>
              <a:t>libraries in Pandas.</a:t>
            </a:r>
            <a:endParaRPr lang="en-IN" sz="1900" dirty="0"/>
          </a:p>
          <a:p>
            <a:pPr marL="0" indent="0">
              <a:buNone/>
            </a:pPr>
            <a:endParaRPr lang="en-US" dirty="0" smtClean="0"/>
          </a:p>
        </p:txBody>
      </p:sp>
    </p:spTree>
    <p:extLst>
      <p:ext uri="{BB962C8B-B14F-4D97-AF65-F5344CB8AC3E}">
        <p14:creationId xmlns:p14="http://schemas.microsoft.com/office/powerpoint/2010/main" val="1712633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90" y="287854"/>
            <a:ext cx="8610600" cy="1293028"/>
          </a:xfrm>
        </p:spPr>
        <p:txBody>
          <a:bodyPr/>
          <a:lstStyle/>
          <a:p>
            <a:pPr algn="just"/>
            <a:r>
              <a:rPr lang="en-US" b="1" cap="none" dirty="0" smtClean="0">
                <a:latin typeface="Verdana" panose="020B0604030504040204" pitchFamily="34" charset="0"/>
                <a:ea typeface="Verdana" panose="020B0604030504040204" pitchFamily="34" charset="0"/>
              </a:rPr>
              <a:t>Objective</a:t>
            </a:r>
            <a:endParaRPr lang="en-US" b="1" cap="none"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569890" y="1460464"/>
            <a:ext cx="10820400" cy="4024125"/>
          </a:xfrm>
        </p:spPr>
        <p:txBody>
          <a:bodyPr/>
          <a:lstStyle/>
          <a:p>
            <a:pPr>
              <a:buFont typeface="Wingdings" panose="05000000000000000000" pitchFamily="2" charset="2"/>
              <a:buChar char="q"/>
            </a:pPr>
            <a:r>
              <a:rPr lang="en-US" dirty="0">
                <a:latin typeface="Verdana" panose="020B0604030504040204" pitchFamily="34" charset="0"/>
                <a:ea typeface="Verdana" panose="020B0604030504040204" pitchFamily="34" charset="0"/>
              </a:rPr>
              <a:t>  Heart disease is perceived as the deadliest disease in the human life across the world. In particular, in this type of disease the heart is not capable in pushing the required quantity of blood to the remaining organs of the human body in order to accomplish the regular </a:t>
            </a:r>
            <a:r>
              <a:rPr lang="en-US" dirty="0" smtClean="0">
                <a:latin typeface="Verdana" panose="020B0604030504040204" pitchFamily="34" charset="0"/>
                <a:ea typeface="Verdana" panose="020B0604030504040204" pitchFamily="34" charset="0"/>
              </a:rPr>
              <a:t>functionalities</a:t>
            </a:r>
          </a:p>
          <a:p>
            <a:pPr>
              <a:buFont typeface="Wingdings" panose="05000000000000000000" pitchFamily="2" charset="2"/>
              <a:buChar char="q"/>
            </a:pP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The main objective of this project is to analyze the data and to find out the key features which is contributing more to the occurrence of heart disease.</a:t>
            </a:r>
          </a:p>
          <a:p>
            <a:pPr>
              <a:buFont typeface="Wingdings" panose="05000000000000000000" pitchFamily="2" charset="2"/>
              <a:buChar char="q"/>
            </a:pP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The achieve this objective, we have used a data set consisting of information of 303 patients. The problem is based on the given information about each individual we have calculate that whether that individual will suffer from heart disease or not.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1100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017" y="223460"/>
            <a:ext cx="8610600" cy="1293028"/>
          </a:xfrm>
        </p:spPr>
        <p:txBody>
          <a:bodyPr/>
          <a:lstStyle/>
          <a:p>
            <a:pPr algn="just"/>
            <a:r>
              <a:rPr lang="en-US" b="1" cap="none" dirty="0" smtClean="0">
                <a:latin typeface="Verdana" panose="020B0604030504040204" pitchFamily="34" charset="0"/>
                <a:ea typeface="Verdana" panose="020B0604030504040204" pitchFamily="34" charset="0"/>
              </a:rPr>
              <a:t>Architecture</a:t>
            </a:r>
            <a:endParaRPr lang="en-US" b="1" cap="none" dirty="0">
              <a:latin typeface="Verdana" panose="020B0604030504040204" pitchFamily="34" charset="0"/>
              <a:ea typeface="Verdana" panose="020B0604030504040204" pitchFamily="34" charset="0"/>
            </a:endParaRPr>
          </a:p>
        </p:txBody>
      </p:sp>
      <p:pic>
        <p:nvPicPr>
          <p:cNvPr id="1026" name="Picture 2" descr="https://blog.camelot-group.com/wp-content/uploads/2019/03/Picture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51" y="1516488"/>
            <a:ext cx="11475075" cy="493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42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69" y="0"/>
            <a:ext cx="8610600" cy="1293028"/>
          </a:xfrm>
        </p:spPr>
        <p:txBody>
          <a:bodyPr/>
          <a:lstStyle/>
          <a:p>
            <a:pPr algn="just"/>
            <a:r>
              <a:rPr lang="en-US" b="1" cap="none" dirty="0" smtClean="0">
                <a:latin typeface="Verdana" panose="020B0604030504040204" pitchFamily="34" charset="0"/>
                <a:ea typeface="Verdana" panose="020B0604030504040204" pitchFamily="34" charset="0"/>
              </a:rPr>
              <a:t>Dataset Description</a:t>
            </a:r>
            <a:endParaRPr lang="en-US" b="1" cap="none" dirty="0">
              <a:latin typeface="Verdana" panose="020B0604030504040204" pitchFamily="34" charset="0"/>
              <a:ea typeface="Verdana" panose="020B060403050404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77879498"/>
              </p:ext>
            </p:extLst>
          </p:nvPr>
        </p:nvGraphicFramePr>
        <p:xfrm>
          <a:off x="428222" y="1124983"/>
          <a:ext cx="11497615" cy="5664275"/>
        </p:xfrm>
        <a:graphic>
          <a:graphicData uri="http://schemas.openxmlformats.org/drawingml/2006/table">
            <a:tbl>
              <a:tblPr firstRow="1" bandRow="1">
                <a:tableStyleId>{5C22544A-7EE6-4342-B048-85BDC9FD1C3A}</a:tableStyleId>
              </a:tblPr>
              <a:tblGrid>
                <a:gridCol w="2309826"/>
                <a:gridCol w="2309826"/>
                <a:gridCol w="2309826"/>
                <a:gridCol w="2309826"/>
                <a:gridCol w="2258311"/>
              </a:tblGrid>
              <a:tr h="337327">
                <a:tc>
                  <a:txBody>
                    <a:bodyPr/>
                    <a:lstStyle/>
                    <a:p>
                      <a:pPr algn="ctr"/>
                      <a:r>
                        <a:rPr lang="en-US" sz="1200" dirty="0" err="1" smtClean="0">
                          <a:latin typeface="Verdana" panose="020B0604030504040204" pitchFamily="34" charset="0"/>
                          <a:ea typeface="Verdana" panose="020B0604030504040204" pitchFamily="34" charset="0"/>
                        </a:rPr>
                        <a:t>Sl.No</a:t>
                      </a:r>
                      <a:r>
                        <a:rPr lang="en-US" sz="1200" dirty="0" smtClean="0">
                          <a:latin typeface="Verdana" panose="020B0604030504040204" pitchFamily="34" charset="0"/>
                          <a:ea typeface="Verdana" panose="020B0604030504040204" pitchFamily="34" charset="0"/>
                        </a:rPr>
                        <a:t>.</a:t>
                      </a:r>
                      <a:endParaRPr lang="en-US" sz="1200" dirty="0">
                        <a:latin typeface="Verdana" panose="020B0604030504040204" pitchFamily="34" charset="0"/>
                        <a:ea typeface="Verdana" panose="020B0604030504040204" pitchFamily="34" charset="0"/>
                      </a:endParaRPr>
                    </a:p>
                  </a:txBody>
                  <a:tcPr/>
                </a:tc>
                <a:tc>
                  <a:txBody>
                    <a:bodyPr/>
                    <a:lstStyle/>
                    <a:p>
                      <a:pPr algn="ctr"/>
                      <a:r>
                        <a:rPr lang="en-US" sz="1200" dirty="0" smtClean="0">
                          <a:latin typeface="Verdana" panose="020B0604030504040204" pitchFamily="34" charset="0"/>
                          <a:ea typeface="Verdana" panose="020B0604030504040204" pitchFamily="34" charset="0"/>
                        </a:rPr>
                        <a:t>Feature Name</a:t>
                      </a:r>
                      <a:endParaRPr lang="en-US" sz="1200" dirty="0">
                        <a:latin typeface="Verdana" panose="020B0604030504040204" pitchFamily="34" charset="0"/>
                        <a:ea typeface="Verdana" panose="020B0604030504040204" pitchFamily="34" charset="0"/>
                      </a:endParaRPr>
                    </a:p>
                  </a:txBody>
                  <a:tcPr/>
                </a:tc>
                <a:tc>
                  <a:txBody>
                    <a:bodyPr/>
                    <a:lstStyle/>
                    <a:p>
                      <a:pPr algn="ctr"/>
                      <a:r>
                        <a:rPr lang="en-US" sz="1200" dirty="0" smtClean="0">
                          <a:latin typeface="Verdana" panose="020B0604030504040204" pitchFamily="34" charset="0"/>
                          <a:ea typeface="Verdana" panose="020B0604030504040204" pitchFamily="34" charset="0"/>
                        </a:rPr>
                        <a:t>Feature Code</a:t>
                      </a:r>
                      <a:endParaRPr lang="en-US" sz="1200" dirty="0">
                        <a:latin typeface="Verdana" panose="020B0604030504040204" pitchFamily="34" charset="0"/>
                        <a:ea typeface="Verdana" panose="020B0604030504040204" pitchFamily="34" charset="0"/>
                      </a:endParaRPr>
                    </a:p>
                  </a:txBody>
                  <a:tcPr/>
                </a:tc>
                <a:tc>
                  <a:txBody>
                    <a:bodyPr/>
                    <a:lstStyle/>
                    <a:p>
                      <a:pPr algn="ctr"/>
                      <a:r>
                        <a:rPr lang="en-US" sz="1200" dirty="0" smtClean="0">
                          <a:latin typeface="Verdana" panose="020B0604030504040204" pitchFamily="34" charset="0"/>
                          <a:ea typeface="Verdana" panose="020B0604030504040204" pitchFamily="34" charset="0"/>
                        </a:rPr>
                        <a:t>Description</a:t>
                      </a:r>
                      <a:endParaRPr lang="en-US" sz="1200" dirty="0">
                        <a:latin typeface="Verdana" panose="020B0604030504040204" pitchFamily="34" charset="0"/>
                        <a:ea typeface="Verdana" panose="020B0604030504040204" pitchFamily="34" charset="0"/>
                      </a:endParaRPr>
                    </a:p>
                  </a:txBody>
                  <a:tcPr/>
                </a:tc>
                <a:tc>
                  <a:txBody>
                    <a:bodyPr/>
                    <a:lstStyle/>
                    <a:p>
                      <a:pPr algn="ctr"/>
                      <a:r>
                        <a:rPr lang="en-US" sz="1200" dirty="0" smtClean="0">
                          <a:latin typeface="Verdana" panose="020B0604030504040204" pitchFamily="34" charset="0"/>
                          <a:ea typeface="Verdana" panose="020B0604030504040204" pitchFamily="34" charset="0"/>
                        </a:rPr>
                        <a:t>Domain</a:t>
                      </a:r>
                      <a:r>
                        <a:rPr lang="en-US" sz="1200" baseline="0" dirty="0" smtClean="0">
                          <a:latin typeface="Verdana" panose="020B0604030504040204" pitchFamily="34" charset="0"/>
                          <a:ea typeface="Verdana" panose="020B0604030504040204" pitchFamily="34" charset="0"/>
                        </a:rPr>
                        <a:t> of value</a:t>
                      </a:r>
                      <a:endParaRPr lang="en-US" sz="1200" dirty="0">
                        <a:latin typeface="Verdana" panose="020B0604030504040204" pitchFamily="34" charset="0"/>
                        <a:ea typeface="Verdana" panose="020B0604030504040204" pitchFamily="34" charset="0"/>
                      </a:endParaRPr>
                    </a:p>
                  </a:txBody>
                  <a:tcPr/>
                </a:tc>
              </a:tr>
              <a:tr h="337327">
                <a:tc>
                  <a:txBody>
                    <a:bodyPr/>
                    <a:lstStyle/>
                    <a:p>
                      <a:pPr algn="ctr"/>
                      <a:r>
                        <a:rPr lang="en-US" sz="900" dirty="0" smtClean="0">
                          <a:latin typeface="Verdana" panose="020B0604030504040204" pitchFamily="34" charset="0"/>
                          <a:ea typeface="Verdana" panose="020B0604030504040204" pitchFamily="34" charset="0"/>
                        </a:rPr>
                        <a:t>1</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Age</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Age</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Age of</a:t>
                      </a:r>
                      <a:r>
                        <a:rPr lang="en-US" sz="900" baseline="0" dirty="0" smtClean="0">
                          <a:latin typeface="Verdana" panose="020B0604030504040204" pitchFamily="34" charset="0"/>
                          <a:ea typeface="Verdana" panose="020B0604030504040204" pitchFamily="34" charset="0"/>
                        </a:rPr>
                        <a:t> the person in years</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28&lt;Age&lt;78</a:t>
                      </a:r>
                      <a:endParaRPr lang="en-US" sz="900" dirty="0">
                        <a:latin typeface="Verdana" panose="020B0604030504040204" pitchFamily="34" charset="0"/>
                        <a:ea typeface="Verdana" panose="020B0604030504040204" pitchFamily="34" charset="0"/>
                      </a:endParaRPr>
                    </a:p>
                  </a:txBody>
                  <a:tcPr/>
                </a:tc>
              </a:tr>
              <a:tr h="348988">
                <a:tc>
                  <a:txBody>
                    <a:bodyPr/>
                    <a:lstStyle/>
                    <a:p>
                      <a:pPr algn="ctr"/>
                      <a:r>
                        <a:rPr lang="en-US" sz="900" dirty="0" smtClean="0">
                          <a:latin typeface="Verdana" panose="020B0604030504040204" pitchFamily="34" charset="0"/>
                          <a:ea typeface="Verdana" panose="020B0604030504040204" pitchFamily="34" charset="0"/>
                        </a:rPr>
                        <a:t>2</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Gender</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Sex</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1</a:t>
                      </a:r>
                      <a:r>
                        <a:rPr lang="en-US" sz="900" baseline="0" dirty="0" smtClean="0">
                          <a:latin typeface="Verdana" panose="020B0604030504040204" pitchFamily="34" charset="0"/>
                          <a:ea typeface="Verdana" panose="020B0604030504040204" pitchFamily="34" charset="0"/>
                        </a:rPr>
                        <a:t> = Male</a:t>
                      </a:r>
                    </a:p>
                    <a:p>
                      <a:pPr algn="ctr"/>
                      <a:r>
                        <a:rPr lang="en-US" sz="900" baseline="0" dirty="0" smtClean="0">
                          <a:latin typeface="Verdana" panose="020B0604030504040204" pitchFamily="34" charset="0"/>
                          <a:ea typeface="Verdana" panose="020B0604030504040204" pitchFamily="34" charset="0"/>
                        </a:rPr>
                        <a:t>0=Female</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1</a:t>
                      </a:r>
                    </a:p>
                    <a:p>
                      <a:pPr algn="ctr"/>
                      <a:r>
                        <a:rPr lang="en-US" sz="900" dirty="0" smtClean="0">
                          <a:latin typeface="Verdana" panose="020B0604030504040204" pitchFamily="34" charset="0"/>
                          <a:ea typeface="Verdana" panose="020B0604030504040204" pitchFamily="34" charset="0"/>
                        </a:rPr>
                        <a:t>0</a:t>
                      </a:r>
                      <a:endParaRPr lang="en-US" sz="900" dirty="0">
                        <a:latin typeface="Verdana" panose="020B0604030504040204" pitchFamily="34" charset="0"/>
                        <a:ea typeface="Verdana" panose="020B0604030504040204" pitchFamily="34" charset="0"/>
                      </a:endParaRPr>
                    </a:p>
                  </a:txBody>
                  <a:tcPr/>
                </a:tc>
              </a:tr>
              <a:tr h="610729">
                <a:tc>
                  <a:txBody>
                    <a:bodyPr/>
                    <a:lstStyle/>
                    <a:p>
                      <a:pPr algn="ctr"/>
                      <a:r>
                        <a:rPr lang="en-US" sz="900" dirty="0" smtClean="0">
                          <a:latin typeface="Verdana" panose="020B0604030504040204" pitchFamily="34" charset="0"/>
                          <a:ea typeface="Verdana" panose="020B0604030504040204" pitchFamily="34" charset="0"/>
                        </a:rPr>
                        <a:t>3</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Type</a:t>
                      </a:r>
                      <a:r>
                        <a:rPr lang="en-US" sz="900" baseline="0" dirty="0" smtClean="0">
                          <a:latin typeface="Verdana" panose="020B0604030504040204" pitchFamily="34" charset="0"/>
                          <a:ea typeface="Verdana" panose="020B0604030504040204" pitchFamily="34" charset="0"/>
                        </a:rPr>
                        <a:t> of chest pain</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Chest_pain</a:t>
                      </a:r>
                      <a:endParaRPr lang="en-US" sz="900" dirty="0">
                        <a:latin typeface="Verdana" panose="020B0604030504040204" pitchFamily="34" charset="0"/>
                        <a:ea typeface="Verdana" panose="020B0604030504040204" pitchFamily="34" charset="0"/>
                      </a:endParaRPr>
                    </a:p>
                  </a:txBody>
                  <a:tcPr/>
                </a:tc>
                <a:tc>
                  <a:txBody>
                    <a:bodyPr/>
                    <a:lstStyle/>
                    <a:p>
                      <a:pPr marL="228600" indent="-228600" algn="ctr">
                        <a:buAutoNum type="arabicPeriod"/>
                      </a:pPr>
                      <a:r>
                        <a:rPr lang="en-US" sz="900" dirty="0" smtClean="0">
                          <a:latin typeface="Verdana" panose="020B0604030504040204" pitchFamily="34" charset="0"/>
                          <a:ea typeface="Verdana" panose="020B0604030504040204" pitchFamily="34" charset="0"/>
                        </a:rPr>
                        <a:t>Atypical</a:t>
                      </a:r>
                      <a:r>
                        <a:rPr lang="en-US" sz="900" baseline="0" dirty="0" smtClean="0">
                          <a:latin typeface="Verdana" panose="020B0604030504040204" pitchFamily="34" charset="0"/>
                          <a:ea typeface="Verdana" panose="020B0604030504040204" pitchFamily="34" charset="0"/>
                        </a:rPr>
                        <a:t> angina</a:t>
                      </a:r>
                    </a:p>
                    <a:p>
                      <a:pPr marL="228600" indent="-228600" algn="ctr">
                        <a:buAutoNum type="arabicPeriod"/>
                      </a:pPr>
                      <a:r>
                        <a:rPr lang="en-US" sz="900" baseline="0" dirty="0" smtClean="0">
                          <a:latin typeface="Verdana" panose="020B0604030504040204" pitchFamily="34" charset="0"/>
                          <a:ea typeface="Verdana" panose="020B0604030504040204" pitchFamily="34" charset="0"/>
                        </a:rPr>
                        <a:t>Typical angina</a:t>
                      </a:r>
                    </a:p>
                    <a:p>
                      <a:pPr marL="228600" indent="-228600" algn="ctr">
                        <a:buAutoNum type="arabicPeriod"/>
                      </a:pPr>
                      <a:r>
                        <a:rPr lang="en-US" sz="900" baseline="0" dirty="0" smtClean="0">
                          <a:latin typeface="Verdana" panose="020B0604030504040204" pitchFamily="34" charset="0"/>
                          <a:ea typeface="Verdana" panose="020B0604030504040204" pitchFamily="34" charset="0"/>
                        </a:rPr>
                        <a:t>Asymptomatic</a:t>
                      </a:r>
                    </a:p>
                    <a:p>
                      <a:pPr marL="228600" indent="-228600" algn="ctr">
                        <a:buAutoNum type="arabicPeriod"/>
                      </a:pPr>
                      <a:r>
                        <a:rPr lang="en-US" sz="900" baseline="0" dirty="0" smtClean="0">
                          <a:latin typeface="Verdana" panose="020B0604030504040204" pitchFamily="34" charset="0"/>
                          <a:ea typeface="Verdana" panose="020B0604030504040204" pitchFamily="34" charset="0"/>
                        </a:rPr>
                        <a:t>non-angina pain</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1</a:t>
                      </a:r>
                    </a:p>
                    <a:p>
                      <a:pPr algn="ctr"/>
                      <a:r>
                        <a:rPr lang="en-US" sz="900" dirty="0" smtClean="0">
                          <a:latin typeface="Verdana" panose="020B0604030504040204" pitchFamily="34" charset="0"/>
                          <a:ea typeface="Verdana" panose="020B0604030504040204" pitchFamily="34" charset="0"/>
                        </a:rPr>
                        <a:t>2</a:t>
                      </a:r>
                    </a:p>
                    <a:p>
                      <a:pPr algn="ctr"/>
                      <a:r>
                        <a:rPr lang="en-US" sz="900" dirty="0" smtClean="0">
                          <a:latin typeface="Verdana" panose="020B0604030504040204" pitchFamily="34" charset="0"/>
                          <a:ea typeface="Verdana" panose="020B0604030504040204" pitchFamily="34" charset="0"/>
                        </a:rPr>
                        <a:t>3</a:t>
                      </a:r>
                    </a:p>
                    <a:p>
                      <a:pPr algn="ctr"/>
                      <a:r>
                        <a:rPr lang="en-US" sz="900" dirty="0" smtClean="0">
                          <a:latin typeface="Verdana" panose="020B0604030504040204" pitchFamily="34" charset="0"/>
                          <a:ea typeface="Verdana" panose="020B0604030504040204" pitchFamily="34" charset="0"/>
                        </a:rPr>
                        <a:t>4</a:t>
                      </a:r>
                      <a:endParaRPr lang="en-US" sz="900" dirty="0">
                        <a:latin typeface="Verdana" panose="020B0604030504040204" pitchFamily="34" charset="0"/>
                        <a:ea typeface="Verdana" panose="020B0604030504040204" pitchFamily="34" charset="0"/>
                      </a:endParaRPr>
                    </a:p>
                  </a:txBody>
                  <a:tcPr/>
                </a:tc>
              </a:tr>
              <a:tr h="337327">
                <a:tc>
                  <a:txBody>
                    <a:bodyPr/>
                    <a:lstStyle/>
                    <a:p>
                      <a:pPr algn="ctr"/>
                      <a:r>
                        <a:rPr lang="en-US" sz="900" dirty="0" smtClean="0">
                          <a:latin typeface="Verdana" panose="020B0604030504040204" pitchFamily="34" charset="0"/>
                          <a:ea typeface="Verdana" panose="020B0604030504040204" pitchFamily="34" charset="0"/>
                        </a:rPr>
                        <a:t>4</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Resting blood pressure</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Resting_BP</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Mm Hg</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94</a:t>
                      </a:r>
                      <a:r>
                        <a:rPr lang="en-US" sz="900" baseline="0" dirty="0" smtClean="0">
                          <a:latin typeface="Verdana" panose="020B0604030504040204" pitchFamily="34" charset="0"/>
                          <a:ea typeface="Verdana" panose="020B0604030504040204" pitchFamily="34" charset="0"/>
                        </a:rPr>
                        <a:t> to 200</a:t>
                      </a:r>
                    </a:p>
                  </a:txBody>
                  <a:tcPr/>
                </a:tc>
              </a:tr>
              <a:tr h="337327">
                <a:tc>
                  <a:txBody>
                    <a:bodyPr/>
                    <a:lstStyle/>
                    <a:p>
                      <a:pPr algn="ctr"/>
                      <a:r>
                        <a:rPr lang="en-US" sz="900" dirty="0" smtClean="0">
                          <a:latin typeface="Verdana" panose="020B0604030504040204" pitchFamily="34" charset="0"/>
                          <a:ea typeface="Verdana" panose="020B0604030504040204" pitchFamily="34" charset="0"/>
                        </a:rPr>
                        <a:t>5</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serum cholesterol </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cholesterol</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Mg/dl</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126 to 564</a:t>
                      </a:r>
                      <a:endParaRPr lang="en-US" sz="900" dirty="0">
                        <a:latin typeface="Verdana" panose="020B0604030504040204" pitchFamily="34" charset="0"/>
                        <a:ea typeface="Verdana" panose="020B0604030504040204" pitchFamily="34" charset="0"/>
                      </a:endParaRPr>
                    </a:p>
                  </a:txBody>
                  <a:tcPr/>
                </a:tc>
              </a:tr>
              <a:tr h="348988">
                <a:tc>
                  <a:txBody>
                    <a:bodyPr/>
                    <a:lstStyle/>
                    <a:p>
                      <a:pPr algn="ctr"/>
                      <a:r>
                        <a:rPr lang="en-US" sz="900" dirty="0" smtClean="0">
                          <a:latin typeface="Verdana" panose="020B0604030504040204" pitchFamily="34" charset="0"/>
                          <a:ea typeface="Verdana" panose="020B0604030504040204" pitchFamily="34" charset="0"/>
                        </a:rPr>
                        <a:t>6</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Fasting Blood</a:t>
                      </a:r>
                      <a:r>
                        <a:rPr lang="en-US" sz="900" baseline="0" dirty="0" smtClean="0">
                          <a:latin typeface="Verdana" panose="020B0604030504040204" pitchFamily="34" charset="0"/>
                          <a:ea typeface="Verdana" panose="020B0604030504040204" pitchFamily="34" charset="0"/>
                        </a:rPr>
                        <a:t> Sugar</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Blood_sugar</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fasting blood sugar &gt; 120 mg/dl</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1=True</a:t>
                      </a:r>
                    </a:p>
                    <a:p>
                      <a:pPr algn="ctr"/>
                      <a:r>
                        <a:rPr lang="en-US" sz="900" dirty="0" smtClean="0">
                          <a:latin typeface="Verdana" panose="020B0604030504040204" pitchFamily="34" charset="0"/>
                          <a:ea typeface="Verdana" panose="020B0604030504040204" pitchFamily="34" charset="0"/>
                        </a:rPr>
                        <a:t>2=False</a:t>
                      </a:r>
                      <a:endParaRPr lang="en-US" sz="900" dirty="0">
                        <a:latin typeface="Verdana" panose="020B0604030504040204" pitchFamily="34" charset="0"/>
                        <a:ea typeface="Verdana" panose="020B0604030504040204" pitchFamily="34" charset="0"/>
                      </a:endParaRPr>
                    </a:p>
                  </a:txBody>
                  <a:tcPr/>
                </a:tc>
              </a:tr>
              <a:tr h="479858">
                <a:tc>
                  <a:txBody>
                    <a:bodyPr/>
                    <a:lstStyle/>
                    <a:p>
                      <a:pPr algn="ctr"/>
                      <a:r>
                        <a:rPr lang="en-US" sz="900" dirty="0" smtClean="0">
                          <a:latin typeface="Verdana" panose="020B0604030504040204" pitchFamily="34" charset="0"/>
                          <a:ea typeface="Verdana" panose="020B0604030504040204" pitchFamily="34" charset="0"/>
                        </a:rPr>
                        <a:t>7</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 resting electrocardiographic result</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Resting_ECG</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0</a:t>
                      </a:r>
                      <a:r>
                        <a:rPr lang="en-US" sz="900" baseline="0" dirty="0" smtClean="0">
                          <a:latin typeface="Verdana" panose="020B0604030504040204" pitchFamily="34" charset="0"/>
                          <a:ea typeface="Verdana" panose="020B0604030504040204" pitchFamily="34" charset="0"/>
                        </a:rPr>
                        <a:t> = Normal</a:t>
                      </a:r>
                    </a:p>
                    <a:p>
                      <a:pPr algn="ctr"/>
                      <a:r>
                        <a:rPr lang="en-US" sz="900" baseline="0" dirty="0" smtClean="0">
                          <a:latin typeface="Verdana" panose="020B0604030504040204" pitchFamily="34" charset="0"/>
                          <a:ea typeface="Verdana" panose="020B0604030504040204" pitchFamily="34" charset="0"/>
                        </a:rPr>
                        <a:t>1=ST-T wave abnormality</a:t>
                      </a:r>
                    </a:p>
                    <a:p>
                      <a:pPr algn="ctr"/>
                      <a:r>
                        <a:rPr lang="en-US" sz="900" baseline="0" dirty="0" smtClean="0">
                          <a:latin typeface="Verdana" panose="020B0604030504040204" pitchFamily="34" charset="0"/>
                          <a:ea typeface="Verdana" panose="020B0604030504040204" pitchFamily="34" charset="0"/>
                        </a:rPr>
                        <a:t>2=Left Ventricular Hypertrophy</a:t>
                      </a:r>
                      <a:endParaRPr lang="en-US" sz="900" dirty="0">
                        <a:latin typeface="Verdana" panose="020B0604030504040204" pitchFamily="34" charset="0"/>
                        <a:ea typeface="Verdana" panose="020B0604030504040204" pitchFamily="34" charset="0"/>
                      </a:endParaRPr>
                    </a:p>
                  </a:txBody>
                  <a:tcPr/>
                </a:tc>
                <a:tc>
                  <a:txBody>
                    <a:bodyPr/>
                    <a:lstStyle/>
                    <a:p>
                      <a:pPr algn="ctr"/>
                      <a:endParaRPr lang="en-US" sz="900" dirty="0">
                        <a:latin typeface="Verdana" panose="020B0604030504040204" pitchFamily="34" charset="0"/>
                        <a:ea typeface="Verdana" panose="020B0604030504040204" pitchFamily="34" charset="0"/>
                      </a:endParaRPr>
                    </a:p>
                  </a:txBody>
                  <a:tcPr/>
                </a:tc>
              </a:tr>
              <a:tr h="337327">
                <a:tc>
                  <a:txBody>
                    <a:bodyPr/>
                    <a:lstStyle/>
                    <a:p>
                      <a:pPr algn="ctr"/>
                      <a:r>
                        <a:rPr lang="en-US" sz="900" dirty="0" smtClean="0">
                          <a:latin typeface="Verdana" panose="020B0604030504040204" pitchFamily="34" charset="0"/>
                          <a:ea typeface="Verdana" panose="020B0604030504040204" pitchFamily="34" charset="0"/>
                        </a:rPr>
                        <a:t>8</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maximum heart rate achieved</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Heart_rate</a:t>
                      </a:r>
                      <a:endParaRPr lang="en-US" sz="900" dirty="0">
                        <a:latin typeface="Verdana" panose="020B0604030504040204" pitchFamily="34" charset="0"/>
                        <a:ea typeface="Verdana" panose="020B0604030504040204" pitchFamily="34" charset="0"/>
                      </a:endParaRPr>
                    </a:p>
                  </a:txBody>
                  <a:tcPr/>
                </a:tc>
                <a:tc>
                  <a:txBody>
                    <a:bodyPr/>
                    <a:lstStyle/>
                    <a:p>
                      <a:pPr algn="ct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71 to 202</a:t>
                      </a:r>
                      <a:endParaRPr lang="en-US" sz="900" dirty="0">
                        <a:latin typeface="Verdana" panose="020B0604030504040204" pitchFamily="34" charset="0"/>
                        <a:ea typeface="Verdana" panose="020B0604030504040204" pitchFamily="34" charset="0"/>
                      </a:endParaRPr>
                    </a:p>
                  </a:txBody>
                  <a:tcPr/>
                </a:tc>
              </a:tr>
              <a:tr h="348988">
                <a:tc>
                  <a:txBody>
                    <a:bodyPr/>
                    <a:lstStyle/>
                    <a:p>
                      <a:pPr algn="ctr"/>
                      <a:r>
                        <a:rPr lang="en-US" sz="900" dirty="0" smtClean="0">
                          <a:latin typeface="Verdana" panose="020B0604030504040204" pitchFamily="34" charset="0"/>
                          <a:ea typeface="Verdana" panose="020B0604030504040204" pitchFamily="34" charset="0"/>
                        </a:rPr>
                        <a:t>9</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exercise induced angina</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err="1" smtClean="0">
                          <a:solidFill>
                            <a:schemeClr val="dk1"/>
                          </a:solidFill>
                          <a:effectLst/>
                          <a:latin typeface="Verdana" panose="020B0604030504040204" pitchFamily="34" charset="0"/>
                          <a:ea typeface="Verdana" panose="020B0604030504040204" pitchFamily="34" charset="0"/>
                          <a:cs typeface="+mn-cs"/>
                        </a:rPr>
                        <a:t>Exer_induced_agina</a:t>
                      </a:r>
                      <a:endParaRPr lang="en-US" sz="900" b="0" dirty="0">
                        <a:latin typeface="Verdana" panose="020B0604030504040204" pitchFamily="34" charset="0"/>
                        <a:ea typeface="Verdana" panose="020B0604030504040204" pitchFamily="34" charset="0"/>
                      </a:endParaRPr>
                    </a:p>
                  </a:txBody>
                  <a:tcPr/>
                </a:tc>
                <a:tc>
                  <a:txBody>
                    <a:bodyPr/>
                    <a:lstStyle/>
                    <a:p>
                      <a:pPr marL="0" indent="0" algn="ctr">
                        <a:buNone/>
                      </a:pPr>
                      <a:r>
                        <a:rPr lang="en-US" sz="900" dirty="0" smtClean="0">
                          <a:latin typeface="Verdana" panose="020B0604030504040204" pitchFamily="34" charset="0"/>
                          <a:ea typeface="Verdana" panose="020B0604030504040204" pitchFamily="34" charset="0"/>
                        </a:rPr>
                        <a:t>1=Yes</a:t>
                      </a:r>
                    </a:p>
                    <a:p>
                      <a:pPr marL="0" indent="0" algn="ctr">
                        <a:buNone/>
                      </a:pPr>
                      <a:r>
                        <a:rPr lang="en-US" sz="900" dirty="0" smtClean="0">
                          <a:latin typeface="Verdana" panose="020B0604030504040204" pitchFamily="34" charset="0"/>
                          <a:ea typeface="Verdana" panose="020B0604030504040204" pitchFamily="34" charset="0"/>
                        </a:rPr>
                        <a:t>0=No</a:t>
                      </a:r>
                    </a:p>
                  </a:txBody>
                  <a:tcPr/>
                </a:tc>
                <a:tc>
                  <a:txBody>
                    <a:bodyPr/>
                    <a:lstStyle/>
                    <a:p>
                      <a:pPr algn="ctr"/>
                      <a:endParaRPr lang="en-US" sz="900">
                        <a:latin typeface="Verdana" panose="020B0604030504040204" pitchFamily="34" charset="0"/>
                        <a:ea typeface="Verdana" panose="020B0604030504040204" pitchFamily="34" charset="0"/>
                      </a:endParaRPr>
                    </a:p>
                  </a:txBody>
                  <a:tcPr/>
                </a:tc>
              </a:tr>
              <a:tr h="348988">
                <a:tc>
                  <a:txBody>
                    <a:bodyPr/>
                    <a:lstStyle/>
                    <a:p>
                      <a:pPr algn="ctr"/>
                      <a:r>
                        <a:rPr lang="en-US" sz="900" dirty="0" smtClean="0">
                          <a:latin typeface="Verdana" panose="020B0604030504040204" pitchFamily="34" charset="0"/>
                          <a:ea typeface="Verdana" panose="020B0604030504040204" pitchFamily="34" charset="0"/>
                        </a:rPr>
                        <a:t>10</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ST depression induced by exercise relative to rest</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ST_depression</a:t>
                      </a:r>
                      <a:endParaRPr lang="en-US" sz="900" dirty="0">
                        <a:latin typeface="Verdana" panose="020B0604030504040204" pitchFamily="34" charset="0"/>
                        <a:ea typeface="Verdana" panose="020B0604030504040204" pitchFamily="34" charset="0"/>
                      </a:endParaRPr>
                    </a:p>
                  </a:txBody>
                  <a:tcPr/>
                </a:tc>
                <a:tc>
                  <a:txBody>
                    <a:bodyPr/>
                    <a:lstStyle/>
                    <a:p>
                      <a:pPr algn="ct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0 to 6.3</a:t>
                      </a:r>
                      <a:endParaRPr lang="en-US" sz="900" dirty="0">
                        <a:latin typeface="Verdana" panose="020B0604030504040204" pitchFamily="34" charset="0"/>
                        <a:ea typeface="Verdana" panose="020B0604030504040204" pitchFamily="34" charset="0"/>
                      </a:endParaRPr>
                    </a:p>
                  </a:txBody>
                  <a:tcPr/>
                </a:tc>
              </a:tr>
              <a:tr h="479858">
                <a:tc>
                  <a:txBody>
                    <a:bodyPr/>
                    <a:lstStyle/>
                    <a:p>
                      <a:pPr algn="ctr"/>
                      <a:r>
                        <a:rPr lang="en-US" sz="900" dirty="0" smtClean="0">
                          <a:latin typeface="Verdana" panose="020B0604030504040204" pitchFamily="34" charset="0"/>
                          <a:ea typeface="Verdana" panose="020B0604030504040204" pitchFamily="34" charset="0"/>
                        </a:rPr>
                        <a:t>11</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 the slope of the peak exercise ST segment</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err="1" smtClean="0">
                          <a:solidFill>
                            <a:schemeClr val="dk1"/>
                          </a:solidFill>
                          <a:effectLst/>
                          <a:latin typeface="Verdana" panose="020B0604030504040204" pitchFamily="34" charset="0"/>
                          <a:ea typeface="Verdana" panose="020B0604030504040204" pitchFamily="34" charset="0"/>
                          <a:cs typeface="+mn-cs"/>
                        </a:rPr>
                        <a:t>Slope_STsegment</a:t>
                      </a:r>
                      <a:endParaRPr lang="en-US" sz="900" b="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1= Up-sloping</a:t>
                      </a:r>
                    </a:p>
                    <a:p>
                      <a:pPr algn="ctr"/>
                      <a:r>
                        <a:rPr lang="en-US" sz="900" dirty="0" smtClean="0">
                          <a:latin typeface="Verdana" panose="020B0604030504040204" pitchFamily="34" charset="0"/>
                          <a:ea typeface="Verdana" panose="020B0604030504040204" pitchFamily="34" charset="0"/>
                        </a:rPr>
                        <a:t>2=Flat</a:t>
                      </a:r>
                    </a:p>
                    <a:p>
                      <a:pPr algn="ctr"/>
                      <a:r>
                        <a:rPr lang="en-US" sz="900" dirty="0" smtClean="0">
                          <a:latin typeface="Verdana" panose="020B0604030504040204" pitchFamily="34" charset="0"/>
                          <a:ea typeface="Verdana" panose="020B0604030504040204" pitchFamily="34" charset="0"/>
                        </a:rPr>
                        <a:t>3= Down-sloping</a:t>
                      </a:r>
                      <a:endParaRPr lang="en-US" sz="900" dirty="0">
                        <a:latin typeface="Verdana" panose="020B0604030504040204" pitchFamily="34" charset="0"/>
                        <a:ea typeface="Verdana" panose="020B0604030504040204" pitchFamily="34" charset="0"/>
                      </a:endParaRPr>
                    </a:p>
                  </a:txBody>
                  <a:tcPr/>
                </a:tc>
                <a:tc>
                  <a:txBody>
                    <a:bodyPr/>
                    <a:lstStyle/>
                    <a:p>
                      <a:pPr algn="ctr"/>
                      <a:endParaRPr lang="en-US" sz="900" dirty="0">
                        <a:latin typeface="Verdana" panose="020B0604030504040204" pitchFamily="34" charset="0"/>
                        <a:ea typeface="Verdana" panose="020B0604030504040204" pitchFamily="34" charset="0"/>
                      </a:endParaRPr>
                    </a:p>
                  </a:txBody>
                  <a:tcPr/>
                </a:tc>
              </a:tr>
              <a:tr h="348988">
                <a:tc>
                  <a:txBody>
                    <a:bodyPr/>
                    <a:lstStyle/>
                    <a:p>
                      <a:pPr algn="ctr"/>
                      <a:r>
                        <a:rPr lang="en-US" sz="900" dirty="0" smtClean="0">
                          <a:latin typeface="Verdana" panose="020B0604030504040204" pitchFamily="34" charset="0"/>
                          <a:ea typeface="Verdana" panose="020B0604030504040204" pitchFamily="34" charset="0"/>
                        </a:rPr>
                        <a:t>12</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b="0" i="0" kern="1200" dirty="0" smtClean="0">
                          <a:solidFill>
                            <a:schemeClr val="dk1"/>
                          </a:solidFill>
                          <a:effectLst/>
                          <a:latin typeface="Verdana" panose="020B0604030504040204" pitchFamily="34" charset="0"/>
                          <a:ea typeface="Verdana" panose="020B0604030504040204" pitchFamily="34" charset="0"/>
                          <a:cs typeface="+mn-cs"/>
                        </a:rPr>
                        <a:t>number of major vessels (0-3) colored by </a:t>
                      </a:r>
                      <a:r>
                        <a:rPr lang="en-US" sz="900" b="0" i="0" kern="1200" dirty="0" err="1" smtClean="0">
                          <a:solidFill>
                            <a:schemeClr val="dk1"/>
                          </a:solidFill>
                          <a:effectLst/>
                          <a:latin typeface="Verdana" panose="020B0604030504040204" pitchFamily="34" charset="0"/>
                          <a:ea typeface="Verdana" panose="020B0604030504040204" pitchFamily="34" charset="0"/>
                          <a:cs typeface="+mn-cs"/>
                        </a:rPr>
                        <a:t>flourosopy</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Coronary Angiogram</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0,1,2,3</a:t>
                      </a:r>
                      <a:endParaRPr lang="en-US" sz="900" dirty="0">
                        <a:latin typeface="Verdana" panose="020B0604030504040204" pitchFamily="34" charset="0"/>
                        <a:ea typeface="Verdana" panose="020B0604030504040204" pitchFamily="34" charset="0"/>
                      </a:endParaRPr>
                    </a:p>
                  </a:txBody>
                  <a:tcPr/>
                </a:tc>
                <a:tc>
                  <a:txBody>
                    <a:bodyPr/>
                    <a:lstStyle/>
                    <a:p>
                      <a:pPr algn="ctr"/>
                      <a:endParaRPr lang="en-US" sz="900" dirty="0">
                        <a:latin typeface="Verdana" panose="020B0604030504040204" pitchFamily="34" charset="0"/>
                        <a:ea typeface="Verdana" panose="020B0604030504040204" pitchFamily="34" charset="0"/>
                      </a:endParaRPr>
                    </a:p>
                  </a:txBody>
                  <a:tcPr/>
                </a:tc>
              </a:tr>
              <a:tr h="479858">
                <a:tc>
                  <a:txBody>
                    <a:bodyPr/>
                    <a:lstStyle/>
                    <a:p>
                      <a:pPr algn="ctr"/>
                      <a:r>
                        <a:rPr lang="en-US" sz="900" dirty="0" smtClean="0">
                          <a:latin typeface="Verdana" panose="020B0604030504040204" pitchFamily="34" charset="0"/>
                          <a:ea typeface="Verdana" panose="020B0604030504040204" pitchFamily="34" charset="0"/>
                        </a:rPr>
                        <a:t>13</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Thalium</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err="1" smtClean="0">
                          <a:latin typeface="Verdana" panose="020B0604030504040204" pitchFamily="34" charset="0"/>
                          <a:ea typeface="Verdana" panose="020B0604030504040204" pitchFamily="34" charset="0"/>
                        </a:rPr>
                        <a:t>Thal</a:t>
                      </a:r>
                      <a:endParaRPr lang="en-US" sz="900" dirty="0">
                        <a:latin typeface="Verdana" panose="020B0604030504040204" pitchFamily="34" charset="0"/>
                        <a:ea typeface="Verdana" panose="020B0604030504040204" pitchFamily="34" charset="0"/>
                      </a:endParaRPr>
                    </a:p>
                  </a:txBody>
                  <a:tcPr/>
                </a:tc>
                <a:tc>
                  <a:txBody>
                    <a:bodyPr/>
                    <a:lstStyle/>
                    <a:p>
                      <a:pPr algn="ctr"/>
                      <a:r>
                        <a:rPr lang="en-US" sz="900" dirty="0" smtClean="0">
                          <a:latin typeface="Verdana" panose="020B0604030504040204" pitchFamily="34" charset="0"/>
                          <a:ea typeface="Verdana" panose="020B0604030504040204" pitchFamily="34" charset="0"/>
                        </a:rPr>
                        <a:t>3=normal</a:t>
                      </a:r>
                    </a:p>
                    <a:p>
                      <a:pPr algn="ctr"/>
                      <a:r>
                        <a:rPr lang="en-US" sz="900" dirty="0" smtClean="0">
                          <a:latin typeface="Verdana" panose="020B0604030504040204" pitchFamily="34" charset="0"/>
                          <a:ea typeface="Verdana" panose="020B0604030504040204" pitchFamily="34" charset="0"/>
                        </a:rPr>
                        <a:t>6=fixed defect</a:t>
                      </a:r>
                    </a:p>
                    <a:p>
                      <a:pPr algn="ctr"/>
                      <a:r>
                        <a:rPr lang="en-US" sz="900" dirty="0" smtClean="0">
                          <a:latin typeface="Verdana" panose="020B0604030504040204" pitchFamily="34" charset="0"/>
                          <a:ea typeface="Verdana" panose="020B0604030504040204" pitchFamily="34" charset="0"/>
                        </a:rPr>
                        <a:t>7=reversible</a:t>
                      </a:r>
                      <a:r>
                        <a:rPr lang="en-US" sz="900" baseline="0" dirty="0" smtClean="0">
                          <a:latin typeface="Verdana" panose="020B0604030504040204" pitchFamily="34" charset="0"/>
                          <a:ea typeface="Verdana" panose="020B0604030504040204" pitchFamily="34" charset="0"/>
                        </a:rPr>
                        <a:t> defect</a:t>
                      </a:r>
                      <a:endParaRPr lang="en-US" sz="900" dirty="0">
                        <a:latin typeface="Verdana" panose="020B0604030504040204" pitchFamily="34" charset="0"/>
                        <a:ea typeface="Verdana" panose="020B0604030504040204" pitchFamily="34" charset="0"/>
                      </a:endParaRPr>
                    </a:p>
                  </a:txBody>
                  <a:tcPr/>
                </a:tc>
                <a:tc>
                  <a:txBody>
                    <a:bodyPr/>
                    <a:lstStyle/>
                    <a:p>
                      <a:pPr algn="ctr"/>
                      <a:endParaRPr lang="en-US" sz="900" dirty="0">
                        <a:latin typeface="Verdana" panose="020B0604030504040204" pitchFamily="34" charset="0"/>
                        <a:ea typeface="Verdana" panose="020B0604030504040204" pitchFamily="34" charset="0"/>
                      </a:endParaRPr>
                    </a:p>
                  </a:txBody>
                  <a:tcPr/>
                </a:tc>
              </a:tr>
            </a:tbl>
          </a:graphicData>
        </a:graphic>
      </p:graphicFrame>
    </p:spTree>
    <p:extLst>
      <p:ext uri="{BB962C8B-B14F-4D97-AF65-F5344CB8AC3E}">
        <p14:creationId xmlns:p14="http://schemas.microsoft.com/office/powerpoint/2010/main" val="95885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87" y="159066"/>
            <a:ext cx="8610600" cy="845486"/>
          </a:xfrm>
        </p:spPr>
        <p:txBody>
          <a:bodyPr/>
          <a:lstStyle/>
          <a:p>
            <a:pPr algn="just"/>
            <a:r>
              <a:rPr lang="en-US" b="1" cap="none" dirty="0" smtClean="0">
                <a:latin typeface="Verdana" panose="020B0604030504040204" pitchFamily="34" charset="0"/>
                <a:ea typeface="Verdana" panose="020B0604030504040204" pitchFamily="34" charset="0"/>
              </a:rPr>
              <a:t>Some Insights</a:t>
            </a:r>
            <a:endParaRPr lang="en-US" b="1" cap="none" dirty="0">
              <a:latin typeface="Verdana" panose="020B0604030504040204" pitchFamily="34" charset="0"/>
              <a:ea typeface="Verdana" panose="020B0604030504040204" pitchFamily="34"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27" y="906463"/>
            <a:ext cx="3847540" cy="4039024"/>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967" y="906463"/>
            <a:ext cx="3876540" cy="403902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507" y="906463"/>
            <a:ext cx="4134118" cy="4039024"/>
          </a:xfrm>
          <a:prstGeom prst="rect">
            <a:avLst/>
          </a:prstGeom>
        </p:spPr>
      </p:pic>
      <p:sp>
        <p:nvSpPr>
          <p:cNvPr id="17" name="TextBox 16"/>
          <p:cNvSpPr txBox="1"/>
          <p:nvPr/>
        </p:nvSpPr>
        <p:spPr>
          <a:xfrm>
            <a:off x="196427" y="5228822"/>
            <a:ext cx="11858198"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People with age above 54(mean) is more prevalent to heart disease compared to below 54.</a:t>
            </a:r>
          </a:p>
          <a:p>
            <a:pPr marL="285750" indent="-285750">
              <a:buFont typeface="Wingdings" panose="05000000000000000000" pitchFamily="2" charset="2"/>
              <a:buChar char="q"/>
            </a:pPr>
            <a:r>
              <a:rPr lang="en-US" dirty="0" smtClean="0"/>
              <a:t>Most of the people are in the age group of 45 to 63</a:t>
            </a:r>
          </a:p>
          <a:p>
            <a:pPr marL="285750" indent="-285750">
              <a:buFont typeface="Wingdings" panose="05000000000000000000" pitchFamily="2" charset="2"/>
              <a:buChar char="q"/>
            </a:pPr>
            <a:r>
              <a:rPr lang="en-US" dirty="0" smtClean="0"/>
              <a:t>Distribution of Age based on whether disease is present or not is same i.e. their mean is following same distribution</a:t>
            </a:r>
            <a:endParaRPr lang="en-US" dirty="0"/>
          </a:p>
        </p:txBody>
      </p:sp>
    </p:spTree>
    <p:extLst>
      <p:ext uri="{BB962C8B-B14F-4D97-AF65-F5344CB8AC3E}">
        <p14:creationId xmlns:p14="http://schemas.microsoft.com/office/powerpoint/2010/main" val="3509668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5" y="107550"/>
            <a:ext cx="8610600" cy="742456"/>
          </a:xfrm>
        </p:spPr>
        <p:txBody>
          <a:bodyPr/>
          <a:lstStyle/>
          <a:p>
            <a:pPr algn="just"/>
            <a:r>
              <a:rPr lang="en-US" b="1" cap="none" dirty="0" smtClean="0">
                <a:latin typeface="Verdana" panose="020B0604030504040204" pitchFamily="34" charset="0"/>
                <a:ea typeface="Verdana" panose="020B0604030504040204" pitchFamily="34" charset="0"/>
              </a:rPr>
              <a:t>Some Insights(Cont.)</a:t>
            </a:r>
            <a:endParaRPr lang="en-US" b="1" cap="none"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7" y="850006"/>
            <a:ext cx="5257035" cy="38765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558" y="850006"/>
            <a:ext cx="5436757" cy="3876540"/>
          </a:xfrm>
          <a:prstGeom prst="rect">
            <a:avLst/>
          </a:prstGeom>
        </p:spPr>
      </p:pic>
      <p:sp>
        <p:nvSpPr>
          <p:cNvPr id="6" name="TextBox 5"/>
          <p:cNvSpPr txBox="1"/>
          <p:nvPr/>
        </p:nvSpPr>
        <p:spPr>
          <a:xfrm>
            <a:off x="319517" y="4919730"/>
            <a:ext cx="11543798"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Heart Disease is more likely to be present when Gender is male than otherwise(In average)</a:t>
            </a:r>
          </a:p>
          <a:p>
            <a:pPr marL="285750" indent="-285750">
              <a:buFont typeface="Wingdings" panose="05000000000000000000" pitchFamily="2" charset="2"/>
              <a:buChar char="q"/>
            </a:pPr>
            <a:r>
              <a:rPr lang="en-US" dirty="0" smtClean="0"/>
              <a:t>When chest pain type is asymptomatic, heart disease is 3.31 time more likely to present compared to all other values of chest pain and this is even more when the person has blood sugar i.e. 5.06 times more likely.</a:t>
            </a:r>
            <a:endParaRPr lang="en-US" dirty="0"/>
          </a:p>
        </p:txBody>
      </p:sp>
    </p:spTree>
    <p:extLst>
      <p:ext uri="{BB962C8B-B14F-4D97-AF65-F5344CB8AC3E}">
        <p14:creationId xmlns:p14="http://schemas.microsoft.com/office/powerpoint/2010/main" val="353934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5" y="107550"/>
            <a:ext cx="8610600" cy="742456"/>
          </a:xfrm>
        </p:spPr>
        <p:txBody>
          <a:bodyPr/>
          <a:lstStyle/>
          <a:p>
            <a:pPr algn="just"/>
            <a:r>
              <a:rPr lang="en-US" b="1" cap="none" dirty="0" smtClean="0">
                <a:latin typeface="Verdana" panose="020B0604030504040204" pitchFamily="34" charset="0"/>
                <a:ea typeface="Verdana" panose="020B0604030504040204" pitchFamily="34" charset="0"/>
              </a:rPr>
              <a:t>Some Insights(Cont.)</a:t>
            </a:r>
            <a:endParaRPr lang="en-US" b="1" cap="none" dirty="0">
              <a:latin typeface="Verdana" panose="020B0604030504040204" pitchFamily="34" charset="0"/>
              <a:ea typeface="Verdana" panose="020B0604030504040204" pitchFamily="34" charset="0"/>
            </a:endParaRPr>
          </a:p>
        </p:txBody>
      </p:sp>
      <p:sp>
        <p:nvSpPr>
          <p:cNvPr id="6" name="TextBox 5"/>
          <p:cNvSpPr txBox="1"/>
          <p:nvPr/>
        </p:nvSpPr>
        <p:spPr>
          <a:xfrm>
            <a:off x="319517" y="4919730"/>
            <a:ext cx="11543798"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When thallium is reversible defect the likelihood of heart disease being present increase by 2.84 times.</a:t>
            </a:r>
          </a:p>
          <a:p>
            <a:pPr marL="285750" indent="-285750">
              <a:buFont typeface="Wingdings" panose="05000000000000000000" pitchFamily="2" charset="2"/>
              <a:buChar char="q"/>
            </a:pPr>
            <a:r>
              <a:rPr lang="en-US" dirty="0" smtClean="0"/>
              <a:t>When exercise induced angina is yes then the likelihood of heart disease being present increased by 2.42 times.</a:t>
            </a:r>
          </a:p>
          <a:p>
            <a:pPr marL="285750" indent="-285750">
              <a:buFont typeface="Wingdings" panose="05000000000000000000" pitchFamily="2" charset="2"/>
              <a:buChar char="q"/>
            </a:pPr>
            <a:r>
              <a:rPr lang="en-US" dirty="0" smtClean="0"/>
              <a:t>On average when coronary angiogram increases the likelihood of heart disease being present increases.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6" y="708338"/>
            <a:ext cx="3814601" cy="421139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080" y="708338"/>
            <a:ext cx="4056846" cy="421139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4890" y="680525"/>
            <a:ext cx="3709736" cy="4239205"/>
          </a:xfrm>
          <a:prstGeom prst="rect">
            <a:avLst/>
          </a:prstGeom>
        </p:spPr>
      </p:pic>
    </p:spTree>
    <p:extLst>
      <p:ext uri="{BB962C8B-B14F-4D97-AF65-F5344CB8AC3E}">
        <p14:creationId xmlns:p14="http://schemas.microsoft.com/office/powerpoint/2010/main" val="2661776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067" y="184824"/>
            <a:ext cx="8630992" cy="695456"/>
          </a:xfrm>
        </p:spPr>
        <p:txBody>
          <a:bodyPr>
            <a:noAutofit/>
          </a:bodyPr>
          <a:lstStyle/>
          <a:p>
            <a:pPr algn="just"/>
            <a:r>
              <a:rPr lang="en-US" cap="none" dirty="0" smtClean="0">
                <a:latin typeface="Verdana" panose="020B0604030504040204" pitchFamily="34" charset="0"/>
                <a:ea typeface="Verdana" panose="020B0604030504040204" pitchFamily="34" charset="0"/>
              </a:rPr>
              <a:t>Some Insights (Cont.)</a:t>
            </a:r>
            <a:endParaRPr lang="en-US" cap="none"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4067" y="996190"/>
            <a:ext cx="11039341" cy="4734909"/>
          </a:xfrm>
        </p:spPr>
      </p:pic>
    </p:spTree>
    <p:extLst>
      <p:ext uri="{BB962C8B-B14F-4D97-AF65-F5344CB8AC3E}">
        <p14:creationId xmlns:p14="http://schemas.microsoft.com/office/powerpoint/2010/main" val="1819244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067" y="184824"/>
            <a:ext cx="8630992" cy="695456"/>
          </a:xfrm>
        </p:spPr>
        <p:txBody>
          <a:bodyPr>
            <a:noAutofit/>
          </a:bodyPr>
          <a:lstStyle/>
          <a:p>
            <a:pPr algn="just"/>
            <a:r>
              <a:rPr lang="en-US" cap="none" dirty="0" smtClean="0">
                <a:latin typeface="Verdana" panose="020B0604030504040204" pitchFamily="34" charset="0"/>
                <a:ea typeface="Verdana" panose="020B0604030504040204" pitchFamily="34" charset="0"/>
              </a:rPr>
              <a:t>Some Insights (Cont.)</a:t>
            </a:r>
            <a:endParaRPr lang="en-US" cap="none"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294067" y="880280"/>
            <a:ext cx="11399950" cy="5507641"/>
          </a:xfrm>
        </p:spPr>
        <p:txBody>
          <a:bodyPr>
            <a:normAutofit fontScale="92500" lnSpcReduction="10000"/>
          </a:bodyPr>
          <a:lstStyle/>
          <a:p>
            <a:r>
              <a:rPr lang="en-US" sz="1900" dirty="0" smtClean="0">
                <a:latin typeface="Verdana" panose="020B0604030504040204" pitchFamily="34" charset="0"/>
                <a:ea typeface="Verdana" panose="020B0604030504040204" pitchFamily="34" charset="0"/>
              </a:rPr>
              <a:t>More number of heart disease patients experience angina while doing treadmill test, where as less number of heart disease patients are experiencing angina at rest. Since the chi-square critical value is coming very high, therefore, we conclude Exercise induced angina to be an import factor.</a:t>
            </a:r>
          </a:p>
          <a:p>
            <a:r>
              <a:rPr lang="en-US" sz="1900" dirty="0">
                <a:latin typeface="Verdana" panose="020B0604030504040204" pitchFamily="34" charset="0"/>
                <a:ea typeface="Verdana" panose="020B0604030504040204" pitchFamily="34" charset="0"/>
              </a:rPr>
              <a:t>Slowly </a:t>
            </a:r>
            <a:r>
              <a:rPr lang="en-US" sz="1900" dirty="0" smtClean="0">
                <a:latin typeface="Verdana" panose="020B0604030504040204" pitchFamily="34" charset="0"/>
                <a:ea typeface="Verdana" panose="020B0604030504040204" pitchFamily="34" charset="0"/>
              </a:rPr>
              <a:t>up sloping </a:t>
            </a:r>
            <a:r>
              <a:rPr lang="en-US" sz="1900" dirty="0">
                <a:latin typeface="Verdana" panose="020B0604030504040204" pitchFamily="34" charset="0"/>
                <a:ea typeface="Verdana" panose="020B0604030504040204" pitchFamily="34" charset="0"/>
              </a:rPr>
              <a:t>ST segment usually indicates heart attack. Horizontal ST Segment depression is considerable abnormal response. Down sloping ST Segment depression represents severe heart attack. We observe more number of patients having abnormal Slope of the ST segment (indicated by Flat slope of the ST segment). Number of patients with down-sloping Slope of ST segment is considerably very less than Flat slope segment patients.</a:t>
            </a:r>
            <a:endParaRPr lang="en-IN" sz="1900" dirty="0">
              <a:latin typeface="Verdana" panose="020B0604030504040204" pitchFamily="34" charset="0"/>
              <a:ea typeface="Verdana" panose="020B0604030504040204" pitchFamily="34" charset="0"/>
            </a:endParaRPr>
          </a:p>
          <a:p>
            <a:pPr algn="just"/>
            <a:r>
              <a:rPr lang="en-US" sz="1900" dirty="0">
                <a:latin typeface="Verdana" panose="020B0604030504040204" pitchFamily="34" charset="0"/>
                <a:ea typeface="Verdana" panose="020B0604030504040204" pitchFamily="34" charset="0"/>
              </a:rPr>
              <a:t>We found Age group variable to be important which was indicated by chi-square test of independence. </a:t>
            </a:r>
          </a:p>
          <a:p>
            <a:pPr algn="just"/>
            <a:r>
              <a:rPr lang="en-US" sz="1900" dirty="0">
                <a:latin typeface="Verdana" panose="020B0604030504040204" pitchFamily="34" charset="0"/>
                <a:ea typeface="Verdana" panose="020B0604030504040204" pitchFamily="34" charset="0"/>
              </a:rPr>
              <a:t>We also calculated the percentage of patients having heart disease given age is above 50 years old &amp; percentage of patients not having heart disease which were coming to be roughly 46% &amp; 53&amp; respectively. The percentage of patients having heart disease &amp; patients not having heart disease were found to be roughly 31% &amp; 69% given the age is less than 50 years old.</a:t>
            </a:r>
          </a:p>
          <a:p>
            <a:pPr algn="just"/>
            <a:r>
              <a:rPr lang="en-US" sz="1900" dirty="0">
                <a:latin typeface="Verdana" panose="020B0604030504040204" pitchFamily="34" charset="0"/>
                <a:ea typeface="Verdana" panose="020B0604030504040204" pitchFamily="34" charset="0"/>
              </a:rPr>
              <a:t>These observations conclude that as a person becomes older the risk of damaged &amp; narrowing arteries also increases. It also weakens or thickens heart muscles that contributes to Ischemic heart disease &amp; thus lead to heart attack. We also see that patients with Non-heart disease are higher than heart disease patients but with not much greater difference</a:t>
            </a:r>
            <a:endParaRPr lang="en-IN" sz="19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1230789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204</TotalTime>
  <Words>856</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Verdana</vt:lpstr>
      <vt:lpstr>Wingdings</vt:lpstr>
      <vt:lpstr>Vapor Trail</vt:lpstr>
      <vt:lpstr>Heart Disease Data Analysis</vt:lpstr>
      <vt:lpstr>Objective</vt:lpstr>
      <vt:lpstr>Architecture</vt:lpstr>
      <vt:lpstr>Dataset Description</vt:lpstr>
      <vt:lpstr>Some Insights</vt:lpstr>
      <vt:lpstr>Some Insights(Cont.)</vt:lpstr>
      <vt:lpstr>Some Insights(Cont.)</vt:lpstr>
      <vt:lpstr>Some Insights (Cont.)</vt:lpstr>
      <vt:lpstr>Some Insights (Cont.)</vt:lpstr>
      <vt:lpstr>KPIs</vt:lpstr>
      <vt:lpstr>Conclusion</vt:lpstr>
      <vt:lpstr>Q n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Data Analysis</dc:title>
  <dc:creator>Microsoft account</dc:creator>
  <cp:lastModifiedBy>Microsoft account</cp:lastModifiedBy>
  <cp:revision>19</cp:revision>
  <dcterms:created xsi:type="dcterms:W3CDTF">2022-07-13T09:35:30Z</dcterms:created>
  <dcterms:modified xsi:type="dcterms:W3CDTF">2022-07-13T13:00:09Z</dcterms:modified>
</cp:coreProperties>
</file>