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27F"/>
    <a:srgbClr val="04105A"/>
    <a:srgbClr val="ED613E"/>
    <a:srgbClr val="BF3C48"/>
    <a:srgbClr val="856E45"/>
    <a:srgbClr val="6F267F"/>
    <a:srgbClr val="FECB00"/>
    <a:srgbClr val="729F11"/>
    <a:srgbClr val="111E31"/>
    <a:srgbClr val="F7E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209" autoAdjust="0"/>
  </p:normalViewPr>
  <p:slideViewPr>
    <p:cSldViewPr snapToGrid="0">
      <p:cViewPr varScale="1">
        <p:scale>
          <a:sx n="89" d="100"/>
          <a:sy n="89" d="100"/>
        </p:scale>
        <p:origin x="22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C0773-7493-4BB2-BEB3-85000C6B2AF1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C17B5-FEB2-4FE8-A9EE-DD6DE5A5E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1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Например: освободившийся электрон, находящийся ближе всего к положительному полюсу источника напряжения 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притягивается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этим полюсом. Разрывая межатомную связь и уходя из нее, электрон 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оставляет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себя 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дырку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Другой освободившийся электрон, который находится на некотором 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удалении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от положительного полюса, также 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притягивается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полюсом и 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движется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его сторону, но 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встретив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своем пути дырку, притягивается в нее 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ядром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атома, восстанавливая межатомную связь.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Образовавшуюся 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новую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дырку после второго электрона, 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заполняет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третий освободившийся электрон, находящийся рядом с этой дыркой (рисунок №1). В свою очередь 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дырки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находящиеся ближе всего к 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отрицательному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полюсу, заполняются другими 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освободившимися электронами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(рисунок №2). Таким образом, в полупроводнике возникает электрический ток.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 в полупроводнике действует 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электрическое поле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этот процесс 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непрерывен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нарушаются межатомные связи — возникают свободные электроны — образуются дырки. Дырки заполняются освободившимися электронами – восстанавливаются межатомные связи, при этом нарушаются другие межатомные связи, из которых уходят электроны и заполняют следующие дырки (рисунок №2-4).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этого делаем вывод: 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электроны движутся от отрицательного полюса источника напряжения к положительному, а дырки перемещаются от положительного полюса к отрицательному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C17B5-FEB2-4FE8-A9EE-DD6DE5A5ED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1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DC17B5-FEB2-4FE8-A9EE-DD6DE5A5ED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7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" y="0"/>
            <a:ext cx="9143024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zkVB14RY5k" TargetMode="Externa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086" y="222729"/>
            <a:ext cx="8476904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Полупроводниковые интегральные  микросхемы на биполярных структурах</a:t>
            </a:r>
            <a:endParaRPr lang="en-US" sz="4800" b="1" dirty="0">
              <a:solidFill>
                <a:srgbClr val="04105A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874" y="309928"/>
            <a:ext cx="7016670" cy="896209"/>
          </a:xfrm>
        </p:spPr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 smtClean="0"/>
              <a:t>полупроводники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72094" y="1546167"/>
            <a:ext cx="7810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Видео 1978г</a:t>
            </a:r>
            <a:endParaRPr lang="ru-RU" sz="1400" dirty="0"/>
          </a:p>
        </p:txBody>
      </p:sp>
      <p:pic>
        <p:nvPicPr>
          <p:cNvPr id="4" name="czkVB14RY5k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77735" y="2165317"/>
            <a:ext cx="5599355" cy="31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5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874" y="309928"/>
            <a:ext cx="7016670" cy="896209"/>
          </a:xfrm>
        </p:spPr>
        <p:txBody>
          <a:bodyPr/>
          <a:lstStyle/>
          <a:p>
            <a:r>
              <a:rPr lang="ru-RU" b="1" dirty="0"/>
              <a:t>Свойства полупроводников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2466" y="1878677"/>
            <a:ext cx="79685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Электропроводность проводников сильно зависит от окружающей температуры.</a:t>
            </a:r>
            <a:br>
              <a:rPr lang="ru-RU" sz="1600" dirty="0"/>
            </a:br>
            <a:r>
              <a:rPr lang="ru-RU" sz="1600" dirty="0"/>
              <a:t>При очень </a:t>
            </a:r>
            <a:r>
              <a:rPr lang="ru-RU" sz="1600" b="1" dirty="0"/>
              <a:t>низкой</a:t>
            </a:r>
            <a:r>
              <a:rPr lang="ru-RU" sz="1600" dirty="0"/>
              <a:t> температуре, близкой к абсолютному нулю (-273°С), полупроводники </a:t>
            </a:r>
            <a:r>
              <a:rPr lang="ru-RU" sz="1600" b="1" dirty="0"/>
              <a:t>не проводят</a:t>
            </a:r>
            <a:r>
              <a:rPr lang="ru-RU" sz="1600" dirty="0"/>
              <a:t> электрический ток, а с </a:t>
            </a:r>
            <a:r>
              <a:rPr lang="ru-RU" sz="1600" b="1" dirty="0" smtClean="0"/>
              <a:t>повышением </a:t>
            </a:r>
            <a:r>
              <a:rPr lang="ru-RU" sz="1600" dirty="0" smtClean="0"/>
              <a:t>температуры</a:t>
            </a:r>
            <a:r>
              <a:rPr lang="ru-RU" sz="1600" dirty="0"/>
              <a:t>, их сопротивляемость току </a:t>
            </a:r>
            <a:r>
              <a:rPr lang="ru-RU" sz="1600" b="1" dirty="0"/>
              <a:t>уменьшается</a:t>
            </a:r>
            <a:r>
              <a:rPr lang="ru-RU" sz="1600" dirty="0" smtClean="0"/>
              <a:t>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Если на полупроводник навести </a:t>
            </a:r>
            <a:r>
              <a:rPr lang="ru-RU" sz="1600" b="1" dirty="0"/>
              <a:t>свет</a:t>
            </a:r>
            <a:r>
              <a:rPr lang="ru-RU" sz="1600" dirty="0"/>
              <a:t>, то его электропроводность начинает увеличиваться. Используя это свойство полупроводников, были созданы </a:t>
            </a:r>
            <a:r>
              <a:rPr lang="ru-RU" sz="1600" b="1" dirty="0"/>
              <a:t>фотоэлектрические</a:t>
            </a:r>
            <a:r>
              <a:rPr lang="ru-RU" sz="1600" dirty="0"/>
              <a:t> приборы. Также полупроводники способны преобразовывать энергию света в электрический ток, например, солнечные батареи. А при введении в полупроводники </a:t>
            </a:r>
            <a:r>
              <a:rPr lang="ru-RU" sz="1600" b="1" dirty="0"/>
              <a:t>примесей</a:t>
            </a:r>
            <a:r>
              <a:rPr lang="ru-RU" sz="1600" dirty="0"/>
              <a:t> определенных веществ, их электропроводность резко увеличивается.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41916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874" y="309928"/>
            <a:ext cx="7016670" cy="896209"/>
          </a:xfrm>
        </p:spPr>
        <p:txBody>
          <a:bodyPr>
            <a:normAutofit/>
          </a:bodyPr>
          <a:lstStyle/>
          <a:p>
            <a:r>
              <a:rPr lang="ru-RU" sz="3600" b="1" dirty="0"/>
              <a:t>Строение атомов полупроводников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2094" y="1546167"/>
            <a:ext cx="78106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Германий и кремний являются основными материалами многих полупроводниковых приборов и имеют во внешних слоях своих оболочек по четыре </a:t>
            </a:r>
            <a:r>
              <a:rPr lang="ru-RU" b="1" dirty="0"/>
              <a:t>валентных электрона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Атом </a:t>
            </a:r>
            <a:r>
              <a:rPr lang="ru-RU" b="1" dirty="0"/>
              <a:t>германия</a:t>
            </a:r>
            <a:r>
              <a:rPr lang="ru-RU" dirty="0"/>
              <a:t> состоит из 32 электронов, а атом </a:t>
            </a:r>
            <a:r>
              <a:rPr lang="ru-RU" b="1" dirty="0"/>
              <a:t>кремния</a:t>
            </a:r>
            <a:r>
              <a:rPr lang="ru-RU" dirty="0"/>
              <a:t> из 14. Но только </a:t>
            </a:r>
            <a:r>
              <a:rPr lang="ru-RU" b="1" dirty="0" smtClean="0"/>
              <a:t>28 </a:t>
            </a:r>
            <a:r>
              <a:rPr lang="ru-RU" dirty="0" smtClean="0"/>
              <a:t>электронов </a:t>
            </a:r>
            <a:r>
              <a:rPr lang="ru-RU" dirty="0"/>
              <a:t>атома германия и </a:t>
            </a:r>
            <a:r>
              <a:rPr lang="ru-RU" b="1" dirty="0"/>
              <a:t>10</a:t>
            </a:r>
            <a:r>
              <a:rPr lang="ru-RU" dirty="0"/>
              <a:t> электронов атома кремния, находящиеся во внутренних слоях своих оболочек, прочно удерживаются ядрами и никогда не отрываются от них. Лишь только </a:t>
            </a:r>
            <a:r>
              <a:rPr lang="ru-RU" b="1" dirty="0"/>
              <a:t>четыре</a:t>
            </a:r>
            <a:r>
              <a:rPr lang="ru-RU" dirty="0"/>
              <a:t> валентных электрона атомов этих проводников могут стать свободными, </a:t>
            </a:r>
            <a:r>
              <a:rPr lang="ru-RU" dirty="0" smtClean="0"/>
              <a:t>но не </a:t>
            </a:r>
            <a:r>
              <a:rPr lang="ru-RU" dirty="0"/>
              <a:t>всегда.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атом полупроводника потеряет хотя бы один электрон, то он становится </a:t>
            </a:r>
            <a:r>
              <a:rPr lang="ru-RU" b="1" dirty="0"/>
              <a:t>положительным ионом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В полупроводнике атомы расположены в строгом порядке: каждый атом окружен </a:t>
            </a:r>
            <a:r>
              <a:rPr lang="ru-RU" b="1" dirty="0"/>
              <a:t>четырьмя</a:t>
            </a:r>
            <a:r>
              <a:rPr lang="ru-RU" dirty="0"/>
              <a:t> такими же атомами. Причем они расположены так близко друг к другу, что их валентные электроны образуют единые орбиты, проходящие вокруг соседних атомов, тем самым связывая атомы в единое целое вещество.</a:t>
            </a:r>
          </a:p>
        </p:txBody>
      </p:sp>
    </p:spTree>
    <p:extLst>
      <p:ext uri="{BB962C8B-B14F-4D97-AF65-F5344CB8AC3E}">
        <p14:creationId xmlns:p14="http://schemas.microsoft.com/office/powerpoint/2010/main" val="41715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4728" y="56252"/>
            <a:ext cx="7755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П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ре</a:t>
            </a:r>
            <a:r>
              <a:rPr lang="ru-RU" sz="1600" dirty="0"/>
              <a:t>дставим взаимосвязь атомов в кристалле полупроводника в виде плоской схемы.</a:t>
            </a:r>
            <a:br>
              <a:rPr lang="ru-RU" sz="1600" dirty="0"/>
            </a:br>
            <a:r>
              <a:rPr lang="ru-RU" sz="1600" dirty="0">
                <a:solidFill>
                  <a:schemeClr val="bg1">
                    <a:lumMod val="95000"/>
                  </a:schemeClr>
                </a:solidFill>
              </a:rPr>
              <a:t>Н</a:t>
            </a:r>
            <a:r>
              <a:rPr lang="ru-RU" sz="1600" dirty="0"/>
              <a:t>а схеме красные шарики с плюсом, условно, обозначают </a:t>
            </a:r>
            <a:r>
              <a:rPr lang="ru-RU" sz="1600" b="1" dirty="0"/>
              <a:t>ядра атомов</a:t>
            </a:r>
            <a:r>
              <a:rPr lang="ru-RU" sz="1600" dirty="0"/>
              <a:t>(положительные ионы), а синие шарики – это </a:t>
            </a:r>
            <a:r>
              <a:rPr lang="ru-RU" sz="1600" b="1" dirty="0"/>
              <a:t>валентные электроны</a:t>
            </a:r>
            <a:r>
              <a:rPr lang="ru-RU" sz="16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044" y="3811012"/>
            <a:ext cx="85975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Вокруг </a:t>
            </a:r>
            <a:r>
              <a:rPr lang="ru-RU" sz="1600" dirty="0"/>
              <a:t>каждого атома расположены </a:t>
            </a:r>
            <a:r>
              <a:rPr lang="ru-RU" sz="1600" b="1" dirty="0"/>
              <a:t>четыре</a:t>
            </a:r>
            <a:r>
              <a:rPr lang="ru-RU" sz="1600" dirty="0"/>
              <a:t> точно таких же атома, а каждый из этих четырех имеет связь еще с четырьмя другими атомами и т.д. Любой из атомов связан с каждым соседним </a:t>
            </a:r>
            <a:r>
              <a:rPr lang="ru-RU" sz="1600" b="1" dirty="0"/>
              <a:t>двумя</a:t>
            </a:r>
            <a:r>
              <a:rPr lang="ru-RU" sz="1600" dirty="0"/>
              <a:t> валентными электронами, причем один электрон свой, а другой заимствован у соседнего атома. Такая связь называется двухэлектронной или </a:t>
            </a:r>
            <a:r>
              <a:rPr lang="ru-RU" sz="1600" b="1" dirty="0" smtClean="0"/>
              <a:t>ковалентной</a:t>
            </a:r>
            <a:r>
              <a:rPr lang="ru-RU" sz="1600" dirty="0" smtClean="0"/>
              <a:t>.</a:t>
            </a:r>
          </a:p>
          <a:p>
            <a:pPr algn="just"/>
            <a:r>
              <a:rPr lang="ru-RU" sz="1600" dirty="0" smtClean="0"/>
              <a:t>В </a:t>
            </a:r>
            <a:r>
              <a:rPr lang="ru-RU" sz="1600" dirty="0"/>
              <a:t>свою очередь, внешний слой электронной оболочки каждого атома содержит </a:t>
            </a:r>
            <a:r>
              <a:rPr lang="ru-RU" sz="1600" b="1" dirty="0"/>
              <a:t>восемь</a:t>
            </a:r>
            <a:r>
              <a:rPr lang="ru-RU" sz="1600" dirty="0"/>
              <a:t> электронов: </a:t>
            </a:r>
            <a:r>
              <a:rPr lang="ru-RU" sz="1600" b="1" dirty="0"/>
              <a:t>четыре</a:t>
            </a:r>
            <a:r>
              <a:rPr lang="ru-RU" sz="1600" dirty="0"/>
              <a:t> своих, и по </a:t>
            </a:r>
            <a:r>
              <a:rPr lang="ru-RU" sz="1600" b="1" dirty="0"/>
              <a:t>одному</a:t>
            </a:r>
            <a:r>
              <a:rPr lang="ru-RU" sz="1600" dirty="0"/>
              <a:t>, заимствованных от четырех </a:t>
            </a:r>
            <a:r>
              <a:rPr lang="ru-RU" sz="1600" b="1" dirty="0"/>
              <a:t>соседних</a:t>
            </a:r>
            <a:r>
              <a:rPr lang="ru-RU" sz="1600" dirty="0"/>
              <a:t> </a:t>
            </a:r>
            <a:r>
              <a:rPr lang="ru-RU" sz="1600" dirty="0" smtClean="0"/>
              <a:t>атомов.</a:t>
            </a:r>
          </a:p>
          <a:p>
            <a:pPr algn="just"/>
            <a:r>
              <a:rPr lang="ru-RU" sz="1600" dirty="0" smtClean="0"/>
              <a:t>Здесь </a:t>
            </a:r>
            <a:r>
              <a:rPr lang="ru-RU" sz="1600" dirty="0"/>
              <a:t>уже не различишь, какой из валентных электронов в атоме «свой», а какой «чужой», так как они сделались общими. При такой связи атомов во всей массе кристалла германия или кремния можно считать, что кристалл полупроводника представляет собой одну большую </a:t>
            </a:r>
            <a:r>
              <a:rPr lang="ru-RU" sz="1600" b="1" dirty="0"/>
              <a:t>молекулу</a:t>
            </a:r>
            <a:r>
              <a:rPr lang="ru-RU" sz="1600" dirty="0"/>
              <a:t>. На рисунке розовым и желтым кругами показана связь между внешними слоями оболочек двух соседних атомов.</a:t>
            </a:r>
          </a:p>
        </p:txBody>
      </p:sp>
      <p:pic>
        <p:nvPicPr>
          <p:cNvPr id="1026" name="Picture 2" descr="https://sesaga.ru/wp-content/uploads/2013/05/atom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612" y="1043882"/>
            <a:ext cx="2672439" cy="2610496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89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809" y="85484"/>
            <a:ext cx="7453191" cy="896209"/>
          </a:xfrm>
        </p:spPr>
        <p:txBody>
          <a:bodyPr>
            <a:noAutofit/>
          </a:bodyPr>
          <a:lstStyle/>
          <a:p>
            <a:r>
              <a:rPr lang="ru-RU" sz="3600" b="1" dirty="0"/>
              <a:t>Электропроводность полупроводника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9863" y="922712"/>
            <a:ext cx="7744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Рассмотрим упрощенный рисунок кристалла полупроводника, где атомы обозначаются красным шариком с плюсом, а межатомные связи показаны двумя линиями, символизирующими валентные </a:t>
            </a:r>
            <a:r>
              <a:rPr lang="ru-RU" sz="1600" dirty="0" smtClean="0"/>
              <a:t>электроны.</a:t>
            </a:r>
            <a:endParaRPr lang="ru-RU" sz="1600" dirty="0"/>
          </a:p>
        </p:txBody>
      </p:sp>
      <p:pic>
        <p:nvPicPr>
          <p:cNvPr id="2050" name="Picture 2" descr="https://sesaga.ru/wp-content/uploads/2013/05/atomu-prost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" t="3573" r="3421" b="6351"/>
          <a:stretch/>
        </p:blipFill>
        <p:spPr bwMode="auto">
          <a:xfrm>
            <a:off x="3931919" y="1866069"/>
            <a:ext cx="1870365" cy="1870363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0204" y="3848793"/>
            <a:ext cx="85537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При температуре, близкой к абсолютному нулю полупроводник </a:t>
            </a:r>
            <a:r>
              <a:rPr lang="ru-RU" sz="1600" b="1" dirty="0"/>
              <a:t>не проводит</a:t>
            </a:r>
            <a:r>
              <a:rPr lang="ru-RU" sz="1600" dirty="0"/>
              <a:t> ток, так как в нем нет </a:t>
            </a:r>
            <a:r>
              <a:rPr lang="ru-RU" sz="1600" b="1" dirty="0"/>
              <a:t>свободных электронов</a:t>
            </a:r>
            <a:r>
              <a:rPr lang="ru-RU" sz="1600" dirty="0"/>
              <a:t>. Но с повышением температуры связь валентных электронов с ядрами атомов </a:t>
            </a:r>
            <a:r>
              <a:rPr lang="ru-RU" sz="1600" b="1" dirty="0"/>
              <a:t>ослабевает</a:t>
            </a:r>
            <a:r>
              <a:rPr lang="ru-RU" sz="1600" dirty="0"/>
              <a:t> и некоторые из электронов, вследствие теплового движения, могут покидать свои атомы. </a:t>
            </a:r>
            <a:endParaRPr lang="ru-RU" sz="1600" dirty="0" smtClean="0"/>
          </a:p>
          <a:p>
            <a:pPr algn="just"/>
            <a:r>
              <a:rPr lang="ru-RU" sz="1600" dirty="0" smtClean="0"/>
              <a:t>Вырвавшийся </a:t>
            </a:r>
            <a:r>
              <a:rPr lang="ru-RU" sz="1600" dirty="0"/>
              <a:t>из межатомной связи электрон становится «</a:t>
            </a:r>
            <a:r>
              <a:rPr lang="ru-RU" sz="1600" b="1" dirty="0"/>
              <a:t>свободным</a:t>
            </a:r>
            <a:r>
              <a:rPr lang="ru-RU" sz="1600" dirty="0"/>
              <a:t>», а там где он находился до этого, образуется пустое место, которое условно называют </a:t>
            </a:r>
            <a:r>
              <a:rPr lang="ru-RU" sz="1600" b="1" dirty="0"/>
              <a:t>дыркой</a:t>
            </a:r>
            <a:r>
              <a:rPr lang="ru-RU" sz="1600" dirty="0"/>
              <a:t>.</a:t>
            </a:r>
          </a:p>
          <a:p>
            <a:pPr algn="just"/>
            <a:r>
              <a:rPr lang="ru-RU" sz="1600" dirty="0"/>
              <a:t>Чем </a:t>
            </a:r>
            <a:r>
              <a:rPr lang="ru-RU" sz="1600" b="1" dirty="0"/>
              <a:t>выше</a:t>
            </a:r>
            <a:r>
              <a:rPr lang="ru-RU" sz="1600" dirty="0"/>
              <a:t> температура полупроводника, тем </a:t>
            </a:r>
            <a:r>
              <a:rPr lang="ru-RU" sz="1600" b="1" dirty="0"/>
              <a:t>больше</a:t>
            </a:r>
            <a:r>
              <a:rPr lang="ru-RU" sz="1600" dirty="0"/>
              <a:t> в нем становится свободных электронов и дырок. В итоге получается, что образование «дырки» связано с уходом из оболочки атома валентного электрона, а сама дырка становится </a:t>
            </a:r>
            <a:r>
              <a:rPr lang="ru-RU" sz="1600" b="1" dirty="0"/>
              <a:t>положительным</a:t>
            </a:r>
            <a:r>
              <a:rPr lang="ru-RU" sz="1600" dirty="0"/>
              <a:t> электрическим зарядом равным </a:t>
            </a:r>
            <a:r>
              <a:rPr lang="ru-RU" sz="1600" b="1" dirty="0" smtClean="0"/>
              <a:t>отрицательному </a:t>
            </a:r>
            <a:r>
              <a:rPr lang="ru-RU" sz="1600" dirty="0" smtClean="0"/>
              <a:t>заряду </a:t>
            </a:r>
            <a:r>
              <a:rPr lang="ru-RU" sz="1600" dirty="0"/>
              <a:t>электрона.</a:t>
            </a:r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93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874" y="309928"/>
            <a:ext cx="7016670" cy="89620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 smtClean="0"/>
              <a:t>Схематичное представление </a:t>
            </a:r>
            <a:r>
              <a:rPr lang="ru-RU" sz="3600" b="1" dirty="0"/>
              <a:t>возникновения тока в полупроводнике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8887" y="4014256"/>
            <a:ext cx="86951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Если приложить некоторое напряжение к полупроводнику, контакты «+» и «-», то в нем возникнет ток</a:t>
            </a:r>
            <a:r>
              <a:rPr lang="ru-RU" sz="1600" dirty="0" smtClean="0"/>
              <a:t>.</a:t>
            </a:r>
          </a:p>
          <a:p>
            <a:pPr algn="just"/>
            <a:r>
              <a:rPr lang="ru-RU" sz="1600" dirty="0" smtClean="0"/>
              <a:t>Вследствие</a:t>
            </a:r>
            <a:r>
              <a:rPr lang="ru-RU" sz="1600" dirty="0"/>
              <a:t> </a:t>
            </a:r>
            <a:r>
              <a:rPr lang="ru-RU" sz="1600" b="1" dirty="0"/>
              <a:t>тепловых явлений</a:t>
            </a:r>
            <a:r>
              <a:rPr lang="ru-RU" sz="1600" dirty="0"/>
              <a:t>, в кристалле полупроводника из межатомных связей начнет </a:t>
            </a:r>
            <a:r>
              <a:rPr lang="ru-RU" sz="1600" b="1" dirty="0"/>
              <a:t>освобождаться</a:t>
            </a:r>
            <a:r>
              <a:rPr lang="ru-RU" sz="1600" dirty="0"/>
              <a:t> некоторое количество электронов (синие шарики со стрелками</a:t>
            </a:r>
            <a:r>
              <a:rPr lang="ru-RU" sz="1600" dirty="0" smtClean="0"/>
              <a:t>).</a:t>
            </a:r>
          </a:p>
          <a:p>
            <a:pPr algn="just"/>
            <a:r>
              <a:rPr lang="ru-RU" sz="1600" dirty="0" smtClean="0"/>
              <a:t>Электроны</a:t>
            </a:r>
            <a:r>
              <a:rPr lang="ru-RU" sz="1600" dirty="0"/>
              <a:t>, притягиваясь </a:t>
            </a:r>
            <a:r>
              <a:rPr lang="ru-RU" sz="1600" b="1" dirty="0"/>
              <a:t>положительным</a:t>
            </a:r>
            <a:r>
              <a:rPr lang="ru-RU" sz="1600" dirty="0"/>
              <a:t> полюсом источника напряжения, будут </a:t>
            </a:r>
            <a:r>
              <a:rPr lang="ru-RU" sz="1600" b="1" dirty="0"/>
              <a:t>перемещаться</a:t>
            </a:r>
            <a:r>
              <a:rPr lang="ru-RU" sz="1600" dirty="0"/>
              <a:t> в его сторону, оставляя после себя </a:t>
            </a:r>
            <a:r>
              <a:rPr lang="ru-RU" sz="1600" b="1" dirty="0"/>
              <a:t>дырки</a:t>
            </a:r>
            <a:r>
              <a:rPr lang="ru-RU" sz="1600" dirty="0"/>
              <a:t>, которые будут заполняться другими </a:t>
            </a:r>
            <a:r>
              <a:rPr lang="ru-RU" sz="1600" b="1" dirty="0"/>
              <a:t>освободившимися электронами</a:t>
            </a:r>
            <a:r>
              <a:rPr lang="ru-RU" sz="1600" dirty="0"/>
              <a:t>. То есть, под действием внешнего электрического поля носители заряда приобретают некоторую скорость направленного движения и тем самым создают </a:t>
            </a:r>
            <a:r>
              <a:rPr lang="ru-RU" sz="1600" b="1" dirty="0"/>
              <a:t>электрический ток</a:t>
            </a:r>
            <a:r>
              <a:rPr lang="ru-RU" sz="1600" dirty="0" smtClean="0"/>
              <a:t>.</a:t>
            </a:r>
          </a:p>
          <a:p>
            <a:pPr algn="just"/>
            <a:r>
              <a:rPr lang="ru-RU" sz="1600" b="1" dirty="0" smtClean="0"/>
              <a:t>Электроны </a:t>
            </a:r>
            <a:r>
              <a:rPr lang="ru-RU" sz="1600" b="1" dirty="0"/>
              <a:t>движутся от отрицательного полюса источника напряжения к положительному, а дырки перемещаются от положительного полюса к отрицательному</a:t>
            </a:r>
            <a:endParaRPr lang="ru-RU" sz="1600" dirty="0"/>
          </a:p>
        </p:txBody>
      </p:sp>
      <p:pic>
        <p:nvPicPr>
          <p:cNvPr id="3074" name="Picture 2" descr="Ð¯Ð²Ð»ÐµÐ½Ð¸Ðµ Ð²Ð¾Ð·Ð½Ð¸ÐºÐ½Ð¾Ð²ÐµÐ½Ð¸Ñ ÑÐ¾ÐºÐ° Ð² Ð¿Ð¾Ð»ÑÐ¿ÑÐ¾Ð²Ð¾Ð´Ð½Ð¸ÐºÐµ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" t="850" r="643" b="3943"/>
          <a:stretch/>
        </p:blipFill>
        <p:spPr bwMode="auto">
          <a:xfrm>
            <a:off x="2724911" y="1313411"/>
            <a:ext cx="4438996" cy="25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17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768" y="309928"/>
            <a:ext cx="7358231" cy="896209"/>
          </a:xfrm>
        </p:spPr>
        <p:txBody>
          <a:bodyPr>
            <a:normAutofit/>
          </a:bodyPr>
          <a:lstStyle/>
          <a:p>
            <a:r>
              <a:rPr lang="ru-RU" sz="3600" b="1" dirty="0"/>
              <a:t>Электронно-дырочная проводимость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1995" y="2185084"/>
            <a:ext cx="7810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«чистом» кристалле полупроводника число </a:t>
            </a:r>
            <a:r>
              <a:rPr lang="ru-RU" b="1" dirty="0"/>
              <a:t>высвободившихся</a:t>
            </a:r>
            <a:r>
              <a:rPr lang="ru-RU" dirty="0"/>
              <a:t> в данный момент электронов равно числу </a:t>
            </a:r>
            <a:r>
              <a:rPr lang="ru-RU" b="1" dirty="0"/>
              <a:t>образующихся</a:t>
            </a:r>
            <a:r>
              <a:rPr lang="ru-RU" dirty="0"/>
              <a:t> при этом дырок, поэтому электропроводность такого полупроводника </a:t>
            </a:r>
            <a:r>
              <a:rPr lang="ru-RU" b="1" dirty="0"/>
              <a:t>мала</a:t>
            </a:r>
            <a:r>
              <a:rPr lang="ru-RU" dirty="0"/>
              <a:t>, так как он оказывает электрическому току </a:t>
            </a:r>
            <a:r>
              <a:rPr lang="ru-RU" b="1" dirty="0"/>
              <a:t>большое</a:t>
            </a:r>
            <a:r>
              <a:rPr lang="ru-RU" dirty="0"/>
              <a:t> сопротивление, и такую электропроводность называют </a:t>
            </a:r>
            <a:r>
              <a:rPr lang="ru-RU" b="1" dirty="0"/>
              <a:t>собственной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Но если в полупроводник добавить в виде </a:t>
            </a:r>
            <a:r>
              <a:rPr lang="ru-RU" b="1" dirty="0"/>
              <a:t>примеси</a:t>
            </a:r>
            <a:r>
              <a:rPr lang="ru-RU" dirty="0"/>
              <a:t> некоторое количество атомов других элементов, то электропроводность его повысится в разы, и в зависимости от </a:t>
            </a:r>
            <a:r>
              <a:rPr lang="ru-RU" b="1" dirty="0"/>
              <a:t>структуры</a:t>
            </a:r>
            <a:r>
              <a:rPr lang="ru-RU" dirty="0"/>
              <a:t> атомов примесных элементов электропроводность полупроводника будет </a:t>
            </a:r>
            <a:r>
              <a:rPr lang="ru-RU" b="1" dirty="0"/>
              <a:t>электронной</a:t>
            </a:r>
            <a:r>
              <a:rPr lang="ru-RU" dirty="0"/>
              <a:t> или </a:t>
            </a:r>
            <a:r>
              <a:rPr lang="ru-RU" b="1" dirty="0"/>
              <a:t>дырочной</a:t>
            </a:r>
            <a:r>
              <a:rPr lang="ru-RU" dirty="0"/>
              <a:t>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3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874" y="309928"/>
            <a:ext cx="7016670" cy="896209"/>
          </a:xfrm>
        </p:spPr>
        <p:txBody>
          <a:bodyPr>
            <a:normAutofit/>
          </a:bodyPr>
          <a:lstStyle/>
          <a:p>
            <a:r>
              <a:rPr lang="ru-RU" b="1" dirty="0"/>
              <a:t>Электронная проводимость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2094" y="1546167"/>
            <a:ext cx="781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Допустим, в кристалле полупроводника, в котором атомы имеют по четыре валентных электрона, </a:t>
            </a:r>
            <a:r>
              <a:rPr lang="ru-RU" dirty="0" smtClean="0"/>
              <a:t>заменили </a:t>
            </a:r>
            <a:r>
              <a:rPr lang="ru-RU" dirty="0"/>
              <a:t>один атом атомом, у которого </a:t>
            </a:r>
            <a:r>
              <a:rPr lang="ru-RU" b="1" dirty="0" smtClean="0"/>
              <a:t>пять </a:t>
            </a:r>
            <a:r>
              <a:rPr lang="ru-RU" dirty="0" smtClean="0"/>
              <a:t>валентных </a:t>
            </a:r>
            <a:r>
              <a:rPr lang="ru-RU" dirty="0"/>
              <a:t>электронов. Этот атом своими </a:t>
            </a:r>
            <a:r>
              <a:rPr lang="ru-RU" b="1" dirty="0"/>
              <a:t>четырьмя</a:t>
            </a:r>
            <a:r>
              <a:rPr lang="ru-RU" dirty="0"/>
              <a:t> электронами свяжется с четырьмя соседними атомами полупроводника, а </a:t>
            </a:r>
            <a:r>
              <a:rPr lang="ru-RU" b="1" dirty="0"/>
              <a:t>пятый</a:t>
            </a:r>
            <a:r>
              <a:rPr lang="ru-RU" dirty="0"/>
              <a:t> валентный электрон останется «</a:t>
            </a:r>
            <a:r>
              <a:rPr lang="ru-RU" b="1" dirty="0"/>
              <a:t>лишним</a:t>
            </a:r>
            <a:r>
              <a:rPr lang="ru-RU" dirty="0"/>
              <a:t>» – то есть свободным. И чем </a:t>
            </a:r>
            <a:r>
              <a:rPr lang="ru-RU" b="1" dirty="0"/>
              <a:t>больше</a:t>
            </a:r>
            <a:r>
              <a:rPr lang="ru-RU" dirty="0"/>
              <a:t> будет таких атомов в кристалле, тем </a:t>
            </a:r>
            <a:r>
              <a:rPr lang="ru-RU" b="1" dirty="0"/>
              <a:t>больше</a:t>
            </a:r>
            <a:r>
              <a:rPr lang="ru-RU" dirty="0"/>
              <a:t> окажется свободных электронов, а значит, такой полупроводник по своим свойствам приблизится к металлу, и чтобы через него проходил электрический ток, в нем </a:t>
            </a:r>
            <a:r>
              <a:rPr lang="ru-RU" b="1" dirty="0"/>
              <a:t>не обязательно должны разрушаться межатомные связи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Полупроводники, обладающие такими свойствами, называют полупроводниками с проводимостью типа «</a:t>
            </a:r>
            <a:r>
              <a:rPr lang="ru-RU" b="1" dirty="0"/>
              <a:t>n</a:t>
            </a:r>
            <a:r>
              <a:rPr lang="ru-RU" dirty="0"/>
              <a:t>», или полупроводники </a:t>
            </a:r>
            <a:r>
              <a:rPr lang="ru-RU" b="1" dirty="0"/>
              <a:t>n</a:t>
            </a:r>
            <a:r>
              <a:rPr lang="ru-RU" dirty="0"/>
              <a:t>-типа. Здесь латинская буква n происходит от слова «negative» (негатив) — то есть «отрицательный». Отсюда следует, что в полупроводнике </a:t>
            </a:r>
            <a:r>
              <a:rPr lang="ru-RU" b="1" dirty="0"/>
              <a:t>n</a:t>
            </a:r>
            <a:r>
              <a:rPr lang="ru-RU" dirty="0"/>
              <a:t>-типа </a:t>
            </a:r>
            <a:r>
              <a:rPr lang="ru-RU" b="1" dirty="0"/>
              <a:t>основными</a:t>
            </a:r>
            <a:r>
              <a:rPr lang="ru-RU" dirty="0"/>
              <a:t> носителями заряда являются – </a:t>
            </a:r>
            <a:r>
              <a:rPr lang="ru-RU" b="1" dirty="0"/>
              <a:t>электроны</a:t>
            </a:r>
            <a:r>
              <a:rPr lang="ru-RU" dirty="0"/>
              <a:t>, а не основными – дырки.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81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874" y="309928"/>
            <a:ext cx="7016670" cy="896209"/>
          </a:xfrm>
        </p:spPr>
        <p:txBody>
          <a:bodyPr>
            <a:normAutofit/>
          </a:bodyPr>
          <a:lstStyle/>
          <a:p>
            <a:r>
              <a:rPr lang="ru-RU" b="1" dirty="0"/>
              <a:t>Дырочная </a:t>
            </a:r>
            <a:r>
              <a:rPr lang="ru-RU" b="1" dirty="0" smtClean="0"/>
              <a:t>проводимость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99966" y="1548418"/>
            <a:ext cx="78106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Заменим в кристале </a:t>
            </a:r>
            <a:r>
              <a:rPr lang="ru-RU" sz="1600" dirty="0"/>
              <a:t>его атом атомом, в котором только </a:t>
            </a:r>
            <a:r>
              <a:rPr lang="ru-RU" sz="1600" b="1" dirty="0"/>
              <a:t>три</a:t>
            </a:r>
            <a:r>
              <a:rPr lang="ru-RU" sz="1600" dirty="0"/>
              <a:t> свободных электрона. Своими тремя электронами он свяжется только с </a:t>
            </a:r>
            <a:r>
              <a:rPr lang="ru-RU" sz="1600" b="1" dirty="0"/>
              <a:t>тремя</a:t>
            </a:r>
            <a:r>
              <a:rPr lang="ru-RU" sz="1600" dirty="0"/>
              <a:t> соседними атомами, а для связи с четвертым атомом у него не будет хватать </a:t>
            </a:r>
            <a:r>
              <a:rPr lang="ru-RU" sz="1600" b="1" dirty="0"/>
              <a:t>одного</a:t>
            </a:r>
            <a:r>
              <a:rPr lang="ru-RU" sz="1600" dirty="0"/>
              <a:t> электрона. В итоге образуется </a:t>
            </a:r>
            <a:r>
              <a:rPr lang="ru-RU" sz="1600" b="1" dirty="0"/>
              <a:t>дырка</a:t>
            </a:r>
            <a:r>
              <a:rPr lang="ru-RU" sz="1600" dirty="0"/>
              <a:t>. Естественно, она заполнится любым другим свободным электроном, находящимся поблизости, но, в любом случае, в кристалле такого полупроводника не будет </a:t>
            </a:r>
            <a:r>
              <a:rPr lang="ru-RU" sz="1600" b="1" dirty="0"/>
              <a:t>хватать</a:t>
            </a:r>
            <a:r>
              <a:rPr lang="ru-RU" sz="1600" dirty="0"/>
              <a:t> электронов для заполнения дырок. И чем </a:t>
            </a:r>
            <a:r>
              <a:rPr lang="ru-RU" sz="1600" b="1" dirty="0"/>
              <a:t>больше</a:t>
            </a:r>
            <a:r>
              <a:rPr lang="ru-RU" sz="1600" dirty="0"/>
              <a:t> будет таких атомов в кристалле, тем </a:t>
            </a:r>
            <a:r>
              <a:rPr lang="ru-RU" sz="1600" b="1" dirty="0"/>
              <a:t>больше</a:t>
            </a:r>
            <a:r>
              <a:rPr lang="ru-RU" sz="1600" dirty="0"/>
              <a:t> будет дырок.</a:t>
            </a:r>
          </a:p>
          <a:p>
            <a:pPr algn="just"/>
            <a:r>
              <a:rPr lang="ru-RU" sz="1600" dirty="0"/>
              <a:t>Чтобы в таком полупроводнике могли высвобождаться и передвигаться свободные электроны, </a:t>
            </a:r>
            <a:r>
              <a:rPr lang="ru-RU" sz="1600" b="1" dirty="0"/>
              <a:t>обязательно должны разрушаться валентные связи между атомами</a:t>
            </a:r>
            <a:r>
              <a:rPr lang="ru-RU" sz="1600" dirty="0"/>
              <a:t>. Но электронов все равно не будет хватать, так как число дырок всегда будет </a:t>
            </a:r>
            <a:r>
              <a:rPr lang="ru-RU" sz="1600" b="1" dirty="0"/>
              <a:t>больше</a:t>
            </a:r>
            <a:r>
              <a:rPr lang="ru-RU" sz="1600" dirty="0"/>
              <a:t> числа электронов в любой момент времени.</a:t>
            </a:r>
          </a:p>
          <a:p>
            <a:pPr algn="just"/>
            <a:r>
              <a:rPr lang="ru-RU" sz="1600" dirty="0"/>
              <a:t>Такие полупроводники называют полупроводниками с </a:t>
            </a:r>
            <a:r>
              <a:rPr lang="ru-RU" sz="1600" b="1" dirty="0"/>
              <a:t>дырочной</a:t>
            </a:r>
            <a:r>
              <a:rPr lang="ru-RU" sz="1600" dirty="0"/>
              <a:t> проводимостью или проводниками </a:t>
            </a:r>
            <a:r>
              <a:rPr lang="ru-RU" sz="1600" b="1" dirty="0"/>
              <a:t>p</a:t>
            </a:r>
            <a:r>
              <a:rPr lang="ru-RU" sz="1600" dirty="0"/>
              <a:t>-типа, что в переводе от латинского «positive» означает «положительный». 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Таким </a:t>
            </a:r>
            <a:r>
              <a:rPr lang="ru-RU" sz="1600" dirty="0"/>
              <a:t>образом, явление электрического тока в кристалле полупроводника p-типа сопровождается непрерывным </a:t>
            </a:r>
            <a:r>
              <a:rPr lang="ru-RU" sz="1600" b="1" dirty="0"/>
              <a:t>возникновением</a:t>
            </a:r>
            <a:r>
              <a:rPr lang="ru-RU" sz="1600" dirty="0"/>
              <a:t> и </a:t>
            </a:r>
            <a:r>
              <a:rPr lang="ru-RU" sz="1600" b="1" dirty="0"/>
              <a:t>исчезновением</a:t>
            </a:r>
            <a:r>
              <a:rPr lang="ru-RU" sz="1600" dirty="0"/>
              <a:t> положительных зарядов – дырок. А это значит, что в полупроводнике </a:t>
            </a:r>
            <a:r>
              <a:rPr lang="ru-RU" sz="1600" b="1" dirty="0"/>
              <a:t>p</a:t>
            </a:r>
            <a:r>
              <a:rPr lang="ru-RU" sz="1600" dirty="0"/>
              <a:t>-типа </a:t>
            </a:r>
            <a:r>
              <a:rPr lang="ru-RU" sz="1600" b="1" dirty="0"/>
              <a:t>основными</a:t>
            </a:r>
            <a:r>
              <a:rPr lang="ru-RU" sz="1600" dirty="0"/>
              <a:t> носителями заряда являются </a:t>
            </a:r>
            <a:r>
              <a:rPr lang="ru-RU" sz="1600" b="1" dirty="0"/>
              <a:t>дырки</a:t>
            </a:r>
            <a:r>
              <a:rPr lang="ru-RU" sz="1600" dirty="0"/>
              <a:t>, а не основными — электроны.</a:t>
            </a:r>
          </a:p>
          <a:p>
            <a:pPr algn="just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670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176</Words>
  <Application>Microsoft Office PowerPoint</Application>
  <PresentationFormat>On-screen Show (4:3)</PresentationFormat>
  <Paragraphs>47</Paragraphs>
  <Slides>10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Полупроводниковые интегральные  микросхемы на биполярных структурах</vt:lpstr>
      <vt:lpstr>Свойства полупроводников</vt:lpstr>
      <vt:lpstr>Строение атомов полупроводников</vt:lpstr>
      <vt:lpstr>PowerPoint Presentation</vt:lpstr>
      <vt:lpstr>Электропроводность полупроводника</vt:lpstr>
      <vt:lpstr>Схематичное представление возникновения тока в полупроводнике</vt:lpstr>
      <vt:lpstr>Электронно-дырочная проводимость</vt:lpstr>
      <vt:lpstr>Электронная проводимость</vt:lpstr>
      <vt:lpstr>Дырочная проводимость</vt:lpstr>
      <vt:lpstr>Что такое полупроводники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Martin-PC</cp:lastModifiedBy>
  <cp:revision>39</cp:revision>
  <dcterms:created xsi:type="dcterms:W3CDTF">2018-09-04T12:10:47Z</dcterms:created>
  <dcterms:modified xsi:type="dcterms:W3CDTF">2018-09-30T23:58:04Z</dcterms:modified>
</cp:coreProperties>
</file>