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16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119"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120"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121"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122"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123" name="PlaceHolder 6"/>
          <p:cNvSpPr>
            <a:spLocks noGrp="1"/>
          </p:cNvSpPr>
          <p:nvPr>
            <p:ph type="sldNum"/>
          </p:nvPr>
        </p:nvSpPr>
        <p:spPr>
          <a:xfrm>
            <a:off x="4278960" y="10157400"/>
            <a:ext cx="3280680" cy="534240"/>
          </a:xfrm>
          <a:prstGeom prst="rect">
            <a:avLst/>
          </a:prstGeom>
        </p:spPr>
        <p:txBody>
          <a:bodyPr lIns="0" tIns="0" rIns="0" bIns="0" anchor="b"/>
          <a:lstStyle/>
          <a:p>
            <a:pPr algn="r"/>
            <a:fld id="{B53B006A-36A8-4205-B20A-72E966BD98E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259638793"/>
      </p:ext>
    </p:extLst>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u.wikipedia.org/wiki/%D0%AD%D0%BB%D0%B5%D0%BA%D1%82%D1%80%D0%BE%D0%BD%D0%B2%D0%BE%D0%BB%D1%8C%D1%82"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noRot="1" noChangeAspect="1"/>
          </p:cNvSpPr>
          <p:nvPr>
            <p:ph type="sldImg"/>
          </p:nvPr>
        </p:nvSpPr>
        <p:spPr>
          <a:xfrm>
            <a:off x="1371600" y="1143000"/>
            <a:ext cx="4114080" cy="3085560"/>
          </a:xfrm>
          <a:prstGeom prst="rect">
            <a:avLst/>
          </a:prstGeom>
        </p:spPr>
      </p:sp>
      <p:sp>
        <p:nvSpPr>
          <p:cNvPr id="208" name="PlaceHolder 2"/>
          <p:cNvSpPr>
            <a:spLocks noGrp="1"/>
          </p:cNvSpPr>
          <p:nvPr>
            <p:ph type="body"/>
          </p:nvPr>
        </p:nvSpPr>
        <p:spPr>
          <a:xfrm>
            <a:off x="685800" y="4400640"/>
            <a:ext cx="5485680" cy="3599640"/>
          </a:xfrm>
          <a:prstGeom prst="rect">
            <a:avLst/>
          </a:prstGeom>
        </p:spPr>
        <p:txBody>
          <a:bodyPr lIns="0" tIns="0" rIns="0" bIns="0"/>
          <a:lstStyle/>
          <a:p>
            <a:pPr marL="215900" indent="-215900">
              <a:lnSpc>
                <a:spcPct val="100000"/>
              </a:lnSpc>
            </a:pPr>
            <a:r>
              <a:rPr lang="en-US" sz="2000" b="0" strike="noStrike" spc="-1">
                <a:latin typeface="Arial"/>
              </a:rPr>
              <a:t>Транзисторы изготовляют из германия или кремния, причём в начале производственного цикла нужно иметь очень чистый полупроводник</a:t>
            </a:r>
          </a:p>
        </p:txBody>
      </p:sp>
      <p:sp>
        <p:nvSpPr>
          <p:cNvPr id="209"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r">
              <a:lnSpc>
                <a:spcPct val="100000"/>
              </a:lnSpc>
            </a:pPr>
            <a:fld id="{1FB427C6-3360-4939-9A18-9A5E96B8740B}" type="slidenum">
              <a:rPr lang="en-US" sz="1200" b="0" strike="noStrike" spc="-1">
                <a:solidFill>
                  <a:srgbClr val="000000"/>
                </a:solidFill>
                <a:latin typeface="Times New Roman"/>
                <a:ea typeface="+mn-ea"/>
              </a:rPr>
              <a:t>2</a:t>
            </a:fld>
            <a:endParaRPr lang="en-US" sz="1200" b="0" strike="noStrike" spc="-1">
              <a:latin typeface="Arial"/>
            </a:endParaRPr>
          </a:p>
        </p:txBody>
      </p:sp>
    </p:spTree>
    <p:extLst>
      <p:ext uri="{BB962C8B-B14F-4D97-AF65-F5344CB8AC3E}">
        <p14:creationId xmlns:p14="http://schemas.microsoft.com/office/powerpoint/2010/main" val="3898454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1371600" y="1143000"/>
            <a:ext cx="4114080" cy="3085560"/>
          </a:xfrm>
          <a:prstGeom prst="rect">
            <a:avLst/>
          </a:prstGeom>
        </p:spPr>
      </p:sp>
      <p:sp>
        <p:nvSpPr>
          <p:cNvPr id="211" name="PlaceHolder 2"/>
          <p:cNvSpPr>
            <a:spLocks noGrp="1"/>
          </p:cNvSpPr>
          <p:nvPr>
            <p:ph type="body"/>
          </p:nvPr>
        </p:nvSpPr>
        <p:spPr>
          <a:xfrm>
            <a:off x="685800" y="4400640"/>
            <a:ext cx="5485680" cy="3599640"/>
          </a:xfrm>
          <a:prstGeom prst="rect">
            <a:avLst/>
          </a:prstGeom>
        </p:spPr>
        <p:txBody>
          <a:bodyPr lIns="0" tIns="0" rIns="0" bIns="0"/>
          <a:lstStyle/>
          <a:p>
            <a:pPr marL="215900" indent="-215900">
              <a:lnSpc>
                <a:spcPct val="100000"/>
              </a:lnSpc>
            </a:pPr>
            <a:r>
              <a:rPr lang="en-US" sz="2000" b="0" strike="noStrike" spc="-1">
                <a:latin typeface="Arial"/>
              </a:rPr>
              <a:t>Для образования области полупроводника с требуемыми свойствами осуществляется вплавление в пластину полупроводника металла или сплава металла, содержащего нужные примеси. </a:t>
            </a:r>
          </a:p>
          <a:p>
            <a:pPr marL="215900" indent="-215900">
              <a:lnSpc>
                <a:spcPct val="100000"/>
              </a:lnSpc>
            </a:pPr>
            <a:r>
              <a:rPr lang="en-US" sz="2000" b="0" strike="noStrike" spc="-1">
                <a:latin typeface="Arial"/>
              </a:rPr>
              <a:t>На пластину полупроводника помещают таблетку примеси и нагревают эту систему до расплавления и частичного растворения участка пластинки полупроводника в примесном материале.</a:t>
            </a:r>
          </a:p>
          <a:p>
            <a:pPr marL="215900" indent="-215900">
              <a:lnSpc>
                <a:spcPct val="100000"/>
              </a:lnSpc>
            </a:pPr>
            <a:r>
              <a:rPr lang="en-US" sz="2000" b="0" strike="noStrike" spc="-1">
                <a:latin typeface="Arial"/>
              </a:rPr>
              <a:t> </a:t>
            </a:r>
          </a:p>
          <a:p>
            <a:pPr marL="215900" indent="-215900">
              <a:lnSpc>
                <a:spcPct val="100000"/>
              </a:lnSpc>
            </a:pPr>
            <a:r>
              <a:rPr lang="en-US" sz="2000" b="0" strike="noStrike" spc="-1">
                <a:latin typeface="Arial"/>
              </a:rPr>
              <a:t>При охлаждении происходит рекристаллизация полупроводникового кристалла с примесью. </a:t>
            </a:r>
          </a:p>
          <a:p>
            <a:pPr marL="215900" indent="-215900">
              <a:lnSpc>
                <a:spcPct val="100000"/>
              </a:lnSpc>
            </a:pPr>
            <a:r>
              <a:rPr lang="en-US" sz="2000" b="0" strike="noStrike" spc="-1">
                <a:latin typeface="Arial"/>
              </a:rPr>
              <a:t>В результате в полупроводнике образуется область с нужной электропроводностью. </a:t>
            </a:r>
          </a:p>
          <a:p>
            <a:pPr marL="215900" indent="-215900">
              <a:lnSpc>
                <a:spcPct val="100000"/>
              </a:lnSpc>
            </a:pPr>
            <a:endParaRPr lang="en-US" sz="2000" b="0" strike="noStrike" spc="-1">
              <a:latin typeface="Arial"/>
            </a:endParaRPr>
          </a:p>
          <a:p>
            <a:pPr marL="215900" indent="-215900">
              <a:lnSpc>
                <a:spcPct val="100000"/>
              </a:lnSpc>
            </a:pPr>
            <a:r>
              <a:rPr lang="en-US" sz="2000" b="0" strike="noStrike" spc="-1">
                <a:latin typeface="Arial"/>
              </a:rPr>
              <a:t>По такой технологии получают резкие (ступенчатые) pn-переходы, обладающие:  высокой надежностью;  высокой работоспособностью при больших обратных напряжениях;  малым прямым падением напряжения. </a:t>
            </a:r>
          </a:p>
          <a:p>
            <a:pPr marL="215900" indent="-215900">
              <a:lnSpc>
                <a:spcPct val="100000"/>
              </a:lnSpc>
            </a:pPr>
            <a:endParaRPr lang="en-US" sz="2000" b="0" strike="noStrike" spc="-1">
              <a:latin typeface="Arial"/>
            </a:endParaRPr>
          </a:p>
          <a:p>
            <a:pPr marL="215900" indent="-215900">
              <a:lnSpc>
                <a:spcPct val="100000"/>
              </a:lnSpc>
            </a:pPr>
            <a:r>
              <a:rPr lang="en-US" sz="2000" b="0" strike="noStrike" spc="-1">
                <a:latin typeface="Arial"/>
              </a:rPr>
              <a:t>Метод применяется при массовом производстве сплавных диодов и транзисторов. </a:t>
            </a:r>
          </a:p>
          <a:p>
            <a:pPr marL="215900" indent="-215900">
              <a:lnSpc>
                <a:spcPct val="100000"/>
              </a:lnSpc>
            </a:pPr>
            <a:endParaRPr lang="en-US" sz="2000" b="0" strike="noStrike" spc="-1">
              <a:latin typeface="Arial"/>
            </a:endParaRPr>
          </a:p>
        </p:txBody>
      </p:sp>
      <p:sp>
        <p:nvSpPr>
          <p:cNvPr id="212"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r">
              <a:lnSpc>
                <a:spcPct val="100000"/>
              </a:lnSpc>
            </a:pPr>
            <a:fld id="{032B924A-4938-4E68-94BA-6BAD340B9589}" type="slidenum">
              <a:rPr lang="en-US" sz="1200" b="0" strike="noStrike" spc="-1">
                <a:solidFill>
                  <a:srgbClr val="000000"/>
                </a:solidFill>
                <a:latin typeface="Times New Roman"/>
                <a:ea typeface="+mn-ea"/>
              </a:rPr>
              <a:t>3</a:t>
            </a:fld>
            <a:endParaRPr lang="en-US" sz="1200" b="0" strike="noStrike" spc="-1">
              <a:latin typeface="Arial"/>
            </a:endParaRPr>
          </a:p>
        </p:txBody>
      </p:sp>
    </p:spTree>
    <p:extLst>
      <p:ext uri="{BB962C8B-B14F-4D97-AF65-F5344CB8AC3E}">
        <p14:creationId xmlns:p14="http://schemas.microsoft.com/office/powerpoint/2010/main" val="3849051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noRot="1" noChangeAspect="1"/>
          </p:cNvSpPr>
          <p:nvPr>
            <p:ph type="sldImg"/>
          </p:nvPr>
        </p:nvSpPr>
        <p:spPr>
          <a:xfrm>
            <a:off x="1371600" y="1143000"/>
            <a:ext cx="4114080" cy="3085560"/>
          </a:xfrm>
          <a:prstGeom prst="rect">
            <a:avLst/>
          </a:prstGeom>
        </p:spPr>
      </p:sp>
      <p:sp>
        <p:nvSpPr>
          <p:cNvPr id="214" name="PlaceHolder 2"/>
          <p:cNvSpPr>
            <a:spLocks noGrp="1"/>
          </p:cNvSpPr>
          <p:nvPr>
            <p:ph type="body"/>
          </p:nvPr>
        </p:nvSpPr>
        <p:spPr>
          <a:xfrm>
            <a:off x="685800" y="4400640"/>
            <a:ext cx="5485680" cy="3599640"/>
          </a:xfrm>
          <a:prstGeom prst="rect">
            <a:avLst/>
          </a:prstGeom>
        </p:spPr>
        <p:txBody>
          <a:bodyPr lIns="0" tIns="0" rIns="0" bIns="0"/>
          <a:lstStyle/>
          <a:p>
            <a:pPr marL="215900" indent="-215900">
              <a:lnSpc>
                <a:spcPct val="100000"/>
              </a:lnSpc>
            </a:pPr>
            <a:r>
              <a:rPr lang="en-US" sz="2000" b="0" strike="noStrike" spc="-1">
                <a:latin typeface="Arial"/>
              </a:rPr>
              <a:t>Для изготовления сплавного диода в пластинку германия со слабо выраженной электронной электропроводностью вплавляется таблетка индия (галлия или бора). В процессе термической обработки таблетка и прилегающий к ней слой пластинки расплавляются и атомы индия проникают в расплавленный германий. При остывании под таблеткой образуется тонкий слой германия, сильно легированный индием, т. е. слой с резко выраженной дырочной электропроводностью. У полученного диода, образуется четкая граница между р- и n-областями, рn-переход получается резко несимметричным (рр &gt;&gt; nn), поэтому у такого диода электронная составляющая тока диффузии оказывается много меньше дырочной составляющей Iдиф = Iрдиф + Inдиф ≈ Iрдиф, т. е. прямой ток (Iпр ≈ Iдиф ≈ Iрдиф) определяется в основном инжекцией дырок из р-области в nобласть. </a:t>
            </a:r>
          </a:p>
          <a:p>
            <a:pPr marL="215900" indent="-215900">
              <a:lnSpc>
                <a:spcPct val="100000"/>
              </a:lnSpc>
            </a:pPr>
            <a:endParaRPr lang="en-US" sz="2000" b="0" strike="noStrike" spc="-1">
              <a:latin typeface="Arial"/>
            </a:endParaRPr>
          </a:p>
          <a:p>
            <a:pPr marL="215900" indent="-215900">
              <a:lnSpc>
                <a:spcPct val="100000"/>
              </a:lnSpc>
            </a:pPr>
            <a:r>
              <a:rPr lang="en-US" sz="2000" b="0" strike="noStrike" spc="-1">
                <a:latin typeface="Arial"/>
              </a:rPr>
              <a:t>Сам индий с сильнолегированной областью эмиттера образует омический (или невыпрямляющий) контакт. Получение омических контактов является задачей не менее важной, чем получение рn-переходов. Они используются для присоединения внешних металлических выводов из областей полупроводника. Для изготовления сплавного биполярного транзистора на исходную пластину монокристаллического полупроводника (базовый слой) накладывается две таблетки примесного материала. За счет таблетки меньшего размера создается эмиттер, за счет большей – коллектор (рис).</a:t>
            </a:r>
          </a:p>
          <a:p>
            <a:pPr marL="215900" indent="-215900">
              <a:lnSpc>
                <a:spcPct val="100000"/>
              </a:lnSpc>
            </a:pPr>
            <a:endParaRPr lang="en-US" sz="2000" b="0" strike="noStrike" spc="-1">
              <a:latin typeface="Arial"/>
            </a:endParaRPr>
          </a:p>
          <a:p>
            <a:pPr marL="215900" indent="-215900">
              <a:lnSpc>
                <a:spcPct val="100000"/>
              </a:lnSpc>
            </a:pPr>
            <a:r>
              <a:rPr lang="en-US" sz="2000" b="0" strike="noStrike" spc="-1">
                <a:latin typeface="Arial"/>
              </a:rPr>
              <a:t>Чтобы из полученной заготовки для базы изготовить транзистор, нужно по обе стороны базы иметь примеси типа, противоположного тому, какой содержит база. </a:t>
            </a:r>
          </a:p>
          <a:p>
            <a:pPr marL="215900" indent="-215900">
              <a:lnSpc>
                <a:spcPct val="100000"/>
              </a:lnSpc>
            </a:pPr>
            <a:endParaRPr lang="en-US" sz="2000" b="0" strike="noStrike" spc="-1">
              <a:latin typeface="Arial"/>
            </a:endParaRPr>
          </a:p>
          <a:p>
            <a:pPr marL="215900" indent="-215900">
              <a:lnSpc>
                <a:spcPct val="100000"/>
              </a:lnSpc>
            </a:pPr>
            <a:r>
              <a:rPr lang="en-US" sz="2000" b="0" strike="noStrike" spc="-1">
                <a:latin typeface="Arial"/>
              </a:rPr>
              <a:t>Для этого на производстве поступают следующим образом. Тонкие германиевые пластинки, тщательно протравленные для удаления повреждений, вызванных разрезанием, загружаются в многогнёздный держатель. Индиевые таблетки засыпаются в распределитель, который кладёт по одной таблетке на каждую пластинку. Всё устройство перемещается через водородную печь; при этом в пластинку вплавляется эмиттер. Этот процесс происходит при температуре 600°C, при которой индий начинает плавиться (германий же обращается в жидкость лишь при нагревании до 940°С). Атомы индия вкрапляются в германий; проникновение это облегчается тепловым движением. Затем пластинки переворачивают, и процесс повторяется с несколько более крупными таблетками для коллектора. Водород нужен для очистки поверхности германия от окисла. Длительность обработки в печи и температуру подбирают так, чтобы толщина базы составляла примерно (25 тысячных мм) 0,025 мм.</a:t>
            </a:r>
          </a:p>
          <a:p>
            <a:pPr marL="215900" indent="-215900">
              <a:lnSpc>
                <a:spcPct val="100000"/>
              </a:lnSpc>
            </a:pPr>
            <a:endParaRPr lang="en-US" sz="2000" b="0" strike="noStrike" spc="-1">
              <a:latin typeface="Arial"/>
            </a:endParaRPr>
          </a:p>
          <a:p>
            <a:pPr marL="215900" indent="-215900">
              <a:lnSpc>
                <a:spcPct val="100000"/>
              </a:lnSpc>
            </a:pPr>
            <a:r>
              <a:rPr lang="en-US" sz="2000" b="0" strike="noStrike" spc="-1">
                <a:latin typeface="Arial"/>
              </a:rPr>
              <a:t>Так, с одной стороны базы образуется эмиттер, а с другой — коллектор. Последний должен иметь больший, чем эмиттер, объём, так как токи рассеивают на нём большую мощность. К каждому из этих трёх электродов необходимо припаять проволочный вывод.</a:t>
            </a:r>
          </a:p>
        </p:txBody>
      </p:sp>
      <p:sp>
        <p:nvSpPr>
          <p:cNvPr id="215"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r">
              <a:lnSpc>
                <a:spcPct val="100000"/>
              </a:lnSpc>
            </a:pPr>
            <a:fld id="{2A8DAF99-4D30-46C9-8B68-2A263CA882F3}" type="slidenum">
              <a:rPr lang="en-US" sz="1200" b="0" strike="noStrike" spc="-1">
                <a:solidFill>
                  <a:srgbClr val="000000"/>
                </a:solidFill>
                <a:latin typeface="Times New Roman"/>
                <a:ea typeface="+mn-ea"/>
              </a:rPr>
              <a:t>4</a:t>
            </a:fld>
            <a:endParaRPr lang="en-US" sz="1200" b="0" strike="noStrike" spc="-1">
              <a:latin typeface="Arial"/>
            </a:endParaRPr>
          </a:p>
        </p:txBody>
      </p:sp>
    </p:spTree>
    <p:extLst>
      <p:ext uri="{BB962C8B-B14F-4D97-AF65-F5344CB8AC3E}">
        <p14:creationId xmlns:p14="http://schemas.microsoft.com/office/powerpoint/2010/main" val="1022991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noRot="1" noChangeAspect="1"/>
          </p:cNvSpPr>
          <p:nvPr>
            <p:ph type="sldImg"/>
          </p:nvPr>
        </p:nvSpPr>
        <p:spPr>
          <a:xfrm>
            <a:off x="1371600" y="1143000"/>
            <a:ext cx="4114080" cy="3085560"/>
          </a:xfrm>
          <a:prstGeom prst="rect">
            <a:avLst/>
          </a:prstGeom>
        </p:spPr>
      </p:sp>
      <p:sp>
        <p:nvSpPr>
          <p:cNvPr id="217" name="PlaceHolder 2"/>
          <p:cNvSpPr>
            <a:spLocks noGrp="1"/>
          </p:cNvSpPr>
          <p:nvPr>
            <p:ph type="body"/>
          </p:nvPr>
        </p:nvSpPr>
        <p:spPr>
          <a:xfrm>
            <a:off x="685800" y="4400640"/>
            <a:ext cx="5485680" cy="3599640"/>
          </a:xfrm>
          <a:prstGeom prst="rect">
            <a:avLst/>
          </a:prstGeom>
        </p:spPr>
        <p:txBody>
          <a:bodyPr lIns="0" tIns="0" rIns="0" bIns="0"/>
          <a:lstStyle/>
          <a:p>
            <a:endParaRPr lang="en-US" sz="2000" b="0" strike="noStrike" spc="-1">
              <a:latin typeface="Arial"/>
            </a:endParaRPr>
          </a:p>
        </p:txBody>
      </p:sp>
      <p:sp>
        <p:nvSpPr>
          <p:cNvPr id="218"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r">
              <a:lnSpc>
                <a:spcPct val="100000"/>
              </a:lnSpc>
            </a:pPr>
            <a:fld id="{930B1E70-E314-4758-BC49-42421E09D439}" type="slidenum">
              <a:rPr lang="en-US" sz="1200" b="0" strike="noStrike" spc="-1">
                <a:solidFill>
                  <a:srgbClr val="000000"/>
                </a:solidFill>
                <a:latin typeface="Times New Roman"/>
                <a:ea typeface="+mn-ea"/>
              </a:rPr>
              <a:t>5</a:t>
            </a:fld>
            <a:endParaRPr lang="en-US" sz="1200" b="0" strike="noStrike" spc="-1">
              <a:latin typeface="Arial"/>
            </a:endParaRPr>
          </a:p>
        </p:txBody>
      </p:sp>
    </p:spTree>
    <p:extLst>
      <p:ext uri="{BB962C8B-B14F-4D97-AF65-F5344CB8AC3E}">
        <p14:creationId xmlns:p14="http://schemas.microsoft.com/office/powerpoint/2010/main" val="4181957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noRot="1" noChangeAspect="1"/>
          </p:cNvSpPr>
          <p:nvPr>
            <p:ph type="sldImg"/>
          </p:nvPr>
        </p:nvSpPr>
        <p:spPr>
          <a:xfrm>
            <a:off x="1371600" y="1143000"/>
            <a:ext cx="4114080" cy="3085560"/>
          </a:xfrm>
          <a:prstGeom prst="rect">
            <a:avLst/>
          </a:prstGeom>
        </p:spPr>
      </p:sp>
      <p:sp>
        <p:nvSpPr>
          <p:cNvPr id="220" name="PlaceHolder 2"/>
          <p:cNvSpPr>
            <a:spLocks noGrp="1"/>
          </p:cNvSpPr>
          <p:nvPr>
            <p:ph type="body"/>
          </p:nvPr>
        </p:nvSpPr>
        <p:spPr>
          <a:xfrm>
            <a:off x="685800" y="4400640"/>
            <a:ext cx="5485680" cy="3599640"/>
          </a:xfrm>
          <a:prstGeom prst="rect">
            <a:avLst/>
          </a:prstGeom>
        </p:spPr>
        <p:txBody>
          <a:bodyPr lIns="0" tIns="0" rIns="0" bIns="0"/>
          <a:lstStyle/>
          <a:p>
            <a:pPr marL="215900" indent="-215900">
              <a:lnSpc>
                <a:spcPct val="100000"/>
              </a:lnSpc>
            </a:pPr>
            <a:r>
              <a:rPr lang="en-US" sz="2000" b="0" strike="noStrike" spc="-1">
                <a:latin typeface="Arial"/>
              </a:rPr>
              <a:t>Основана на процессе диффузии в полупроводник примеси, находящейся в газообразном, жидком или твердом состоянии. Наибольшее распространение получила планарная технология, когда pn-переход образуется в результате диффузии примеси через отверстие (окно) в защитном слое на поверхности полупроводника. Например, в исходную пластину полупроводника p-типа с равномерно распределенной примесью (Na=const, рис. 42) через окно в защитном слое (обычно это слой оксида) подается донорная примесь. По мере углубления в кристалл концентрация вносимой примеси Nд уменьшается. На той глубине, где концентрации исходной и вносимой примесей сравняются, и проходит граница получаемого кармана с электропроводностью n-типа</a:t>
            </a:r>
          </a:p>
        </p:txBody>
      </p:sp>
      <p:sp>
        <p:nvSpPr>
          <p:cNvPr id="221"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r">
              <a:lnSpc>
                <a:spcPct val="100000"/>
              </a:lnSpc>
            </a:pPr>
            <a:fld id="{BD67E794-BD5C-4928-820D-E2216BEF9F5C}" type="slidenum">
              <a:rPr lang="en-US" sz="1200" b="0" strike="noStrike" spc="-1">
                <a:solidFill>
                  <a:srgbClr val="000000"/>
                </a:solidFill>
                <a:latin typeface="Times New Roman"/>
                <a:ea typeface="+mn-ea"/>
              </a:rPr>
              <a:t>6</a:t>
            </a:fld>
            <a:endParaRPr lang="en-US" sz="1200" b="0" strike="noStrike" spc="-1">
              <a:latin typeface="Arial"/>
            </a:endParaRPr>
          </a:p>
        </p:txBody>
      </p:sp>
    </p:spTree>
    <p:extLst>
      <p:ext uri="{BB962C8B-B14F-4D97-AF65-F5344CB8AC3E}">
        <p14:creationId xmlns:p14="http://schemas.microsoft.com/office/powerpoint/2010/main" val="3163298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noRot="1" noChangeAspect="1"/>
          </p:cNvSpPr>
          <p:nvPr>
            <p:ph type="sldImg"/>
          </p:nvPr>
        </p:nvSpPr>
        <p:spPr>
          <a:xfrm>
            <a:off x="1371600" y="1143000"/>
            <a:ext cx="4114080" cy="3085560"/>
          </a:xfrm>
          <a:prstGeom prst="rect">
            <a:avLst/>
          </a:prstGeom>
        </p:spPr>
      </p:sp>
      <p:sp>
        <p:nvSpPr>
          <p:cNvPr id="223" name="PlaceHolder 2"/>
          <p:cNvSpPr>
            <a:spLocks noGrp="1"/>
          </p:cNvSpPr>
          <p:nvPr>
            <p:ph type="body"/>
          </p:nvPr>
        </p:nvSpPr>
        <p:spPr>
          <a:xfrm>
            <a:off x="685800" y="4400640"/>
            <a:ext cx="5485680" cy="3599640"/>
          </a:xfrm>
          <a:prstGeom prst="rect">
            <a:avLst/>
          </a:prstGeom>
        </p:spPr>
        <p:txBody>
          <a:bodyPr lIns="0" tIns="0" rIns="0" bIns="0"/>
          <a:lstStyle/>
          <a:p>
            <a:pPr marL="215900" indent="-215900">
              <a:lnSpc>
                <a:spcPct val="100000"/>
              </a:lnSpc>
            </a:pPr>
            <a:r>
              <a:rPr lang="en-US" sz="2000" b="0" strike="noStrike" spc="-1">
                <a:latin typeface="Arial"/>
              </a:rPr>
              <a:t>На рис. 4 показаны этапы технологического процесса формирования планарного pn-перехода. Основой такой технологии является фотолитография (буквально означает – рисование светом по камню). На исходную пластину монокристаллического кремния с нанесенным на её поверхность слоем оксида кремния наносится слой фоторезиста ФР (рис. 4, а). </a:t>
            </a:r>
          </a:p>
          <a:p>
            <a:pPr marL="215900" indent="-215900">
              <a:lnSpc>
                <a:spcPct val="100000"/>
              </a:lnSpc>
            </a:pPr>
            <a:endParaRPr lang="en-US" sz="2000" b="0" strike="noStrike" spc="-1">
              <a:latin typeface="Arial"/>
            </a:endParaRPr>
          </a:p>
          <a:p>
            <a:pPr marL="215900" indent="-215900">
              <a:lnSpc>
                <a:spcPct val="100000"/>
              </a:lnSpc>
            </a:pPr>
            <a:r>
              <a:rPr lang="en-US" sz="2000" b="0" strike="noStrike" spc="-1">
                <a:latin typeface="Arial"/>
              </a:rPr>
              <a:t>Фоторезист – вещество, меняющее свои свойства под действием ультрафиолетового излучения. В негативном ФР происходит реакция полимеризации (становится более стойким к воздействию растворителей), в позитивном – деполимеризации (становится менее стойким к воздействию растворителей). </a:t>
            </a:r>
          </a:p>
          <a:p>
            <a:pPr marL="215900" indent="-215900">
              <a:lnSpc>
                <a:spcPct val="100000"/>
              </a:lnSpc>
            </a:pPr>
            <a:r>
              <a:rPr lang="en-US" sz="2000" b="0" strike="noStrike" spc="-1">
                <a:latin typeface="Arial"/>
              </a:rPr>
              <a:t>На пластину с нанесенным слоем ФР накладывают маску, соответствующую расположению будущих окон в защитном слое для внесения примеси. Далее осуществляется облучение пластины ультрафиолетовым светом через маску (рис. 4, б). На рис. 4 приведен пример для негативного фоторезиста. Экспонированные (облученные) места фоторезиста полимеризуются и становятся нерастворимыми. </a:t>
            </a:r>
          </a:p>
          <a:p>
            <a:pPr marL="215900" indent="-215900">
              <a:lnSpc>
                <a:spcPct val="100000"/>
              </a:lnSpc>
            </a:pPr>
            <a:r>
              <a:rPr lang="en-US" sz="2000" b="0" strike="noStrike" spc="-1">
                <a:latin typeface="Arial"/>
              </a:rPr>
              <a:t>После этого незаполимеризованные части фоторезиста смывают (рис. 4, в). Далее стравливается пленка диоксида кремния, так что она остается только в защищенных фоторезистом местах(рис. 4, г). Через полученные окна проводят диффузию примеси (рис. 4, д).</a:t>
            </a:r>
          </a:p>
        </p:txBody>
      </p:sp>
      <p:sp>
        <p:nvSpPr>
          <p:cNvPr id="224"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r">
              <a:lnSpc>
                <a:spcPct val="100000"/>
              </a:lnSpc>
            </a:pPr>
            <a:fld id="{29465431-9C2E-405E-8828-155B68F086D1}" type="slidenum">
              <a:rPr lang="en-US" sz="1200" b="0" strike="noStrike" spc="-1">
                <a:solidFill>
                  <a:srgbClr val="000000"/>
                </a:solidFill>
                <a:latin typeface="Times New Roman"/>
                <a:ea typeface="+mn-ea"/>
              </a:rPr>
              <a:t>7</a:t>
            </a:fld>
            <a:endParaRPr lang="en-US" sz="1200" b="0" strike="noStrike" spc="-1">
              <a:latin typeface="Arial"/>
            </a:endParaRPr>
          </a:p>
        </p:txBody>
      </p:sp>
    </p:spTree>
    <p:extLst>
      <p:ext uri="{BB962C8B-B14F-4D97-AF65-F5344CB8AC3E}">
        <p14:creationId xmlns:p14="http://schemas.microsoft.com/office/powerpoint/2010/main" val="2073271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noRot="1" noChangeAspect="1"/>
          </p:cNvSpPr>
          <p:nvPr>
            <p:ph type="sldImg"/>
          </p:nvPr>
        </p:nvSpPr>
        <p:spPr>
          <a:xfrm>
            <a:off x="1371600" y="1143000"/>
            <a:ext cx="4114080" cy="3085560"/>
          </a:xfrm>
          <a:prstGeom prst="rect">
            <a:avLst/>
          </a:prstGeom>
        </p:spPr>
      </p:sp>
      <p:sp>
        <p:nvSpPr>
          <p:cNvPr id="226" name="PlaceHolder 2"/>
          <p:cNvSpPr>
            <a:spLocks noGrp="1"/>
          </p:cNvSpPr>
          <p:nvPr>
            <p:ph type="body"/>
          </p:nvPr>
        </p:nvSpPr>
        <p:spPr>
          <a:xfrm>
            <a:off x="685800" y="4400640"/>
            <a:ext cx="5485680" cy="3599640"/>
          </a:xfrm>
          <a:prstGeom prst="rect">
            <a:avLst/>
          </a:prstGeom>
        </p:spPr>
        <p:txBody>
          <a:bodyPr lIns="0" tIns="0" rIns="0" bIns="0"/>
          <a:lstStyle/>
          <a:p>
            <a:pPr marL="215900" indent="-215900">
              <a:lnSpc>
                <a:spcPct val="100000"/>
              </a:lnSpc>
            </a:pPr>
            <a:r>
              <a:rPr lang="en-US" sz="2000" b="0" strike="noStrike" spc="-1">
                <a:latin typeface="Arial"/>
              </a:rPr>
              <a:t>Для создания более сложных структур, например, биполярных транзисторов, необходимо многократно повторить все рассмотренные этапы технологического процесса (окисление, нанесение фоторезиста, наложение другой маски, экспонирование, травление и диффузия через окна соответствующей конфигурации). </a:t>
            </a:r>
          </a:p>
          <a:p>
            <a:pPr marL="215900" indent="-215900">
              <a:lnSpc>
                <a:spcPct val="100000"/>
              </a:lnSpc>
            </a:pPr>
            <a:endParaRPr lang="en-US" sz="2000" b="0" strike="noStrike" spc="-1">
              <a:latin typeface="Arial"/>
            </a:endParaRPr>
          </a:p>
          <a:p>
            <a:pPr marL="215900" indent="-215900">
              <a:lnSpc>
                <a:spcPct val="100000"/>
              </a:lnSpc>
            </a:pPr>
            <a:r>
              <a:rPr lang="en-US" sz="2000" b="0" strike="noStrike" spc="-1">
                <a:latin typeface="Arial"/>
              </a:rPr>
              <a:t>Пример структуры планарного биполярного транзистора приведен на рис. 5.</a:t>
            </a:r>
          </a:p>
          <a:p>
            <a:pPr marL="215900" indent="-215900">
              <a:lnSpc>
                <a:spcPct val="100000"/>
              </a:lnSpc>
            </a:pPr>
            <a:r>
              <a:rPr lang="en-US" sz="2000" b="0" strike="noStrike" spc="-1">
                <a:latin typeface="Arial"/>
              </a:rPr>
              <a:t>Размеры диффузионной области на плоскости определяются размерами окна в слое окиси кремния. Из-за того, что диффузия примеси идет и в направлениях, перпендикулярных основному диффузионному движению, боковые стенки pn-перехода всегда расположены под слоем окисла, а размеры диффузионной области оказываются больше размеров окна по всему периметру. Атом примеси, проникший вглубь кристалла, способен генерировать свободный носитель заряда (-е или +е) только в том случае, если он займет место в узле кристаллической решетки. Высокая плотность вакансий в кремнии является поэтому обязательным условием получения высоколегированных диффузионных областей. Концентрация вакансий при нормальной температуре в исходном материале такова (10^7 см-3 ), что на каждые 5∙10^15 атомов кремния приходится одна вакансия. Чтобы увеличить концентрацию вакансий, поднимают температуру до 900…1200ºС, при этом концентрация вакансий повышается до 10^21 см^-3 (1 вакансия на 50 узлов решетки).</a:t>
            </a:r>
          </a:p>
          <a:p>
            <a:pPr marL="215900" indent="-215900">
              <a:lnSpc>
                <a:spcPct val="100000"/>
              </a:lnSpc>
            </a:pPr>
            <a:endParaRPr lang="en-US" sz="2000" b="0" strike="noStrike" spc="-1">
              <a:latin typeface="Arial"/>
            </a:endParaRPr>
          </a:p>
          <a:p>
            <a:pPr marL="215900" indent="-215900">
              <a:lnSpc>
                <a:spcPct val="100000"/>
              </a:lnSpc>
            </a:pPr>
            <a:r>
              <a:rPr lang="en-US" sz="2000" b="0" strike="noStrike" spc="-1">
                <a:latin typeface="Arial"/>
              </a:rPr>
              <a:t>Проникновение примесного атома в кристаллическую решетку может происходить в результате: 1) последовательного перемещения по вакантным узлам; 2) последовательного перемещения по междоузлиям; 3) обмена местами с соседним атомом кремния.</a:t>
            </a:r>
          </a:p>
          <a:p>
            <a:pPr marL="215900" indent="-215900">
              <a:lnSpc>
                <a:spcPct val="100000"/>
              </a:lnSpc>
            </a:pPr>
            <a:endParaRPr lang="en-US" sz="2000" b="0" strike="noStrike" spc="-1">
              <a:latin typeface="Arial"/>
            </a:endParaRPr>
          </a:p>
          <a:p>
            <a:pPr marL="215900" indent="-215900">
              <a:lnSpc>
                <a:spcPct val="100000"/>
              </a:lnSpc>
            </a:pPr>
            <a:r>
              <a:rPr lang="en-US" sz="2000" b="0" strike="noStrike" spc="-1">
                <a:latin typeface="Arial"/>
              </a:rPr>
              <a:t>Чтобы был возможен любой из трех элементарных актов перемещения, примесной атом должен обладать достаточной свободной энергией, т.к. его движение происходит в периодическом потенциальном поле кристаллической решетки. В соответствии с этой энергией, называемой энергией активации диффузии, вероятность каждого из трех механизмов перемещения различна. </a:t>
            </a:r>
          </a:p>
          <a:p>
            <a:pPr marL="215900" indent="-215900">
              <a:lnSpc>
                <a:spcPct val="100000"/>
              </a:lnSpc>
            </a:pPr>
            <a:endParaRPr lang="en-US" sz="2000" b="0" strike="noStrike" spc="-1">
              <a:latin typeface="Arial"/>
            </a:endParaRPr>
          </a:p>
          <a:p>
            <a:pPr marL="215900" indent="-215900">
              <a:lnSpc>
                <a:spcPct val="100000"/>
              </a:lnSpc>
            </a:pPr>
            <a:r>
              <a:rPr lang="en-US" sz="2000" b="0" strike="noStrike" spc="-1">
                <a:latin typeface="Arial"/>
              </a:rPr>
              <a:t>Наиболее вероятен вакансионный механизм, у него самая маленькая энергия активации (3,5 ÷ 4,3 эВ)</a:t>
            </a:r>
            <a:r>
              <a:rPr lang="en-US" sz="1200" b="0" u="sng" strike="noStrike" spc="-1">
                <a:solidFill>
                  <a:srgbClr val="000000"/>
                </a:solidFill>
                <a:uFillTx/>
                <a:latin typeface="+mn-lt"/>
                <a:ea typeface="+mn-ea"/>
                <a:hlinkClick r:id="rId3"/>
              </a:rPr>
              <a:t> Электронвольт</a:t>
            </a:r>
            <a:endParaRPr lang="en-US" sz="1200" b="0" strike="noStrike" spc="-1">
              <a:latin typeface="Arial"/>
            </a:endParaRPr>
          </a:p>
        </p:txBody>
      </p:sp>
      <p:sp>
        <p:nvSpPr>
          <p:cNvPr id="227"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r">
              <a:lnSpc>
                <a:spcPct val="100000"/>
              </a:lnSpc>
            </a:pPr>
            <a:fld id="{542E987C-A830-4EFE-8BFD-B981CD95346A}" type="slidenum">
              <a:rPr lang="en-US" sz="1200" b="0" strike="noStrike" spc="-1">
                <a:solidFill>
                  <a:srgbClr val="000000"/>
                </a:solidFill>
                <a:latin typeface="Times New Roman"/>
                <a:ea typeface="+mn-ea"/>
              </a:rPr>
              <a:t>8</a:t>
            </a:fld>
            <a:endParaRPr lang="en-US" sz="1200" b="0" strike="noStrike" spc="-1">
              <a:latin typeface="Arial"/>
            </a:endParaRPr>
          </a:p>
        </p:txBody>
      </p:sp>
    </p:spTree>
    <p:extLst>
      <p:ext uri="{BB962C8B-B14F-4D97-AF65-F5344CB8AC3E}">
        <p14:creationId xmlns:p14="http://schemas.microsoft.com/office/powerpoint/2010/main" val="4004974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noRot="1" noChangeAspect="1"/>
          </p:cNvSpPr>
          <p:nvPr>
            <p:ph type="sldImg"/>
          </p:nvPr>
        </p:nvSpPr>
        <p:spPr>
          <a:xfrm>
            <a:off x="1371600" y="1143000"/>
            <a:ext cx="4114080" cy="3085560"/>
          </a:xfrm>
          <a:prstGeom prst="rect">
            <a:avLst/>
          </a:prstGeom>
        </p:spPr>
      </p:sp>
      <p:sp>
        <p:nvSpPr>
          <p:cNvPr id="229" name="PlaceHolder 2"/>
          <p:cNvSpPr>
            <a:spLocks noGrp="1"/>
          </p:cNvSpPr>
          <p:nvPr>
            <p:ph type="body"/>
          </p:nvPr>
        </p:nvSpPr>
        <p:spPr>
          <a:xfrm>
            <a:off x="685800" y="4400640"/>
            <a:ext cx="5485680" cy="3599640"/>
          </a:xfrm>
          <a:prstGeom prst="rect">
            <a:avLst/>
          </a:prstGeom>
        </p:spPr>
        <p:txBody>
          <a:bodyPr lIns="0" tIns="0" rIns="0" bIns="0"/>
          <a:lstStyle/>
          <a:p>
            <a:pPr marL="215900" indent="-215900">
              <a:lnSpc>
                <a:spcPct val="100000"/>
              </a:lnSpc>
            </a:pPr>
            <a:r>
              <a:rPr lang="en-US" sz="2000" b="0" strike="noStrike" spc="-1">
                <a:latin typeface="Arial"/>
              </a:rPr>
              <a:t>В качестве источников примеси для диффузии применяют различные соединения легирующего элемента (гидриды, галогениды и др.), обладающие достаточной летучестью и позволяющие обеспечить нужную концентрацию примеси. Их называют диффузантами. </a:t>
            </a:r>
          </a:p>
          <a:p>
            <a:pPr marL="215900" indent="-215900">
              <a:lnSpc>
                <a:spcPct val="100000"/>
              </a:lnSpc>
            </a:pPr>
            <a:r>
              <a:rPr lang="en-US" sz="2000" b="0" strike="noStrike" spc="-1">
                <a:latin typeface="Arial"/>
              </a:rPr>
              <a:t>Таким образом, в результате последовательного и многократного окисления, фотолитографии и диффузии в (Кремниевой) Si-пластине может быть создано необходимое для создания любого прибора количество pn-переходов. </a:t>
            </a:r>
          </a:p>
          <a:p>
            <a:pPr marL="215900" indent="-215900">
              <a:lnSpc>
                <a:spcPct val="100000"/>
              </a:lnSpc>
            </a:pPr>
            <a:endParaRPr lang="en-US" sz="2000" b="0" strike="noStrike" spc="-1">
              <a:latin typeface="Arial"/>
            </a:endParaRPr>
          </a:p>
          <a:p>
            <a:pPr marL="215900" indent="-215900">
              <a:lnSpc>
                <a:spcPct val="100000"/>
              </a:lnSpc>
            </a:pPr>
            <a:r>
              <a:rPr lang="en-US" sz="2000" b="0" strike="noStrike" spc="-1">
                <a:latin typeface="Arial"/>
              </a:rPr>
              <a:t>Недостатки диффузионной технологии: 1) высокая температура процесса приводит к перераспределению примеси в ранее сформированных областях и смещению pn-переходов; 2) наличие боковой диффузии увеличивает площадь отдельных диффузионных областей и элементов в целом; 3)зависимость коэффициента диффузии и растворимости примеси от температуры исключают возможность использования широкого спектра материалов и легирующих элементов. </a:t>
            </a:r>
          </a:p>
        </p:txBody>
      </p:sp>
      <p:sp>
        <p:nvSpPr>
          <p:cNvPr id="230"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r">
              <a:lnSpc>
                <a:spcPct val="100000"/>
              </a:lnSpc>
            </a:pPr>
            <a:fld id="{12DA7388-985B-4629-8561-94F26012D214}" type="slidenum">
              <a:rPr lang="en-US" sz="1200" b="0" strike="noStrike" spc="-1">
                <a:solidFill>
                  <a:srgbClr val="000000"/>
                </a:solidFill>
                <a:latin typeface="Times New Roman"/>
                <a:ea typeface="+mn-ea"/>
              </a:rPr>
              <a:t>9</a:t>
            </a:fld>
            <a:endParaRPr lang="en-US" sz="1200" b="0" strike="noStrike" spc="-1">
              <a:latin typeface="Arial"/>
            </a:endParaRPr>
          </a:p>
        </p:txBody>
      </p:sp>
    </p:spTree>
    <p:extLst>
      <p:ext uri="{BB962C8B-B14F-4D97-AF65-F5344CB8AC3E}">
        <p14:creationId xmlns:p14="http://schemas.microsoft.com/office/powerpoint/2010/main" val="1182235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noRot="1" noChangeAspect="1"/>
          </p:cNvSpPr>
          <p:nvPr>
            <p:ph type="sldImg"/>
          </p:nvPr>
        </p:nvSpPr>
        <p:spPr>
          <a:xfrm>
            <a:off x="1371600" y="1143000"/>
            <a:ext cx="4114080" cy="3085560"/>
          </a:xfrm>
          <a:prstGeom prst="rect">
            <a:avLst/>
          </a:prstGeom>
        </p:spPr>
      </p:sp>
      <p:sp>
        <p:nvSpPr>
          <p:cNvPr id="232" name="PlaceHolder 2"/>
          <p:cNvSpPr>
            <a:spLocks noGrp="1"/>
          </p:cNvSpPr>
          <p:nvPr>
            <p:ph type="body"/>
          </p:nvPr>
        </p:nvSpPr>
        <p:spPr>
          <a:xfrm>
            <a:off x="685800" y="4400640"/>
            <a:ext cx="5485680" cy="3599640"/>
          </a:xfrm>
          <a:prstGeom prst="rect">
            <a:avLst/>
          </a:prstGeom>
        </p:spPr>
        <p:txBody>
          <a:bodyPr lIns="0" tIns="0" rIns="0" bIns="0"/>
          <a:lstStyle/>
          <a:p>
            <a:pPr marL="215900" indent="-215900">
              <a:lnSpc>
                <a:spcPct val="100000"/>
              </a:lnSpc>
            </a:pPr>
            <a:r>
              <a:rPr lang="en-US" sz="2000" b="0" strike="noStrike" spc="-1">
                <a:latin typeface="Arial"/>
              </a:rPr>
              <a:t>Изготовление транзисторов по диффузионной технологии</a:t>
            </a:r>
          </a:p>
          <a:p>
            <a:pPr marL="215900" indent="-215900">
              <a:lnSpc>
                <a:spcPct val="100000"/>
              </a:lnSpc>
            </a:pPr>
            <a:r>
              <a:rPr lang="en-US" sz="2000" b="0" strike="noStrike" spc="-1">
                <a:latin typeface="Arial"/>
              </a:rPr>
              <a:t>Для изготовления транзистора по данному методу полупроводник нагревают до температуры, близкой к точке плавления, и помещают его в атмосферу нейтрального газа, содержащую пары примеси, предназначенной для формирования эмиттера и коллектора. Атомы примеси легко проникают в полупроводник. В зависимости от дозировки паров примеси и продолжительности операции глубина проникновения может быть большей или меньшей. Это и определяет глубину получаемого кармана с полупроводником противоположного типа электропроводности (рисунок 6). </a:t>
            </a:r>
          </a:p>
        </p:txBody>
      </p:sp>
      <p:sp>
        <p:nvSpPr>
          <p:cNvPr id="233" name="CustomShape 3"/>
          <p:cNvSpPr/>
          <p:nvPr/>
        </p:nvSpPr>
        <p:spPr>
          <a:xfrm>
            <a:off x="3884760" y="8685360"/>
            <a:ext cx="2971080" cy="45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r">
              <a:lnSpc>
                <a:spcPct val="100000"/>
              </a:lnSpc>
            </a:pPr>
            <a:fld id="{644DB8AD-E0BE-4F94-9546-AEF163E23290}" type="slidenum">
              <a:rPr lang="en-US" sz="1200" b="0" strike="noStrike" spc="-1">
                <a:solidFill>
                  <a:srgbClr val="000000"/>
                </a:solidFill>
                <a:latin typeface="Times New Roman"/>
                <a:ea typeface="+mn-ea"/>
              </a:rPr>
              <a:t>10</a:t>
            </a:fld>
            <a:endParaRPr lang="en-US" sz="1200" b="0" strike="noStrike" spc="-1">
              <a:latin typeface="Arial"/>
            </a:endParaRPr>
          </a:p>
        </p:txBody>
      </p:sp>
    </p:spTree>
    <p:extLst>
      <p:ext uri="{BB962C8B-B14F-4D97-AF65-F5344CB8AC3E}">
        <p14:creationId xmlns:p14="http://schemas.microsoft.com/office/powerpoint/2010/main" val="412178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28560" y="365040"/>
            <a:ext cx="7886160" cy="1324800"/>
          </a:xfrm>
          <a:prstGeom prst="rect">
            <a:avLst/>
          </a:prstGeom>
        </p:spPr>
        <p:txBody>
          <a:bodyPr lIns="0" tIns="0" rIns="0" bIns="0" anchor="ct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28560" y="365040"/>
            <a:ext cx="7886160" cy="1324800"/>
          </a:xfrm>
          <a:prstGeom prst="rect">
            <a:avLst/>
          </a:prstGeom>
        </p:spPr>
        <p:txBody>
          <a:bodyPr lIns="0" tIns="0" rIns="0" bIns="0" anchor="ct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28560" y="365040"/>
            <a:ext cx="7886160" cy="1324800"/>
          </a:xfrm>
          <a:prstGeom prst="rect">
            <a:avLst/>
          </a:prstGeom>
        </p:spPr>
        <p:txBody>
          <a:bodyPr lIns="0" tIns="0" rIns="0" bIns="0" anchor="ctr"/>
          <a:lstStyle/>
          <a:p>
            <a:endParaRPr lang="en-US" sz="1800" b="0" strike="noStrike" spc="-1">
              <a:solidFill>
                <a:srgbClr val="000000"/>
              </a:solidFill>
              <a:latin typeface="Arial"/>
            </a:endParaRPr>
          </a:p>
        </p:txBody>
      </p:sp>
      <p:sp>
        <p:nvSpPr>
          <p:cNvPr id="3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28560" y="365040"/>
            <a:ext cx="7886160" cy="1324800"/>
          </a:xfrm>
          <a:prstGeom prst="rect">
            <a:avLst/>
          </a:prstGeom>
        </p:spPr>
        <p:txBody>
          <a:bodyPr lIns="0" tIns="0" rIns="0" bIns="0" anchor="ctr"/>
          <a:lstStyle/>
          <a:p>
            <a:endParaRPr lang="en-US" sz="1800" b="0" strike="noStrike" spc="-1">
              <a:solidFill>
                <a:srgbClr val="000000"/>
              </a:solidFill>
              <a:latin typeface="Arial"/>
            </a:endParaRPr>
          </a:p>
        </p:txBody>
      </p:sp>
      <p:sp>
        <p:nvSpPr>
          <p:cNvPr id="4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28560" y="365040"/>
            <a:ext cx="7886160" cy="1324800"/>
          </a:xfrm>
          <a:prstGeom prst="rect">
            <a:avLst/>
          </a:prstGeom>
        </p:spPr>
        <p:txBody>
          <a:bodyPr lIns="0" tIns="0" rIns="0" bIns="0" anchor="ctr"/>
          <a:lstStyle/>
          <a:p>
            <a:endParaRPr lang="en-US" sz="1800" b="0" strike="noStrike" spc="-1">
              <a:solidFill>
                <a:srgbClr val="000000"/>
              </a:solidFill>
              <a:latin typeface="Arial"/>
            </a:endParaRPr>
          </a:p>
        </p:txBody>
      </p:sp>
      <p:sp>
        <p:nvSpPr>
          <p:cNvPr id="4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28560" y="365040"/>
            <a:ext cx="7886160" cy="132480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28560" y="365040"/>
            <a:ext cx="7886160" cy="132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28560" y="365040"/>
            <a:ext cx="7886160" cy="6142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28560" y="365040"/>
            <a:ext cx="7886160" cy="1324800"/>
          </a:xfrm>
          <a:prstGeom prst="rect">
            <a:avLst/>
          </a:prstGeom>
        </p:spPr>
        <p:txBody>
          <a:bodyPr lIns="0" tIns="0" rIns="0" bIns="0" anchor="ctr"/>
          <a:lstStyle/>
          <a:p>
            <a:endParaRPr lang="en-US" sz="1800" b="0" strike="noStrike" spc="-1">
              <a:solidFill>
                <a:srgbClr val="000000"/>
              </a:solidFill>
              <a:latin typeface="Arial"/>
            </a:endParaRPr>
          </a:p>
        </p:txBody>
      </p:sp>
      <p:sp>
        <p:nvSpPr>
          <p:cNvPr id="5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28560" y="365040"/>
            <a:ext cx="7886160" cy="1324800"/>
          </a:xfrm>
          <a:prstGeom prst="rect">
            <a:avLst/>
          </a:prstGeom>
        </p:spPr>
        <p:txBody>
          <a:bodyPr lIns="0" tIns="0" rIns="0" bIns="0" anchor="ctr"/>
          <a:lstStyle/>
          <a:p>
            <a:endParaRPr lang="en-US" sz="1800" b="0" strike="noStrike" spc="-1">
              <a:solidFill>
                <a:srgbClr val="000000"/>
              </a:solidFill>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28560" y="365040"/>
            <a:ext cx="7886160" cy="132480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28560" y="365040"/>
            <a:ext cx="7886160" cy="132480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28560" y="365040"/>
            <a:ext cx="7886160" cy="132480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28560" y="365040"/>
            <a:ext cx="7886160" cy="1324800"/>
          </a:xfrm>
          <a:prstGeom prst="rect">
            <a:avLst/>
          </a:prstGeom>
        </p:spPr>
        <p:txBody>
          <a:bodyPr lIns="0" tIns="0" rIns="0" bIns="0" anchor="ct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28560" y="365040"/>
            <a:ext cx="7886160" cy="1324800"/>
          </a:xfrm>
          <a:prstGeom prst="rect">
            <a:avLst/>
          </a:prstGeom>
        </p:spPr>
        <p:txBody>
          <a:bodyPr lIns="0" tIns="0" rIns="0" bIns="0" anchor="ct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28560" y="365040"/>
            <a:ext cx="7886160" cy="132480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365040"/>
            <a:ext cx="7886160" cy="132480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28560" y="365040"/>
            <a:ext cx="7886160" cy="132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28560" y="365040"/>
            <a:ext cx="7886160" cy="6142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28560" y="365040"/>
            <a:ext cx="7886160" cy="1324800"/>
          </a:xfrm>
          <a:prstGeom prst="rect">
            <a:avLst/>
          </a:prstGeom>
        </p:spPr>
        <p:txBody>
          <a:bodyPr lIns="0" tIns="0" rIns="0" bIns="0" anchor="ct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28560" y="365040"/>
            <a:ext cx="7886160" cy="1324800"/>
          </a:xfrm>
          <a:prstGeom prst="rect">
            <a:avLst/>
          </a:prstGeom>
        </p:spPr>
        <p:txBody>
          <a:bodyPr lIns="0" tIns="0" rIns="0" bIns="0" anchor="ct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28560" y="365040"/>
            <a:ext cx="7886160" cy="1324800"/>
          </a:xfrm>
          <a:prstGeom prst="rect">
            <a:avLst/>
          </a:prstGeom>
        </p:spPr>
        <p:txBody>
          <a:bodyPr lIns="0" tIns="0" rIns="0" bIns="0" anchor="ct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6"/>
          <p:cNvPicPr/>
          <p:nvPr/>
        </p:nvPicPr>
        <p:blipFill>
          <a:blip r:embed="rId14"/>
          <a:stretch>
            <a:fillRect/>
          </a:stretch>
        </p:blipFill>
        <p:spPr>
          <a:xfrm>
            <a:off x="360" y="0"/>
            <a:ext cx="9142200" cy="6857280"/>
          </a:xfrm>
          <a:prstGeom prst="rect">
            <a:avLst/>
          </a:prstGeom>
          <a:ln>
            <a:noFill/>
          </a:ln>
        </p:spPr>
      </p:pic>
      <p:pic>
        <p:nvPicPr>
          <p:cNvPr id="2" name="Picture 6"/>
          <p:cNvPicPr/>
          <p:nvPr/>
        </p:nvPicPr>
        <p:blipFill>
          <a:blip r:embed="rId15"/>
          <a:stretch>
            <a:fillRect/>
          </a:stretch>
        </p:blipFill>
        <p:spPr>
          <a:xfrm>
            <a:off x="0" y="0"/>
            <a:ext cx="9143280" cy="6857280"/>
          </a:xfrm>
          <a:prstGeom prst="rect">
            <a:avLst/>
          </a:prstGeom>
          <a:ln>
            <a:noFill/>
          </a:ln>
        </p:spPr>
      </p:pic>
      <p:sp>
        <p:nvSpPr>
          <p:cNvPr id="3" name="PlaceHolder 1"/>
          <p:cNvSpPr>
            <a:spLocks noGrp="1"/>
          </p:cNvSpPr>
          <p:nvPr>
            <p:ph type="title"/>
          </p:nvPr>
        </p:nvSpPr>
        <p:spPr>
          <a:xfrm>
            <a:off x="628560" y="365040"/>
            <a:ext cx="7886160" cy="132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 name="PlaceHolder 2"/>
          <p:cNvSpPr>
            <a:spLocks noGrp="1"/>
          </p:cNvSpPr>
          <p:nvPr>
            <p:ph type="body"/>
          </p:nvPr>
        </p:nvSpPr>
        <p:spPr>
          <a:xfrm>
            <a:off x="457200" y="1604520"/>
            <a:ext cx="82292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a:rPr>
              <a:t>Fourth Outline Level</a:t>
            </a: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Fifth Outline Level</a:t>
            </a: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Sixth Outline Level</a:t>
            </a: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Picture 6"/>
          <p:cNvPicPr/>
          <p:nvPr/>
        </p:nvPicPr>
        <p:blipFill>
          <a:blip r:embed="rId14"/>
          <a:stretch>
            <a:fillRect/>
          </a:stretch>
        </p:blipFill>
        <p:spPr>
          <a:xfrm>
            <a:off x="360" y="0"/>
            <a:ext cx="9142200" cy="6857280"/>
          </a:xfrm>
          <a:prstGeom prst="rect">
            <a:avLst/>
          </a:prstGeom>
          <a:ln>
            <a:noFill/>
          </a:ln>
        </p:spPr>
      </p:pic>
      <p:sp>
        <p:nvSpPr>
          <p:cNvPr id="41" name="PlaceHolder 1"/>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2" name="PlaceHolder 2"/>
          <p:cNvSpPr>
            <a:spLocks noGrp="1"/>
          </p:cNvSpPr>
          <p:nvPr>
            <p:ph type="body"/>
          </p:nvPr>
        </p:nvSpPr>
        <p:spPr>
          <a:xfrm>
            <a:off x="457200" y="1604520"/>
            <a:ext cx="82292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a:rPr>
              <a:t>Click to edit the outline text format</a:t>
            </a: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a:rPr>
              <a:t>Fourth Outline Level</a:t>
            </a: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Fifth Outline Level</a:t>
            </a: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Sixth Outline Level</a:t>
            </a: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687240" y="538920"/>
            <a:ext cx="8182080" cy="2386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ctr">
              <a:lnSpc>
                <a:spcPct val="90000"/>
              </a:lnSpc>
            </a:pPr>
            <a:r>
              <a:rPr lang="en-US" sz="4000" b="0" strike="noStrike" spc="-1">
                <a:solidFill>
                  <a:srgbClr val="000000"/>
                </a:solidFill>
                <a:latin typeface="Calibri Light"/>
                <a:ea typeface="DejaVu Sans" panose="020B0603030804020204"/>
              </a:rPr>
              <a:t>ТЕХНОЛОГИИ ИЗГОТОВЛЕНИЯ ПОЛУПРОВОДНИКОВЫХ ПРИБОРОВ И ИНТЕГРАЛЬНЫХ СХЕМ</a:t>
            </a:r>
            <a:endParaRPr lang="en-US" sz="4000" b="0" strike="noStrike" spc="-1">
              <a:latin typeface="Arial"/>
            </a:endParaRPr>
          </a:p>
        </p:txBody>
      </p:sp>
      <p:sp>
        <p:nvSpPr>
          <p:cNvPr id="125" name="CustomShape 2"/>
          <p:cNvSpPr/>
          <p:nvPr/>
        </p:nvSpPr>
        <p:spPr>
          <a:xfrm>
            <a:off x="3968640" y="3391560"/>
            <a:ext cx="4991760" cy="1654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90000"/>
              </a:lnSpc>
              <a:spcBef>
                <a:spcPts val="1000"/>
              </a:spcBef>
            </a:pPr>
            <a:r>
              <a:rPr lang="en-US" sz="2400" b="0" strike="noStrike" spc="-1">
                <a:solidFill>
                  <a:srgbClr val="47627F"/>
                </a:solidFill>
                <a:latin typeface="Calibri"/>
                <a:ea typeface="DejaVu Sans" panose="020B0603030804020204"/>
              </a:rPr>
              <a:t>Поляков Сергей Викторович </a:t>
            </a:r>
            <a:endParaRPr lang="en-US" sz="2400" b="0" strike="noStrike" spc="-1">
              <a:latin typeface="Arial"/>
            </a:endParaRPr>
          </a:p>
          <a:p>
            <a:pPr algn="ctr">
              <a:lnSpc>
                <a:spcPct val="90000"/>
              </a:lnSpc>
              <a:spcBef>
                <a:spcPts val="1000"/>
              </a:spcBef>
            </a:pPr>
            <a:r>
              <a:rPr lang="en-US" sz="2400" b="0" strike="noStrike" spc="-1">
                <a:solidFill>
                  <a:srgbClr val="47627F"/>
                </a:solidFill>
                <a:latin typeface="Calibri"/>
                <a:ea typeface="DejaVu Sans" panose="020B0603030804020204"/>
              </a:rPr>
              <a:t>s.polyakov@mai.ru</a:t>
            </a:r>
            <a:endParaRPr lang="en-US" sz="2400" b="0" strike="noStrike" spc="-1">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962280" y="117720"/>
            <a:ext cx="7886160" cy="1324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rmAutofit/>
          </a:bodyPr>
          <a:lstStyle/>
          <a:p>
            <a:pPr algn="ctr">
              <a:lnSpc>
                <a:spcPct val="90000"/>
              </a:lnSpc>
            </a:pPr>
            <a:r>
              <a:rPr lang="en-US" sz="2800" b="0" strike="noStrike" spc="-1">
                <a:solidFill>
                  <a:srgbClr val="000000"/>
                </a:solidFill>
                <a:latin typeface="Verdana"/>
                <a:ea typeface="Verdana"/>
              </a:rPr>
              <a:t>Изготовление транзисторов по диффузионной технологии</a:t>
            </a:r>
            <a:endParaRPr lang="en-US" sz="2800" b="0" strike="noStrike" spc="-1">
              <a:latin typeface="Arial"/>
            </a:endParaRPr>
          </a:p>
        </p:txBody>
      </p:sp>
      <p:pic>
        <p:nvPicPr>
          <p:cNvPr id="157" name="Picture 4"/>
          <p:cNvPicPr/>
          <p:nvPr/>
        </p:nvPicPr>
        <p:blipFill>
          <a:blip r:embed="rId3"/>
          <a:stretch>
            <a:fillRect/>
          </a:stretch>
        </p:blipFill>
        <p:spPr>
          <a:xfrm>
            <a:off x="3045240" y="1346400"/>
            <a:ext cx="3300840" cy="3840840"/>
          </a:xfrm>
          <a:prstGeom prst="rect">
            <a:avLst/>
          </a:prstGeom>
          <a:ln>
            <a:noFill/>
          </a:ln>
        </p:spPr>
      </p:pic>
      <p:sp>
        <p:nvSpPr>
          <p:cNvPr id="158" name="CustomShape 2"/>
          <p:cNvSpPr/>
          <p:nvPr/>
        </p:nvSpPr>
        <p:spPr>
          <a:xfrm>
            <a:off x="1151640" y="5301720"/>
            <a:ext cx="7088400" cy="576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600" b="0" strike="noStrike" spc="-1">
                <a:solidFill>
                  <a:srgbClr val="000000"/>
                </a:solidFill>
                <a:latin typeface="Calibri"/>
                <a:ea typeface="DejaVu Sans" panose="020B0603030804020204"/>
              </a:rPr>
              <a:t>Рисунок 6. Соотношение акцепторной и донорной примесей при образовании pnp-структуры</a:t>
            </a:r>
            <a:endParaRPr lang="en-US" sz="1600" b="0" strike="noStrike" spc="-1">
              <a:latin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1579320" y="309960"/>
            <a:ext cx="7464240" cy="895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90000"/>
              </a:lnSpc>
            </a:pPr>
            <a:r>
              <a:rPr lang="en-US" sz="3200" b="0" strike="noStrike" spc="-1">
                <a:solidFill>
                  <a:srgbClr val="000000"/>
                </a:solidFill>
                <a:latin typeface="Verdana"/>
                <a:ea typeface="Verdana"/>
              </a:rPr>
              <a:t>Технологии получения биполярных транзисторов</a:t>
            </a:r>
            <a:endParaRPr lang="en-US" sz="3200" b="0" strike="noStrike" spc="-1">
              <a:latin typeface="Arial"/>
            </a:endParaRPr>
          </a:p>
        </p:txBody>
      </p:sp>
      <p:pic>
        <p:nvPicPr>
          <p:cNvPr id="127" name="Picture 2"/>
          <p:cNvPicPr/>
          <p:nvPr/>
        </p:nvPicPr>
        <p:blipFill>
          <a:blip r:embed="rId3"/>
          <a:srcRect l="8390" t="12339" r="6756" b="10946"/>
          <a:stretch>
            <a:fillRect/>
          </a:stretch>
        </p:blipFill>
        <p:spPr>
          <a:xfrm>
            <a:off x="2373120" y="1442160"/>
            <a:ext cx="4930200" cy="2506680"/>
          </a:xfrm>
          <a:prstGeom prst="rect">
            <a:avLst/>
          </a:prstGeom>
          <a:ln>
            <a:noFill/>
          </a:ln>
        </p:spPr>
      </p:pic>
      <p:sp>
        <p:nvSpPr>
          <p:cNvPr id="128" name="CustomShape 2"/>
          <p:cNvSpPr/>
          <p:nvPr/>
        </p:nvSpPr>
        <p:spPr>
          <a:xfrm>
            <a:off x="958320" y="4175640"/>
            <a:ext cx="7727760" cy="2766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just">
              <a:lnSpc>
                <a:spcPct val="100000"/>
              </a:lnSpc>
            </a:pPr>
            <a:r>
              <a:rPr lang="en-US" sz="1600" b="0" strike="noStrike" spc="-1">
                <a:solidFill>
                  <a:srgbClr val="000000"/>
                </a:solidFill>
                <a:latin typeface="Calibri"/>
                <a:ea typeface="DejaVu Sans" panose="020B0603030804020204"/>
              </a:rPr>
              <a:t>Биполярный транзистор – несимметричный прибор. У коллектора — большая площадь pn-перехода. Кроме того, для работы транзистора абсолютно необходима малая толщина базы. В связи с перечисленными особенностями нельзя путем изменения полярности подключения поменять местами эмиттер и коллектор и получить абсолютно аналогичный исходному биполярный транзистор. Первые транзисторы были изготовлены на основе германия. В настоящее время биполярные транзисторы изготавливают в основном из кремния и арсенида галлия. По конструкции и технологии изготовления различают биполярные транзисторы сплавные, эпитаксиально - диффузионные, планарные</a:t>
            </a:r>
            <a:endParaRPr lang="en-US" sz="1600" b="0" strike="noStrike" spc="-1">
              <a:latin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1260000" y="244800"/>
            <a:ext cx="7464240" cy="895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90000"/>
              </a:lnSpc>
            </a:pPr>
            <a:r>
              <a:rPr lang="en-US" sz="3200" b="0" strike="noStrike" spc="-1">
                <a:solidFill>
                  <a:srgbClr val="000000"/>
                </a:solidFill>
                <a:latin typeface="Verdana"/>
                <a:ea typeface="Verdana"/>
              </a:rPr>
              <a:t>Сплавная технология</a:t>
            </a:r>
            <a:endParaRPr lang="en-US" sz="3200" b="0" strike="noStrike" spc="-1">
              <a:latin typeface="Arial"/>
            </a:endParaRPr>
          </a:p>
        </p:txBody>
      </p:sp>
      <p:sp>
        <p:nvSpPr>
          <p:cNvPr id="130" name="CustomShape 2"/>
          <p:cNvSpPr/>
          <p:nvPr/>
        </p:nvSpPr>
        <p:spPr>
          <a:xfrm>
            <a:off x="1419120" y="3470760"/>
            <a:ext cx="6634440" cy="1184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just">
              <a:lnSpc>
                <a:spcPct val="100000"/>
              </a:lnSpc>
            </a:pPr>
            <a:r>
              <a:rPr lang="en-US" sz="1200" b="0" strike="noStrike" spc="-1">
                <a:solidFill>
                  <a:srgbClr val="000000"/>
                </a:solidFill>
                <a:latin typeface="Calibri"/>
                <a:ea typeface="DejaVu Sans" panose="020B0603030804020204"/>
              </a:rPr>
              <a:t>Технологическая схема вплавления донорной примеси в акцепторный полупроводник: </a:t>
            </a:r>
            <a:endParaRPr lang="en-US" sz="1200" b="0" strike="noStrike" spc="-1">
              <a:latin typeface="Arial"/>
            </a:endParaRPr>
          </a:p>
          <a:p>
            <a:pPr algn="just">
              <a:lnSpc>
                <a:spcPct val="100000"/>
              </a:lnSpc>
            </a:pPr>
            <a:r>
              <a:rPr lang="en-US" sz="1200" b="0" strike="noStrike" spc="-1">
                <a:solidFill>
                  <a:srgbClr val="000000"/>
                </a:solidFill>
                <a:latin typeface="Calibri"/>
                <a:ea typeface="DejaVu Sans" panose="020B0603030804020204"/>
              </a:rPr>
              <a:t>     а – размещение навески (таблетки) примеси на монокристалл полупроводника; </a:t>
            </a:r>
            <a:endParaRPr lang="en-US" sz="1200" b="0" strike="noStrike" spc="-1">
              <a:latin typeface="Arial"/>
            </a:endParaRPr>
          </a:p>
          <a:p>
            <a:pPr algn="just">
              <a:lnSpc>
                <a:spcPct val="100000"/>
              </a:lnSpc>
            </a:pPr>
            <a:r>
              <a:rPr lang="en-US" sz="1200" b="0" strike="noStrike" spc="-1">
                <a:solidFill>
                  <a:srgbClr val="000000"/>
                </a:solidFill>
                <a:latin typeface="Calibri"/>
                <a:ea typeface="DejaVu Sans" panose="020B0603030804020204"/>
              </a:rPr>
              <a:t>     б – расплав материала навески в кристалле полупроводника; </a:t>
            </a:r>
            <a:endParaRPr lang="en-US" sz="1200" b="0" strike="noStrike" spc="-1">
              <a:latin typeface="Arial"/>
            </a:endParaRPr>
          </a:p>
          <a:p>
            <a:pPr algn="just">
              <a:lnSpc>
                <a:spcPct val="100000"/>
              </a:lnSpc>
            </a:pPr>
            <a:r>
              <a:rPr lang="en-US" sz="1200" b="0" strike="noStrike" spc="-1">
                <a:solidFill>
                  <a:srgbClr val="000000"/>
                </a:solidFill>
                <a:latin typeface="Calibri"/>
                <a:ea typeface="DejaVu Sans" panose="020B0603030804020204"/>
              </a:rPr>
              <a:t>     в  – система с pn-переходом после охлаждения</a:t>
            </a:r>
            <a:endParaRPr lang="en-US" sz="1200" b="0" strike="noStrike" spc="-1">
              <a:latin typeface="Arial"/>
            </a:endParaRPr>
          </a:p>
        </p:txBody>
      </p:sp>
      <p:sp>
        <p:nvSpPr>
          <p:cNvPr id="131" name="CustomShape 3"/>
          <p:cNvSpPr/>
          <p:nvPr/>
        </p:nvSpPr>
        <p:spPr>
          <a:xfrm>
            <a:off x="804240" y="4687560"/>
            <a:ext cx="7497360" cy="2036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just">
              <a:lnSpc>
                <a:spcPct val="100000"/>
              </a:lnSpc>
            </a:pPr>
            <a:r>
              <a:rPr lang="en-US" sz="1600" b="0" strike="noStrike" spc="-1">
                <a:solidFill>
                  <a:srgbClr val="000000"/>
                </a:solidFill>
                <a:latin typeface="Calibri"/>
                <a:ea typeface="DejaVu Sans" panose="020B0603030804020204"/>
              </a:rPr>
              <a:t>По такой технологии получают резкие (ступенчатые) pn-переходы, обладающие:</a:t>
            </a:r>
            <a:endParaRPr lang="en-US" sz="1600" b="0" strike="noStrike" spc="-1">
              <a:latin typeface="Arial"/>
            </a:endParaRPr>
          </a:p>
          <a:p>
            <a:pPr algn="just">
              <a:lnSpc>
                <a:spcPct val="100000"/>
              </a:lnSpc>
            </a:pPr>
            <a:r>
              <a:rPr lang="en-US" sz="1600" b="0" strike="noStrike" spc="-1">
                <a:solidFill>
                  <a:srgbClr val="000000"/>
                </a:solidFill>
                <a:latin typeface="Calibri"/>
                <a:ea typeface="DejaVu Sans" panose="020B0603030804020204"/>
              </a:rPr>
              <a:t>- высокой надежностью;</a:t>
            </a:r>
            <a:endParaRPr lang="en-US" sz="1600" b="0" strike="noStrike" spc="-1">
              <a:latin typeface="Arial"/>
            </a:endParaRPr>
          </a:p>
          <a:p>
            <a:pPr algn="just">
              <a:lnSpc>
                <a:spcPct val="100000"/>
              </a:lnSpc>
            </a:pPr>
            <a:r>
              <a:rPr lang="en-US" sz="1600" b="0" strike="noStrike" spc="-1">
                <a:solidFill>
                  <a:srgbClr val="000000"/>
                </a:solidFill>
                <a:latin typeface="Calibri"/>
                <a:ea typeface="DejaVu Sans" panose="020B0603030804020204"/>
              </a:rPr>
              <a:t>- высокой работоспособностью при больших обратных напряжениях;</a:t>
            </a:r>
            <a:endParaRPr lang="en-US" sz="1600" b="0" strike="noStrike" spc="-1">
              <a:latin typeface="Arial"/>
            </a:endParaRPr>
          </a:p>
          <a:p>
            <a:pPr algn="just">
              <a:lnSpc>
                <a:spcPct val="100000"/>
              </a:lnSpc>
            </a:pPr>
            <a:r>
              <a:rPr lang="en-US" sz="1600" b="0" strike="noStrike" spc="-1">
                <a:solidFill>
                  <a:srgbClr val="000000"/>
                </a:solidFill>
                <a:latin typeface="Calibri"/>
                <a:ea typeface="DejaVu Sans" panose="020B0603030804020204"/>
              </a:rPr>
              <a:t>- малым прямым падением напряжения.</a:t>
            </a:r>
            <a:endParaRPr lang="en-US" sz="1600" b="0" strike="noStrike" spc="-1">
              <a:latin typeface="Arial"/>
            </a:endParaRPr>
          </a:p>
          <a:p>
            <a:pPr algn="just">
              <a:lnSpc>
                <a:spcPct val="100000"/>
              </a:lnSpc>
            </a:pPr>
            <a:r>
              <a:rPr lang="en-US" sz="1600" b="0" strike="noStrike" spc="-1">
                <a:solidFill>
                  <a:srgbClr val="000000"/>
                </a:solidFill>
                <a:latin typeface="Calibri"/>
                <a:ea typeface="DejaVu Sans" panose="020B0603030804020204"/>
              </a:rPr>
              <a:t>Метод применяется при массовом производстве сплавных диодов и транзисторов.</a:t>
            </a:r>
            <a:endParaRPr lang="en-US" sz="1600" b="0" strike="noStrike" spc="-1">
              <a:latin typeface="Arial"/>
            </a:endParaRPr>
          </a:p>
        </p:txBody>
      </p:sp>
      <p:pic>
        <p:nvPicPr>
          <p:cNvPr id="132" name="Picture 8"/>
          <p:cNvPicPr/>
          <p:nvPr/>
        </p:nvPicPr>
        <p:blipFill>
          <a:blip r:embed="rId3"/>
          <a:stretch>
            <a:fillRect/>
          </a:stretch>
        </p:blipFill>
        <p:spPr>
          <a:xfrm>
            <a:off x="1191960" y="1140840"/>
            <a:ext cx="7109640" cy="2319840"/>
          </a:xfrm>
          <a:prstGeom prst="rect">
            <a:avLst/>
          </a:prstGeom>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Picture 3"/>
          <p:cNvPicPr/>
          <p:nvPr/>
        </p:nvPicPr>
        <p:blipFill>
          <a:blip r:embed="rId3"/>
          <a:stretch>
            <a:fillRect/>
          </a:stretch>
        </p:blipFill>
        <p:spPr>
          <a:xfrm>
            <a:off x="2814480" y="118440"/>
            <a:ext cx="3513960" cy="2360520"/>
          </a:xfrm>
          <a:prstGeom prst="rect">
            <a:avLst/>
          </a:prstGeom>
          <a:ln>
            <a:noFill/>
          </a:ln>
        </p:spPr>
      </p:pic>
      <p:sp>
        <p:nvSpPr>
          <p:cNvPr id="134" name="CustomShape 1"/>
          <p:cNvSpPr/>
          <p:nvPr/>
        </p:nvSpPr>
        <p:spPr>
          <a:xfrm>
            <a:off x="1752480" y="2567520"/>
            <a:ext cx="5790600" cy="63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panose="020B0603030804020204"/>
              </a:rPr>
              <a:t>Получение сплавного биполярного транзистора</a:t>
            </a:r>
            <a:endParaRPr lang="en-US" sz="1800" b="0" strike="noStrike" spc="-1">
              <a:latin typeface="Arial"/>
            </a:endParaRPr>
          </a:p>
        </p:txBody>
      </p:sp>
      <p:sp>
        <p:nvSpPr>
          <p:cNvPr id="135" name="CustomShape 2"/>
          <p:cNvSpPr/>
          <p:nvPr/>
        </p:nvSpPr>
        <p:spPr>
          <a:xfrm>
            <a:off x="-72360" y="3456000"/>
            <a:ext cx="663948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lstStyle/>
          <a:p>
            <a:pPr>
              <a:lnSpc>
                <a:spcPct val="100000"/>
              </a:lnSpc>
            </a:pPr>
            <a:r>
              <a:rPr lang="en-US" sz="1600" b="0" strike="noStrike" spc="-1">
                <a:solidFill>
                  <a:srgbClr val="000000"/>
                </a:solidFill>
                <a:latin typeface="Calibri"/>
                <a:ea typeface="DejaVu Sans" panose="020B0603030804020204"/>
              </a:rPr>
              <a:t> 1. Рn-переход резко несимметричный                               (1) </a:t>
            </a:r>
            <a:endParaRPr lang="en-US" sz="1600" b="0" strike="noStrike" spc="-1">
              <a:latin typeface="Arial"/>
            </a:endParaRPr>
          </a:p>
        </p:txBody>
      </p:sp>
      <p:sp>
        <p:nvSpPr>
          <p:cNvPr id="136" name="CustomShape 3"/>
          <p:cNvSpPr/>
          <p:nvPr/>
        </p:nvSpPr>
        <p:spPr>
          <a:xfrm>
            <a:off x="578520" y="4034160"/>
            <a:ext cx="8371800" cy="2280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600" b="0" strike="noStrike" spc="-1">
                <a:solidFill>
                  <a:srgbClr val="000000"/>
                </a:solidFill>
                <a:latin typeface="Calibri"/>
                <a:ea typeface="DejaVu Sans" panose="020B0603030804020204"/>
              </a:rPr>
              <a:t>2. У такого диода электронная составляющая тока диффузии оказывается много меньше дырочной составляющей </a:t>
            </a:r>
            <a:endParaRPr lang="en-US" sz="1600" b="0" strike="noStrike" spc="-1">
              <a:latin typeface="Arial"/>
            </a:endParaRPr>
          </a:p>
          <a:p>
            <a:pPr>
              <a:lnSpc>
                <a:spcPct val="100000"/>
              </a:lnSpc>
            </a:pPr>
            <a:r>
              <a:rPr lang="en-US" sz="1600" b="0" strike="noStrike" spc="-1">
                <a:solidFill>
                  <a:srgbClr val="000000"/>
                </a:solidFill>
                <a:latin typeface="Calibri"/>
                <a:ea typeface="DejaVu Sans" panose="020B0603030804020204"/>
              </a:rPr>
              <a:t>                                                                                                          (2)</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0000"/>
                </a:solidFill>
                <a:latin typeface="Calibri"/>
                <a:ea typeface="DejaVu Sans" panose="020B0603030804020204"/>
              </a:rPr>
              <a:t>т. е. прямой ток </a:t>
            </a:r>
            <a:endParaRPr lang="en-US" sz="1600" b="0" strike="noStrike" spc="-1">
              <a:latin typeface="Arial"/>
            </a:endParaRPr>
          </a:p>
          <a:p>
            <a:pPr>
              <a:lnSpc>
                <a:spcPct val="100000"/>
              </a:lnSpc>
            </a:pPr>
            <a:r>
              <a:rPr lang="en-US" sz="1600" b="0" strike="noStrike" spc="-1">
                <a:solidFill>
                  <a:srgbClr val="000000"/>
                </a:solidFill>
                <a:latin typeface="Calibri"/>
                <a:ea typeface="DejaVu Sans" panose="020B0603030804020204"/>
              </a:rPr>
              <a:t>                                                                                               (3)</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0000"/>
                </a:solidFill>
                <a:latin typeface="Calibri"/>
                <a:ea typeface="DejaVu Sans" panose="020B0603030804020204"/>
              </a:rPr>
              <a:t>определяется в основном инжекцией дырок из р-области в nобласть.</a:t>
            </a:r>
            <a:endParaRPr lang="en-US" sz="1600" b="0" strike="noStrike" spc="-1">
              <a:latin typeface="Arial"/>
            </a:endParaRPr>
          </a:p>
          <a:p>
            <a:pPr>
              <a:lnSpc>
                <a:spcPct val="100000"/>
              </a:lnSpc>
            </a:pPr>
            <a:endParaRPr lang="en-US" sz="1600" b="0" strike="noStrike" spc="-1">
              <a:latin typeface="Arial"/>
            </a:endParaRPr>
          </a:p>
        </p:txBody>
      </p:sp>
      <p:pic>
        <p:nvPicPr>
          <p:cNvPr id="137" name="Picture 7"/>
          <p:cNvPicPr/>
          <p:nvPr/>
        </p:nvPicPr>
        <p:blipFill>
          <a:blip r:embed="rId4"/>
          <a:stretch>
            <a:fillRect/>
          </a:stretch>
        </p:blipFill>
        <p:spPr>
          <a:xfrm>
            <a:off x="2397960" y="4635360"/>
            <a:ext cx="2658960" cy="314280"/>
          </a:xfrm>
          <a:prstGeom prst="rect">
            <a:avLst/>
          </a:prstGeom>
          <a:ln>
            <a:noFill/>
          </a:ln>
        </p:spPr>
      </p:pic>
      <p:pic>
        <p:nvPicPr>
          <p:cNvPr id="138" name="Picture 9"/>
          <p:cNvPicPr/>
          <p:nvPr/>
        </p:nvPicPr>
        <p:blipFill>
          <a:blip r:embed="rId5"/>
          <a:stretch>
            <a:fillRect/>
          </a:stretch>
        </p:blipFill>
        <p:spPr>
          <a:xfrm>
            <a:off x="4330800" y="3496680"/>
            <a:ext cx="867600" cy="256680"/>
          </a:xfrm>
          <a:prstGeom prst="rect">
            <a:avLst/>
          </a:prstGeom>
          <a:ln>
            <a:noFill/>
          </a:ln>
        </p:spPr>
      </p:pic>
      <p:pic>
        <p:nvPicPr>
          <p:cNvPr id="139" name="Picture 10"/>
          <p:cNvPicPr/>
          <p:nvPr/>
        </p:nvPicPr>
        <p:blipFill>
          <a:blip r:embed="rId6"/>
          <a:srcRect b="17137"/>
          <a:stretch>
            <a:fillRect/>
          </a:stretch>
        </p:blipFill>
        <p:spPr>
          <a:xfrm>
            <a:off x="2397960" y="5279400"/>
            <a:ext cx="2059200" cy="317880"/>
          </a:xfrm>
          <a:prstGeom prst="rect">
            <a:avLst/>
          </a:prstGeom>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1579320" y="309960"/>
            <a:ext cx="7464240" cy="895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90000"/>
              </a:lnSpc>
            </a:pPr>
            <a:r>
              <a:rPr lang="en-US" sz="3200" b="0" strike="noStrike" spc="-1">
                <a:solidFill>
                  <a:srgbClr val="000000"/>
                </a:solidFill>
                <a:latin typeface="Calibri Light"/>
                <a:ea typeface="DejaVu Sans" panose="020B0603030804020204"/>
              </a:rPr>
              <a:t>Конструкция маломощного биполярного транзистора</a:t>
            </a:r>
            <a:endParaRPr lang="en-US" sz="3200" b="0" strike="noStrike" spc="-1">
              <a:latin typeface="Arial"/>
            </a:endParaRPr>
          </a:p>
        </p:txBody>
      </p:sp>
      <p:sp>
        <p:nvSpPr>
          <p:cNvPr id="141" name="CustomShape 2"/>
          <p:cNvSpPr/>
          <p:nvPr/>
        </p:nvSpPr>
        <p:spPr>
          <a:xfrm>
            <a:off x="1130400" y="4246200"/>
            <a:ext cx="77277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sz="1600" b="0" strike="noStrike" spc="-1">
                <a:solidFill>
                  <a:srgbClr val="000000"/>
                </a:solidFill>
                <a:latin typeface="Calibri"/>
                <a:ea typeface="DejaVu Sans" panose="020B0603030804020204"/>
              </a:rPr>
              <a:t>Конструкция маломощного биполярного транзистора </a:t>
            </a:r>
            <a:endParaRPr lang="en-US" sz="1600" b="0" strike="noStrike" spc="-1">
              <a:latin typeface="Arial"/>
            </a:endParaRPr>
          </a:p>
        </p:txBody>
      </p:sp>
      <p:pic>
        <p:nvPicPr>
          <p:cNvPr id="142" name="Picture 2"/>
          <p:cNvPicPr/>
          <p:nvPr/>
        </p:nvPicPr>
        <p:blipFill>
          <a:blip r:embed="rId3"/>
          <a:stretch>
            <a:fillRect/>
          </a:stretch>
        </p:blipFill>
        <p:spPr>
          <a:xfrm>
            <a:off x="3383640" y="1206000"/>
            <a:ext cx="3221640" cy="3039480"/>
          </a:xfrm>
          <a:prstGeom prst="rect">
            <a:avLst/>
          </a:prstGeom>
          <a:ln>
            <a:noFill/>
          </a:ln>
        </p:spPr>
      </p:pic>
      <p:sp>
        <p:nvSpPr>
          <p:cNvPr id="143" name="CustomShape 3"/>
          <p:cNvSpPr/>
          <p:nvPr/>
        </p:nvSpPr>
        <p:spPr>
          <a:xfrm>
            <a:off x="2113920" y="4939920"/>
            <a:ext cx="6744240" cy="227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600" b="0" strike="noStrike" spc="-1">
                <a:solidFill>
                  <a:srgbClr val="000000"/>
                </a:solidFill>
                <a:latin typeface="Calibri"/>
                <a:ea typeface="DejaVu Sans" panose="020B0603030804020204"/>
              </a:rPr>
              <a:t>1 — донце корпуса; </a:t>
            </a:r>
            <a:endParaRPr lang="en-US" sz="1600" b="0" strike="noStrike" spc="-1">
              <a:latin typeface="Arial"/>
            </a:endParaRPr>
          </a:p>
          <a:p>
            <a:pPr>
              <a:lnSpc>
                <a:spcPct val="100000"/>
              </a:lnSpc>
            </a:pPr>
            <a:r>
              <a:rPr lang="en-US" sz="1600" b="0" strike="noStrike" spc="-1">
                <a:solidFill>
                  <a:srgbClr val="000000"/>
                </a:solidFill>
                <a:latin typeface="Calibri"/>
                <a:ea typeface="DejaVu Sans" panose="020B0603030804020204"/>
              </a:rPr>
              <a:t>2 — колба; </a:t>
            </a:r>
            <a:endParaRPr lang="en-US" sz="1600" b="0" strike="noStrike" spc="-1">
              <a:latin typeface="Arial"/>
            </a:endParaRPr>
          </a:p>
          <a:p>
            <a:pPr>
              <a:lnSpc>
                <a:spcPct val="100000"/>
              </a:lnSpc>
            </a:pPr>
            <a:r>
              <a:rPr lang="en-US" sz="1600" b="0" strike="noStrike" spc="-1">
                <a:solidFill>
                  <a:srgbClr val="000000"/>
                </a:solidFill>
                <a:latin typeface="Calibri"/>
                <a:ea typeface="DejaVu Sans" panose="020B0603030804020204"/>
              </a:rPr>
              <a:t>3 — внутренний вывод эмиттера; </a:t>
            </a:r>
            <a:endParaRPr lang="en-US" sz="1600" b="0" strike="noStrike" spc="-1">
              <a:latin typeface="Arial"/>
            </a:endParaRPr>
          </a:p>
          <a:p>
            <a:pPr>
              <a:lnSpc>
                <a:spcPct val="100000"/>
              </a:lnSpc>
            </a:pPr>
            <a:r>
              <a:rPr lang="en-US" sz="1600" b="0" strike="noStrike" spc="-1">
                <a:solidFill>
                  <a:srgbClr val="000000"/>
                </a:solidFill>
                <a:latin typeface="Calibri"/>
                <a:ea typeface="DejaVu Sans" panose="020B0603030804020204"/>
              </a:rPr>
              <a:t>4 — таблетка индия; </a:t>
            </a:r>
            <a:endParaRPr lang="en-US" sz="1600" b="0" strike="noStrike" spc="-1">
              <a:latin typeface="Arial"/>
            </a:endParaRPr>
          </a:p>
          <a:p>
            <a:pPr>
              <a:lnSpc>
                <a:spcPct val="100000"/>
              </a:lnSpc>
            </a:pPr>
            <a:r>
              <a:rPr lang="en-US" sz="1600" b="0" strike="noStrike" spc="-1">
                <a:solidFill>
                  <a:srgbClr val="000000"/>
                </a:solidFill>
                <a:latin typeface="Calibri"/>
                <a:ea typeface="DejaVu Sans" panose="020B0603030804020204"/>
              </a:rPr>
              <a:t>5 — кристаллодержатель; </a:t>
            </a:r>
            <a:endParaRPr lang="en-US" sz="1600" b="0" strike="noStrike" spc="-1">
              <a:latin typeface="Arial"/>
            </a:endParaRPr>
          </a:p>
          <a:p>
            <a:pPr>
              <a:lnSpc>
                <a:spcPct val="100000"/>
              </a:lnSpc>
            </a:pPr>
            <a:r>
              <a:rPr lang="en-US" sz="1600" b="0" strike="noStrike" spc="-1">
                <a:solidFill>
                  <a:srgbClr val="000000"/>
                </a:solidFill>
                <a:latin typeface="Calibri"/>
                <a:ea typeface="DejaVu Sans" panose="020B0603030804020204"/>
              </a:rPr>
              <a:t>6 — пластина германия n-типа; </a:t>
            </a:r>
            <a:endParaRPr lang="en-US" sz="1600" b="0" strike="noStrike" spc="-1">
              <a:latin typeface="Arial"/>
            </a:endParaRPr>
          </a:p>
          <a:p>
            <a:pPr>
              <a:lnSpc>
                <a:spcPct val="100000"/>
              </a:lnSpc>
            </a:pPr>
            <a:r>
              <a:rPr lang="en-US" sz="1600" b="0" strike="noStrike" spc="-1">
                <a:solidFill>
                  <a:srgbClr val="000000"/>
                </a:solidFill>
                <a:latin typeface="Calibri"/>
                <a:ea typeface="DejaVu Sans" panose="020B0603030804020204"/>
              </a:rPr>
              <a:t>7 — таблетка индия; </a:t>
            </a:r>
            <a:endParaRPr lang="en-US" sz="1600" b="0" strike="noStrike" spc="-1">
              <a:latin typeface="Arial"/>
            </a:endParaRPr>
          </a:p>
          <a:p>
            <a:pPr>
              <a:lnSpc>
                <a:spcPct val="100000"/>
              </a:lnSpc>
            </a:pPr>
            <a:r>
              <a:rPr lang="en-US" sz="1600" b="0" strike="noStrike" spc="-1">
                <a:solidFill>
                  <a:srgbClr val="000000"/>
                </a:solidFill>
                <a:latin typeface="Calibri"/>
                <a:ea typeface="DejaVu Sans" panose="020B0603030804020204"/>
              </a:rPr>
              <a:t>8 — внутренний вывод коллектора; </a:t>
            </a:r>
            <a:endParaRPr lang="en-US" sz="1600" b="0" strike="noStrike" spc="-1">
              <a:latin typeface="Arial"/>
            </a:endParaRPr>
          </a:p>
          <a:p>
            <a:pPr>
              <a:lnSpc>
                <a:spcPct val="100000"/>
              </a:lnSpc>
            </a:pPr>
            <a:r>
              <a:rPr lang="en-US" sz="1600" b="0" strike="noStrike" spc="-1">
                <a:solidFill>
                  <a:srgbClr val="000000"/>
                </a:solidFill>
                <a:latin typeface="Calibri"/>
                <a:ea typeface="DejaVu Sans" panose="020B0603030804020204"/>
              </a:rPr>
              <a:t>9 — стеклянный изолятор</a:t>
            </a:r>
            <a:endParaRPr lang="en-US" sz="1600" b="0" strike="noStrike" spc="-1">
              <a:latin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1579320" y="309960"/>
            <a:ext cx="7464240" cy="895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90000"/>
              </a:lnSpc>
            </a:pPr>
            <a:r>
              <a:rPr lang="en-US" sz="3200" b="0" strike="noStrike" spc="-1">
                <a:solidFill>
                  <a:srgbClr val="000000"/>
                </a:solidFill>
                <a:latin typeface="Verdana"/>
                <a:ea typeface="Verdana"/>
              </a:rPr>
              <a:t>Диффузионная технология</a:t>
            </a:r>
            <a:endParaRPr lang="en-US" sz="3200" b="0" strike="noStrike" spc="-1">
              <a:latin typeface="Arial"/>
            </a:endParaRPr>
          </a:p>
        </p:txBody>
      </p:sp>
      <p:sp>
        <p:nvSpPr>
          <p:cNvPr id="145" name="CustomShape 2"/>
          <p:cNvSpPr/>
          <p:nvPr/>
        </p:nvSpPr>
        <p:spPr>
          <a:xfrm>
            <a:off x="807840" y="5440320"/>
            <a:ext cx="801900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ctr">
              <a:lnSpc>
                <a:spcPct val="100000"/>
              </a:lnSpc>
            </a:pPr>
            <a:r>
              <a:rPr lang="en-US" sz="1600" b="0" strike="noStrike" spc="-1">
                <a:solidFill>
                  <a:srgbClr val="000000"/>
                </a:solidFill>
                <a:latin typeface="Calibri"/>
                <a:ea typeface="DejaVu Sans" panose="020B0603030804020204"/>
              </a:rPr>
              <a:t>Соотношение исходной и вносимой примесей при получении планарного pn-перехода</a:t>
            </a:r>
            <a:endParaRPr lang="en-US" sz="1600" b="0" strike="noStrike" spc="-1">
              <a:latin typeface="Arial"/>
            </a:endParaRPr>
          </a:p>
        </p:txBody>
      </p:sp>
      <p:pic>
        <p:nvPicPr>
          <p:cNvPr id="146" name="Picture 7"/>
          <p:cNvPicPr/>
          <p:nvPr/>
        </p:nvPicPr>
        <p:blipFill>
          <a:blip r:embed="rId3"/>
          <a:stretch>
            <a:fillRect/>
          </a:stretch>
        </p:blipFill>
        <p:spPr>
          <a:xfrm>
            <a:off x="2631960" y="1206000"/>
            <a:ext cx="4370400" cy="3863880"/>
          </a:xfrm>
          <a:prstGeom prst="rect">
            <a:avLst/>
          </a:prstGeom>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Content Placeholder 3"/>
          <p:cNvPicPr/>
          <p:nvPr/>
        </p:nvPicPr>
        <p:blipFill>
          <a:blip r:embed="rId3"/>
          <a:stretch>
            <a:fillRect/>
          </a:stretch>
        </p:blipFill>
        <p:spPr>
          <a:xfrm>
            <a:off x="1134720" y="900360"/>
            <a:ext cx="6895440" cy="4187160"/>
          </a:xfrm>
          <a:prstGeom prst="rect">
            <a:avLst/>
          </a:prstGeom>
          <a:ln>
            <a:noFill/>
          </a:ln>
        </p:spPr>
      </p:pic>
      <p:sp>
        <p:nvSpPr>
          <p:cNvPr id="148" name="CustomShape 1"/>
          <p:cNvSpPr/>
          <p:nvPr/>
        </p:nvSpPr>
        <p:spPr>
          <a:xfrm>
            <a:off x="1404000" y="5314320"/>
            <a:ext cx="6626160" cy="515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400" b="0" strike="noStrike" spc="-1">
                <a:solidFill>
                  <a:srgbClr val="000000"/>
                </a:solidFill>
                <a:latin typeface="Calibri"/>
                <a:ea typeface="DejaVu Sans" panose="020B0603030804020204"/>
              </a:rPr>
              <a:t>Рисунок 4. Технологическая схема формирования планарного pn-перехода</a:t>
            </a:r>
            <a:endParaRPr lang="en-US" sz="1400" b="0" strike="noStrike" spc="-1">
              <a:latin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Content Placeholder 3"/>
          <p:cNvPicPr/>
          <p:nvPr/>
        </p:nvPicPr>
        <p:blipFill>
          <a:blip r:embed="rId3"/>
          <a:stretch>
            <a:fillRect/>
          </a:stretch>
        </p:blipFill>
        <p:spPr>
          <a:xfrm>
            <a:off x="2142720" y="410400"/>
            <a:ext cx="4529520" cy="3407760"/>
          </a:xfrm>
          <a:prstGeom prst="rect">
            <a:avLst/>
          </a:prstGeom>
          <a:ln>
            <a:noFill/>
          </a:ln>
        </p:spPr>
      </p:pic>
      <p:sp>
        <p:nvSpPr>
          <p:cNvPr id="150" name="CustomShape 1"/>
          <p:cNvSpPr/>
          <p:nvPr/>
        </p:nvSpPr>
        <p:spPr>
          <a:xfrm>
            <a:off x="1301760" y="3958560"/>
            <a:ext cx="8046000" cy="1063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600" b="0" strike="noStrike" spc="-1">
                <a:solidFill>
                  <a:srgbClr val="000000"/>
                </a:solidFill>
                <a:latin typeface="Calibri"/>
                <a:ea typeface="DejaVu Sans" panose="020B0603030804020204"/>
              </a:rPr>
              <a:t>Рисунок 5. Структура планарного биполярного транзистора: </a:t>
            </a:r>
            <a:endParaRPr lang="en-US" sz="1600" b="0" strike="noStrike" spc="-1">
              <a:latin typeface="Arial"/>
            </a:endParaRPr>
          </a:p>
          <a:p>
            <a:pPr>
              <a:lnSpc>
                <a:spcPct val="100000"/>
              </a:lnSpc>
            </a:pPr>
            <a:r>
              <a:rPr lang="en-US" sz="1600" b="0" strike="noStrike" spc="-1">
                <a:solidFill>
                  <a:srgbClr val="000000"/>
                </a:solidFill>
                <a:latin typeface="Calibri"/>
                <a:ea typeface="DejaVu Sans" panose="020B0603030804020204"/>
              </a:rPr>
              <a:t>     1 – слой SiO2; </a:t>
            </a:r>
            <a:endParaRPr lang="en-US" sz="1600" b="0" strike="noStrike" spc="-1">
              <a:latin typeface="Arial"/>
            </a:endParaRPr>
          </a:p>
          <a:p>
            <a:pPr>
              <a:lnSpc>
                <a:spcPct val="100000"/>
              </a:lnSpc>
            </a:pPr>
            <a:r>
              <a:rPr lang="en-US" sz="1600" b="0" strike="noStrike" spc="-1">
                <a:solidFill>
                  <a:srgbClr val="000000"/>
                </a:solidFill>
                <a:latin typeface="Calibri"/>
                <a:ea typeface="DejaVu Sans" panose="020B0603030804020204"/>
              </a:rPr>
              <a:t>     2 –металлизованные выводы базы; </a:t>
            </a:r>
            <a:endParaRPr lang="en-US" sz="1600" b="0" strike="noStrike" spc="-1">
              <a:latin typeface="Arial"/>
            </a:endParaRPr>
          </a:p>
          <a:p>
            <a:pPr>
              <a:lnSpc>
                <a:spcPct val="100000"/>
              </a:lnSpc>
            </a:pPr>
            <a:r>
              <a:rPr lang="en-US" sz="1600" b="0" strike="noStrike" spc="-1">
                <a:solidFill>
                  <a:srgbClr val="000000"/>
                </a:solidFill>
                <a:latin typeface="Calibri"/>
                <a:ea typeface="DejaVu Sans" panose="020B0603030804020204"/>
              </a:rPr>
              <a:t>     3 – металлизованный вывод эмиттера</a:t>
            </a:r>
            <a:endParaRPr lang="en-US" sz="1600" b="0" strike="noStrike" spc="-1">
              <a:latin typeface="Arial"/>
            </a:endParaRPr>
          </a:p>
        </p:txBody>
      </p:sp>
      <p:sp>
        <p:nvSpPr>
          <p:cNvPr id="151" name="CustomShape 2"/>
          <p:cNvSpPr/>
          <p:nvPr/>
        </p:nvSpPr>
        <p:spPr>
          <a:xfrm>
            <a:off x="1301760" y="5175000"/>
            <a:ext cx="6900480" cy="1549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600" b="0" strike="noStrike" spc="-1">
                <a:solidFill>
                  <a:srgbClr val="000000"/>
                </a:solidFill>
                <a:latin typeface="Calibri"/>
                <a:ea typeface="DejaVu Sans" panose="020B0603030804020204"/>
              </a:rPr>
              <a:t>Проникновение примесного атома в кристаллическую решетку может</a:t>
            </a:r>
            <a:endParaRPr lang="en-US" sz="1600" b="0" strike="noStrike" spc="-1">
              <a:latin typeface="Arial"/>
            </a:endParaRPr>
          </a:p>
          <a:p>
            <a:pPr>
              <a:lnSpc>
                <a:spcPct val="100000"/>
              </a:lnSpc>
            </a:pPr>
            <a:r>
              <a:rPr lang="en-US" sz="1600" b="0" strike="noStrike" spc="-1">
                <a:solidFill>
                  <a:srgbClr val="000000"/>
                </a:solidFill>
                <a:latin typeface="Calibri"/>
                <a:ea typeface="DejaVu Sans" panose="020B0603030804020204"/>
              </a:rPr>
              <a:t>происходить в результате:</a:t>
            </a:r>
            <a:endParaRPr lang="en-US" sz="1600" b="0" strike="noStrike" spc="-1">
              <a:latin typeface="Arial"/>
            </a:endParaRPr>
          </a:p>
          <a:p>
            <a:pPr>
              <a:lnSpc>
                <a:spcPct val="100000"/>
              </a:lnSpc>
            </a:pPr>
            <a:r>
              <a:rPr lang="en-US" sz="1600" b="0" strike="noStrike" spc="-1">
                <a:solidFill>
                  <a:srgbClr val="000000"/>
                </a:solidFill>
                <a:latin typeface="Calibri"/>
                <a:ea typeface="DejaVu Sans" panose="020B0603030804020204"/>
              </a:rPr>
              <a:t>1) последовательного перемещения по вакантным узлам;</a:t>
            </a:r>
            <a:endParaRPr lang="en-US" sz="1600" b="0" strike="noStrike" spc="-1">
              <a:latin typeface="Arial"/>
            </a:endParaRPr>
          </a:p>
          <a:p>
            <a:pPr>
              <a:lnSpc>
                <a:spcPct val="100000"/>
              </a:lnSpc>
            </a:pPr>
            <a:r>
              <a:rPr lang="en-US" sz="1600" b="0" strike="noStrike" spc="-1">
                <a:solidFill>
                  <a:srgbClr val="000000"/>
                </a:solidFill>
                <a:latin typeface="Calibri"/>
                <a:ea typeface="DejaVu Sans" panose="020B0603030804020204"/>
              </a:rPr>
              <a:t>2) последовательного перемещения по междоузлиям;</a:t>
            </a:r>
            <a:endParaRPr lang="en-US" sz="1600" b="0" strike="noStrike" spc="-1">
              <a:latin typeface="Arial"/>
            </a:endParaRPr>
          </a:p>
          <a:p>
            <a:pPr>
              <a:lnSpc>
                <a:spcPct val="100000"/>
              </a:lnSpc>
            </a:pPr>
            <a:r>
              <a:rPr lang="en-US" sz="1600" b="0" strike="noStrike" spc="-1">
                <a:solidFill>
                  <a:srgbClr val="000000"/>
                </a:solidFill>
                <a:latin typeface="Calibri"/>
                <a:ea typeface="DejaVu Sans" panose="020B0603030804020204"/>
              </a:rPr>
              <a:t>3) обмена местами с соседним атомом кремния</a:t>
            </a:r>
            <a:endParaRPr lang="en-US" sz="1600" b="0" strike="noStrike" spc="-1">
              <a:latin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1893240" y="533520"/>
            <a:ext cx="7250040" cy="364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panose="020B0603030804020204"/>
              </a:rPr>
              <a:t>Примеры диффузантов</a:t>
            </a:r>
            <a:endParaRPr lang="en-US" sz="1800" b="0" strike="noStrike" spc="-1">
              <a:latin typeface="Arial"/>
            </a:endParaRPr>
          </a:p>
        </p:txBody>
      </p:sp>
      <p:pic>
        <p:nvPicPr>
          <p:cNvPr id="153" name="Picture 4"/>
          <p:cNvPicPr/>
          <p:nvPr/>
        </p:nvPicPr>
        <p:blipFill>
          <a:blip r:embed="rId3"/>
          <a:stretch>
            <a:fillRect/>
          </a:stretch>
        </p:blipFill>
        <p:spPr>
          <a:xfrm>
            <a:off x="2485080" y="1038240"/>
            <a:ext cx="3925440" cy="426240"/>
          </a:xfrm>
          <a:prstGeom prst="rect">
            <a:avLst/>
          </a:prstGeom>
          <a:ln>
            <a:noFill/>
          </a:ln>
        </p:spPr>
      </p:pic>
      <p:sp>
        <p:nvSpPr>
          <p:cNvPr id="154" name="CustomShape 2"/>
          <p:cNvSpPr/>
          <p:nvPr/>
        </p:nvSpPr>
        <p:spPr>
          <a:xfrm>
            <a:off x="765360" y="1888920"/>
            <a:ext cx="553464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lstStyle/>
          <a:p>
            <a:pPr>
              <a:lnSpc>
                <a:spcPct val="100000"/>
              </a:lnSpc>
            </a:pPr>
            <a:r>
              <a:rPr lang="en-US" sz="1800" b="1" strike="noStrike" spc="-1">
                <a:solidFill>
                  <a:srgbClr val="000000"/>
                </a:solidFill>
                <a:latin typeface="Calibri"/>
                <a:ea typeface="DejaVu Sans" panose="020B0603030804020204"/>
              </a:rPr>
              <a:t>Недостатки диффузионной технологии:</a:t>
            </a:r>
            <a:endParaRPr lang="en-US" sz="1800" b="0" strike="noStrike" spc="-1">
              <a:latin typeface="Arial"/>
            </a:endParaRPr>
          </a:p>
        </p:txBody>
      </p:sp>
      <p:sp>
        <p:nvSpPr>
          <p:cNvPr id="155" name="CustomShape 3"/>
          <p:cNvSpPr/>
          <p:nvPr/>
        </p:nvSpPr>
        <p:spPr>
          <a:xfrm>
            <a:off x="1092240" y="2451600"/>
            <a:ext cx="7383960" cy="2522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600" b="0" strike="noStrike" spc="-1">
                <a:solidFill>
                  <a:srgbClr val="000000"/>
                </a:solidFill>
                <a:latin typeface="Calibri"/>
                <a:ea typeface="DejaVu Sans" panose="020B0603030804020204"/>
              </a:rPr>
              <a:t>1) высокая температура процесса приводит к перераспределению примеси в ранее сформированных областях и смещению pn-переходов;</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0000"/>
                </a:solidFill>
                <a:latin typeface="Calibri"/>
                <a:ea typeface="DejaVu Sans" panose="020B0603030804020204"/>
              </a:rPr>
              <a:t>2) наличие боковой диффузии увеличивает площадь отдельных диффузионных областей и элементов в целом;</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0000"/>
                </a:solidFill>
                <a:latin typeface="Calibri"/>
                <a:ea typeface="DejaVu Sans" panose="020B0603030804020204"/>
              </a:rPr>
              <a:t>3)зависимость коэффициента диффузии и растворимости примеси от температуры исключают возможность использования широкого спектра материалов и легирующих элементов.</a:t>
            </a:r>
            <a:endParaRPr lang="en-US" sz="1600" b="0" strike="noStrike" spc="-1">
              <a:latin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1768</Words>
  <Application>Microsoft Office PowerPoint</Application>
  <PresentationFormat>Экран (4:3)</PresentationFormat>
  <Paragraphs>106</Paragraphs>
  <Slides>10</Slides>
  <Notes>9</Notes>
  <HiddenSlides>0</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10</vt:i4>
      </vt:variant>
    </vt:vector>
  </HeadingPairs>
  <TitlesOfParts>
    <vt:vector size="20" baseType="lpstr">
      <vt:lpstr>Arial</vt:lpstr>
      <vt:lpstr>Calibri</vt:lpstr>
      <vt:lpstr>Calibri Light</vt:lpstr>
      <vt:lpstr>DejaVu Sans</vt:lpstr>
      <vt:lpstr>Symbol</vt:lpstr>
      <vt:lpstr>Times New Roman</vt:lpstr>
      <vt:lpstr>Verdana</vt:lpstr>
      <vt:lpstr>Wingdings</vt: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user</dc:creator>
  <cp:lastModifiedBy>Martin Lauren</cp:lastModifiedBy>
  <cp:revision>56</cp:revision>
  <dcterms:created xsi:type="dcterms:W3CDTF">2018-10-16T05:46:37Z</dcterms:created>
  <dcterms:modified xsi:type="dcterms:W3CDTF">2018-11-07T20:27:23Z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1033-10.1.0.6757</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Экран (4:3)</vt:lpwstr>
  </property>
  <property fmtid="{D5CDD505-2E9C-101B-9397-08002B2CF9AE}" pid="10" name="ScaleCrop">
    <vt:bool>false</vt:bool>
  </property>
  <property fmtid="{D5CDD505-2E9C-101B-9397-08002B2CF9AE}" pid="11" name="ShareDoc">
    <vt:bool>false</vt:bool>
  </property>
  <property fmtid="{D5CDD505-2E9C-101B-9397-08002B2CF9AE}" pid="12" name="Slides">
    <vt:i4>31</vt:i4>
  </property>
</Properties>
</file>