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68" r:id="rId5"/>
    <p:sldId id="258" r:id="rId6"/>
    <p:sldId id="269" r:id="rId7"/>
    <p:sldId id="270" r:id="rId8"/>
    <p:sldId id="271" r:id="rId9"/>
    <p:sldId id="277" r:id="rId10"/>
    <p:sldId id="278" r:id="rId11"/>
    <p:sldId id="279" r:id="rId12"/>
    <p:sldId id="273" r:id="rId13"/>
    <p:sldId id="274" r:id="rId14"/>
    <p:sldId id="276"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hyperlink" Target="https://docs.oracle.com/javase/8/docs/api/java/util/Date.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ocs.oracle.com/javase/8/docs/api/java/util/Date.html"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ocs.oracle.com/javase/8/docs/api/overview-summary.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hyperlink" Target="https://docs.oracle.com/javase/8/docs/api/overview-summary.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Java EE</a:t>
            </a:r>
            <a:endParaRPr lang="en-US"/>
          </a:p>
        </p:txBody>
      </p:sp>
      <p:sp>
        <p:nvSpPr>
          <p:cNvPr id="3" name="Subtitle 2"/>
          <p:cNvSpPr>
            <a:spLocks noGrp="1"/>
          </p:cNvSpPr>
          <p:nvPr>
            <p:ph type="subTitle" idx="1"/>
          </p:nvPr>
        </p:nvSpPr>
        <p:spPr/>
        <p:txBody>
          <a:bodyPr/>
          <a:p>
            <a:r>
              <a:rPr lang="en-US"/>
              <a:t>Mata Kuliah Java Lanjut - Pertemuan 4</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Diskusi</a:t>
            </a:r>
            <a:endParaRPr lang="en-US"/>
          </a:p>
        </p:txBody>
      </p:sp>
      <p:sp>
        <p:nvSpPr>
          <p:cNvPr id="3" name="Content Placeholder 2"/>
          <p:cNvSpPr>
            <a:spLocks noGrp="1"/>
          </p:cNvSpPr>
          <p:nvPr>
            <p:ph idx="1"/>
          </p:nvPr>
        </p:nvSpPr>
        <p:spPr>
          <a:xfrm>
            <a:off x="4255135" y="1174750"/>
            <a:ext cx="7327265" cy="4953000"/>
          </a:xfrm>
        </p:spPr>
        <p:txBody>
          <a:bodyPr/>
          <a:p>
            <a:r>
              <a:rPr lang="en-US" altLang="en-US"/>
              <a:t>Check </a:t>
            </a:r>
            <a:r>
              <a:rPr lang="en-US" altLang="en-US">
                <a:sym typeface="+mn-ea"/>
                <a:hlinkClick r:id="rId1" action="ppaction://hlinkfile"/>
              </a:rPr>
              <a:t>Dokumentasi Java - Date</a:t>
            </a:r>
            <a:endParaRPr lang="en-US" altLang="en-US"/>
          </a:p>
          <a:p>
            <a:pPr lvl="1"/>
            <a:r>
              <a:rPr lang="en-US" altLang="en-US"/>
              <a:t>Apa saja class dan method yang bisa Anda kenali fungsinya?</a:t>
            </a:r>
            <a:endParaRPr lang="en-US" altLang="en-US"/>
          </a:p>
          <a:p>
            <a:pPr lvl="1"/>
            <a:r>
              <a:rPr lang="en-US" altLang="en-US"/>
              <a:t>Apa yang dimaksud dengan fungsi yang ditandai “deprecated” ?</a:t>
            </a:r>
            <a:endParaRPr lang="en-US" altLang="en-US"/>
          </a:p>
          <a:p>
            <a:pPr lvl="1"/>
            <a:endParaRPr lang="en-US" altLang="en-US"/>
          </a:p>
        </p:txBody>
      </p:sp>
      <p:pic>
        <p:nvPicPr>
          <p:cNvPr id="4" name="Picture 3"/>
          <p:cNvPicPr/>
          <p:nvPr/>
        </p:nvPicPr>
        <p:blipFill>
          <a:blip r:embed="rId2"/>
          <a:stretch>
            <a:fillRect/>
          </a:stretch>
        </p:blipFill>
        <p:spPr>
          <a:xfrm>
            <a:off x="609600" y="1174750"/>
            <a:ext cx="3219450" cy="32194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olidFill>
                  <a:schemeClr val="tx1"/>
                </a:solidFill>
              </a:rPr>
              <a:t>Latihan</a:t>
            </a:r>
            <a:endParaRPr lang="en-US">
              <a:solidFill>
                <a:schemeClr val="tx1"/>
              </a:solidFill>
            </a:endParaRPr>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Latihan</a:t>
            </a:r>
            <a:endParaRPr lang="en-US"/>
          </a:p>
        </p:txBody>
      </p:sp>
      <p:sp>
        <p:nvSpPr>
          <p:cNvPr id="3" name="Content Placeholder 2"/>
          <p:cNvSpPr>
            <a:spLocks noGrp="1"/>
          </p:cNvSpPr>
          <p:nvPr>
            <p:ph idx="1"/>
          </p:nvPr>
        </p:nvSpPr>
        <p:spPr/>
        <p:txBody>
          <a:bodyPr/>
          <a:p>
            <a:r>
              <a:rPr lang="en-US" altLang="en-US"/>
              <a:t>Buat file </a:t>
            </a:r>
            <a:r>
              <a:rPr lang="en-US" altLang="en-US" b="1"/>
              <a:t>datetime1.jsp</a:t>
            </a:r>
            <a:r>
              <a:rPr lang="en-US" altLang="en-US"/>
              <a:t> yang isinya menampilkan tanggal dalam format </a:t>
            </a:r>
            <a:r>
              <a:rPr lang="en-US" altLang="en-US" b="1"/>
              <a:t>tahun-bulan-tangga jam:menit</a:t>
            </a:r>
            <a:endParaRPr lang="en-US" altLang="en-US"/>
          </a:p>
          <a:p>
            <a:r>
              <a:rPr lang="en-US" altLang="en-US"/>
              <a:t>Tampilkan juga nomor </a:t>
            </a:r>
            <a:r>
              <a:rPr lang="en-US" altLang="en-US" i="1"/>
              <a:t>keberuntungan</a:t>
            </a:r>
            <a:br>
              <a:rPr lang="en-US" altLang="en-US" i="1"/>
            </a:br>
            <a:r>
              <a:rPr lang="en-US" altLang="en-US" i="1"/>
              <a:t>Nomor keberuntungan</a:t>
            </a:r>
            <a:r>
              <a:rPr lang="en-US" altLang="en-US"/>
              <a:t> adalah bilangan acak antara 1-100.</a:t>
            </a:r>
            <a:endParaRPr lang="en-US" altLang="en-US"/>
          </a:p>
          <a:p>
            <a:r>
              <a:rPr lang="en-US" altLang="en-US"/>
              <a:t>Contoh output:</a:t>
            </a:r>
            <a:endParaRPr lang="en-US" altLang="en-US"/>
          </a:p>
        </p:txBody>
      </p:sp>
      <p:pic>
        <p:nvPicPr>
          <p:cNvPr id="4" name="Picture 3"/>
          <p:cNvPicPr>
            <a:picLocks noChangeAspect="1"/>
          </p:cNvPicPr>
          <p:nvPr/>
        </p:nvPicPr>
        <p:blipFill>
          <a:blip r:embed="rId1"/>
          <a:stretch>
            <a:fillRect/>
          </a:stretch>
        </p:blipFill>
        <p:spPr>
          <a:xfrm>
            <a:off x="1005205" y="4014470"/>
            <a:ext cx="6337935" cy="16357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tx1"/>
                </a:solidFill>
              </a:rPr>
              <a:t>Tugas</a:t>
            </a:r>
            <a:endParaRPr lang="en-US">
              <a:solidFill>
                <a:schemeClr val="tx1"/>
              </a:solidFill>
            </a:endParaRPr>
          </a:p>
        </p:txBody>
      </p:sp>
      <p:sp>
        <p:nvSpPr>
          <p:cNvPr id="4" name="Text Placeholder 3"/>
          <p:cNvSpPr>
            <a:spLocks noGrp="1"/>
          </p:cNvSpPr>
          <p:nvPr>
            <p:ph type="body" idx="1"/>
          </p:nvPr>
        </p:nvSpPr>
        <p:spPr/>
        <p:txBody>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Latihan</a:t>
            </a:r>
            <a:endParaRPr lang="en-US"/>
          </a:p>
        </p:txBody>
      </p:sp>
      <p:sp>
        <p:nvSpPr>
          <p:cNvPr id="3" name="Content Placeholder 2"/>
          <p:cNvSpPr>
            <a:spLocks noGrp="1"/>
          </p:cNvSpPr>
          <p:nvPr>
            <p:ph idx="1"/>
          </p:nvPr>
        </p:nvSpPr>
        <p:spPr/>
        <p:txBody>
          <a:bodyPr/>
          <a:p>
            <a:r>
              <a:rPr lang="en-US" altLang="en-US"/>
              <a:t>Tampilkan tanggal hari ini dalam format seperti berikut:</a:t>
            </a:r>
            <a:endParaRPr lang="en-US" altLang="en-US"/>
          </a:p>
          <a:p>
            <a:pPr lvl="1"/>
            <a:r>
              <a:rPr lang="en-US" altLang="en-US"/>
              <a:t>Jika jam 0-9, maka </a:t>
            </a:r>
            <a:r>
              <a:rPr lang="en-US" altLang="en-US" i="1"/>
              <a:t>keterangan waktu </a:t>
            </a:r>
            <a:r>
              <a:rPr lang="en-US" altLang="en-US"/>
              <a:t>adalah "Pagi"</a:t>
            </a:r>
            <a:endParaRPr lang="en-US" altLang="en-US"/>
          </a:p>
          <a:p>
            <a:pPr lvl="1"/>
            <a:r>
              <a:rPr lang="en-US" altLang="en-US"/>
              <a:t>Jika jam 10-14, maka </a:t>
            </a:r>
            <a:r>
              <a:rPr lang="en-US" altLang="en-US" i="1"/>
              <a:t>keterangan waktu</a:t>
            </a:r>
            <a:r>
              <a:rPr lang="en-US" altLang="en-US"/>
              <a:t> adalah "Siang"</a:t>
            </a:r>
            <a:endParaRPr lang="en-US" altLang="en-US"/>
          </a:p>
          <a:p>
            <a:pPr lvl="1"/>
            <a:r>
              <a:rPr lang="en-US" altLang="en-US"/>
              <a:t>Jika jam 15-17, maka </a:t>
            </a:r>
            <a:r>
              <a:rPr lang="en-US" altLang="en-US" i="1"/>
              <a:t>keterangan waktu</a:t>
            </a:r>
            <a:r>
              <a:rPr lang="en-US" altLang="en-US"/>
              <a:t> adalah "Sore"</a:t>
            </a:r>
            <a:endParaRPr lang="en-US" altLang="en-US"/>
          </a:p>
          <a:p>
            <a:pPr lvl="1"/>
            <a:r>
              <a:rPr lang="en-US" altLang="en-US"/>
              <a:t>Jika jam 18-23, maka </a:t>
            </a:r>
            <a:r>
              <a:rPr lang="en-US" altLang="en-US" i="1"/>
              <a:t>keterangan waktu</a:t>
            </a:r>
            <a:r>
              <a:rPr lang="en-US" altLang="en-US"/>
              <a:t> adalah "Malam"</a:t>
            </a:r>
            <a:endParaRPr lang="en-US" altLang="en-US"/>
          </a:p>
        </p:txBody>
      </p:sp>
      <p:pic>
        <p:nvPicPr>
          <p:cNvPr id="5" name="Picture 4"/>
          <p:cNvPicPr>
            <a:picLocks noChangeAspect="1"/>
          </p:cNvPicPr>
          <p:nvPr/>
        </p:nvPicPr>
        <p:blipFill>
          <a:blip r:embed="rId1"/>
          <a:stretch>
            <a:fillRect/>
          </a:stretch>
        </p:blipFill>
        <p:spPr>
          <a:xfrm>
            <a:off x="609600" y="3996055"/>
            <a:ext cx="5720080" cy="19742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olidFill>
                  <a:schemeClr val="tx1"/>
                </a:solidFill>
              </a:rPr>
              <a:t>Standard Function</a:t>
            </a:r>
            <a:endParaRPr lang="en-US">
              <a:solidFill>
                <a:schemeClr val="tx1"/>
              </a:solidFill>
            </a:endParaRPr>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tx1"/>
                </a:solidFill>
                <a:sym typeface="+mn-ea"/>
              </a:rPr>
              <a:t>Standard Function</a:t>
            </a:r>
            <a:endParaRPr lang="en-US"/>
          </a:p>
        </p:txBody>
      </p:sp>
      <p:sp>
        <p:nvSpPr>
          <p:cNvPr id="3" name="Content Placeholder 2"/>
          <p:cNvSpPr>
            <a:spLocks noGrp="1"/>
          </p:cNvSpPr>
          <p:nvPr>
            <p:ph idx="1"/>
          </p:nvPr>
        </p:nvSpPr>
        <p:spPr/>
        <p:txBody>
          <a:bodyPr/>
          <a:p>
            <a:r>
              <a:rPr lang="en-US" altLang="en-US"/>
              <a:t>Java menyediakan banyak fungsi yang membantu kita melakukan banyak hal, tapi tidak semua fungsi ini langsung di-</a:t>
            </a:r>
            <a:r>
              <a:rPr lang="en-US" altLang="en-US" i="1"/>
              <a:t>load</a:t>
            </a:r>
            <a:r>
              <a:rPr lang="en-US" altLang="en-US"/>
              <a:t> di setiap program yang kita buat. Sebagian fungsi ini harus di-</a:t>
            </a:r>
            <a:r>
              <a:rPr lang="en-US" altLang="en-US" i="1"/>
              <a:t>import</a:t>
            </a:r>
            <a:r>
              <a:rPr lang="en-US" altLang="en-US"/>
              <a:t> terlebih dahulu untuk bisa digunakan. Kita akan lihat contoh pada penggunaan class </a:t>
            </a:r>
            <a:r>
              <a:rPr lang="en-US" altLang="en-US" b="1"/>
              <a:t>Date</a:t>
            </a:r>
            <a:r>
              <a:rPr lang="en-US" altLang="en-US"/>
              <a:t> yang akan kita gunakan untuk menampilkan tanggal dan waktu </a:t>
            </a:r>
            <a:r>
              <a:rPr lang="en-US" altLang="en-US" i="1"/>
              <a:t>sekarang</a:t>
            </a:r>
            <a:r>
              <a:rPr lang="en-US" altLang="en-US"/>
              <a:t>.</a:t>
            </a:r>
            <a:endParaRPr lang="en-US" altLang="en-US"/>
          </a:p>
          <a:p>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tx1"/>
                </a:solidFill>
                <a:sym typeface="+mn-ea"/>
              </a:rPr>
              <a:t>Standard Function</a:t>
            </a:r>
            <a:endParaRPr lang="en-US"/>
          </a:p>
        </p:txBody>
      </p:sp>
      <p:sp>
        <p:nvSpPr>
          <p:cNvPr id="3" name="Content Placeholder 2"/>
          <p:cNvSpPr>
            <a:spLocks noGrp="1"/>
          </p:cNvSpPr>
          <p:nvPr>
            <p:ph idx="1"/>
          </p:nvPr>
        </p:nvSpPr>
        <p:spPr/>
        <p:txBody>
          <a:bodyPr/>
          <a:p>
            <a:pPr marL="0" indent="0">
              <a:buNone/>
            </a:pPr>
            <a:r>
              <a:rPr lang="en-US" altLang="en-US" sz="1800"/>
              <a:t>Perhatikan contoh berikut:</a:t>
            </a:r>
            <a:endParaRPr lang="en-US" altLang="en-US" sz="1800"/>
          </a:p>
          <a:p>
            <a:pPr marL="0" indent="0">
              <a:buNone/>
            </a:pPr>
            <a:endParaRPr lang="en-US" altLang="en-US" sz="1800"/>
          </a:p>
          <a:p>
            <a:pPr marL="0" indent="0">
              <a:buNone/>
            </a:pPr>
            <a:endParaRPr lang="en-US" altLang="en-US" sz="1800"/>
          </a:p>
          <a:p>
            <a:pPr marL="0" indent="0">
              <a:buNone/>
            </a:pPr>
            <a:endParaRPr lang="en-US" altLang="en-US" sz="1800"/>
          </a:p>
          <a:p>
            <a:pPr marL="0" indent="0">
              <a:buNone/>
            </a:pPr>
            <a:endParaRPr lang="en-US" altLang="en-US" sz="1800"/>
          </a:p>
          <a:p>
            <a:pPr marL="0" indent="0">
              <a:buNone/>
            </a:pPr>
            <a:r>
              <a:rPr lang="en-US" altLang="en-US" sz="1800"/>
              <a:t>Pertama kali kita menggunakan </a:t>
            </a:r>
            <a:r>
              <a:rPr lang="en-US" altLang="en-US" sz="1800" b="1"/>
              <a:t>Date</a:t>
            </a:r>
            <a:r>
              <a:rPr lang="en-US" altLang="en-US" sz="1800"/>
              <a:t>, maka keyword </a:t>
            </a:r>
            <a:r>
              <a:rPr lang="en-US" altLang="en-US" sz="1800" b="1"/>
              <a:t>Date </a:t>
            </a:r>
            <a:r>
              <a:rPr lang="en-US" altLang="en-US" sz="1800"/>
              <a:t>akan ditandai merah. Itu artinya class </a:t>
            </a:r>
            <a:r>
              <a:rPr lang="en-US" altLang="en-US" sz="1800" b="1"/>
              <a:t>Date </a:t>
            </a:r>
            <a:r>
              <a:rPr lang="en-US" altLang="en-US" sz="1800"/>
              <a:t>belum dikenal. Kita perlu melakukan import package </a:t>
            </a:r>
            <a:r>
              <a:rPr lang="en-US" altLang="en-US" sz="1800" b="1"/>
              <a:t>java.Utils.Date</a:t>
            </a:r>
            <a:r>
              <a:rPr lang="en-US" altLang="en-US" sz="1800"/>
              <a:t> untuk menggunakan class </a:t>
            </a:r>
            <a:r>
              <a:rPr lang="en-US" altLang="en-US" sz="1800" b="1"/>
              <a:t>Date </a:t>
            </a:r>
            <a:r>
              <a:rPr lang="en-US" altLang="en-US" sz="1800"/>
              <a:t>ini. </a:t>
            </a:r>
            <a:endParaRPr lang="en-US" altLang="en-US" sz="1800"/>
          </a:p>
          <a:p>
            <a:pPr marL="0" indent="0">
              <a:buNone/>
            </a:pPr>
            <a:r>
              <a:rPr lang="en-US" altLang="en-US" sz="1800"/>
              <a:t>Pada Netbeans kita bisa tekan tombol Alt+Enter pada keyword </a:t>
            </a:r>
            <a:r>
              <a:rPr lang="en-US" altLang="en-US" sz="1800" b="1"/>
              <a:t>Date</a:t>
            </a:r>
            <a:r>
              <a:rPr lang="en-US" altLang="en-US" sz="1800"/>
              <a:t>, maka akan muncul pilihan </a:t>
            </a:r>
            <a:r>
              <a:rPr lang="en-US" altLang="en-US" sz="1800" b="1"/>
              <a:t>Add import to java.util.Date</a:t>
            </a:r>
            <a:r>
              <a:rPr lang="en-US" altLang="en-US" sz="1800"/>
              <a:t>.</a:t>
            </a:r>
            <a:endParaRPr lang="en-US" altLang="en-US" sz="1800" b="1"/>
          </a:p>
          <a:p>
            <a:pPr marL="0" indent="0">
              <a:buNone/>
            </a:pPr>
            <a:endParaRPr lang="en-US" altLang="en-US" sz="1800" b="1"/>
          </a:p>
        </p:txBody>
      </p:sp>
      <p:pic>
        <p:nvPicPr>
          <p:cNvPr id="5" name="Picture 4"/>
          <p:cNvPicPr>
            <a:picLocks noChangeAspect="1"/>
          </p:cNvPicPr>
          <p:nvPr/>
        </p:nvPicPr>
        <p:blipFill>
          <a:blip r:embed="rId1"/>
          <a:stretch>
            <a:fillRect/>
          </a:stretch>
        </p:blipFill>
        <p:spPr>
          <a:xfrm>
            <a:off x="609600" y="1564640"/>
            <a:ext cx="6118860" cy="1123315"/>
          </a:xfrm>
          <a:prstGeom prst="rect">
            <a:avLst/>
          </a:prstGeom>
        </p:spPr>
      </p:pic>
      <p:pic>
        <p:nvPicPr>
          <p:cNvPr id="6" name="Picture 5"/>
          <p:cNvPicPr>
            <a:picLocks noChangeAspect="1"/>
          </p:cNvPicPr>
          <p:nvPr/>
        </p:nvPicPr>
        <p:blipFill>
          <a:blip r:embed="rId2"/>
          <a:stretch>
            <a:fillRect/>
          </a:stretch>
        </p:blipFill>
        <p:spPr>
          <a:xfrm>
            <a:off x="609600" y="4556760"/>
            <a:ext cx="6012815" cy="13144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tx1"/>
                </a:solidFill>
                <a:sym typeface="+mn-ea"/>
              </a:rPr>
              <a:t>Standard Function</a:t>
            </a:r>
            <a:endParaRPr lang="en-US"/>
          </a:p>
        </p:txBody>
      </p:sp>
      <p:sp>
        <p:nvSpPr>
          <p:cNvPr id="3" name="Content Placeholder 2"/>
          <p:cNvSpPr>
            <a:spLocks noGrp="1"/>
          </p:cNvSpPr>
          <p:nvPr>
            <p:ph idx="1"/>
          </p:nvPr>
        </p:nvSpPr>
        <p:spPr/>
        <p:txBody>
          <a:bodyPr/>
          <a:p>
            <a:r>
              <a:rPr lang="en-US" altLang="en-US" sz="2400"/>
              <a:t>Perhatikan, sekarang perintah</a:t>
            </a:r>
            <a:br>
              <a:rPr lang="en-US" altLang="en-US" sz="2400"/>
            </a:br>
            <a:r>
              <a:rPr lang="en-US" altLang="en-US" sz="2400" b="1"/>
              <a:t>&lt;%@page import="java.util.Date"%&gt;</a:t>
            </a:r>
            <a:r>
              <a:rPr lang="en-US" altLang="en-US" sz="2400"/>
              <a:t> </a:t>
            </a:r>
            <a:br>
              <a:rPr lang="en-US" altLang="en-US" sz="2400"/>
            </a:br>
            <a:r>
              <a:rPr lang="en-US" altLang="en-US" sz="2400"/>
              <a:t>akan ditambahkan pada bagian awal halaman. Perintah tersebut menyiapkan package java.util.Date akan bisa diakses oleh halaman ini.</a:t>
            </a:r>
            <a:endParaRPr lang="en-US" altLang="en-US" sz="2400"/>
          </a:p>
          <a:p>
            <a:endParaRPr lang="en-US" altLang="en-US" sz="2400"/>
          </a:p>
          <a:p>
            <a:r>
              <a:rPr lang="en-US" altLang="en-US" sz="2400" b="1"/>
              <a:t>java.util.Date</a:t>
            </a:r>
            <a:r>
              <a:rPr lang="en-US" altLang="en-US" sz="2400"/>
              <a:t> merupakan package standard yang berisi berbagai class dan fungsi untuk pengolahan tanggal dan waktu. Dokumentasi dari package ini Anda bisa check di </a:t>
            </a:r>
            <a:r>
              <a:rPr lang="en-US" altLang="en-US" sz="2400">
                <a:hlinkClick r:id="rId1" action="ppaction://hlinkfile"/>
              </a:rPr>
              <a:t>Dokumentasi Java - Date</a:t>
            </a:r>
            <a:endParaRPr lang="en-US"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tx1"/>
                </a:solidFill>
                <a:sym typeface="+mn-ea"/>
              </a:rPr>
              <a:t>Standard Function</a:t>
            </a:r>
            <a:endParaRPr lang="en-US"/>
          </a:p>
        </p:txBody>
      </p:sp>
      <p:sp>
        <p:nvSpPr>
          <p:cNvPr id="3" name="Content Placeholder 2"/>
          <p:cNvSpPr>
            <a:spLocks noGrp="1"/>
          </p:cNvSpPr>
          <p:nvPr>
            <p:ph idx="1"/>
          </p:nvPr>
        </p:nvSpPr>
        <p:spPr/>
        <p:txBody>
          <a:bodyPr/>
          <a:p>
            <a:r>
              <a:rPr lang="en-US" altLang="en-US"/>
              <a:t>Daftar lengkap dari standard class Anda bisa check di Dokumentasi </a:t>
            </a:r>
            <a:r>
              <a:rPr lang="en-US" altLang="en-US">
                <a:hlinkClick r:id="rId1" action="ppaction://hlinkfile"/>
              </a:rPr>
              <a:t>Java - API Spesification</a:t>
            </a:r>
            <a:r>
              <a:rPr lang="en-US" altLang="en-US"/>
              <a:t>. </a:t>
            </a:r>
            <a:endParaRPr lang="en-US" altLang="en-US"/>
          </a:p>
          <a:p>
            <a:endParaRPr lang="en-US" altLang="en-US"/>
          </a:p>
          <a:p>
            <a:r>
              <a:rPr lang="en-US" altLang="en-US"/>
              <a:t>Dalam dokumentasi ini tentu Anda akan menemukan banyak package yang Anda bisa gunakan. Tentu Anda tidak perlu mempelajari semuanya, Anda hanya perlu mempelajari sesuai kebutuhan.</a:t>
            </a:r>
            <a:endParaRPr lang="en-US" altLang="en-US"/>
          </a:p>
          <a:p>
            <a:endParaRPr lang="en-US" altLang="en-US"/>
          </a:p>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tx1"/>
                </a:solidFill>
                <a:sym typeface="+mn-ea"/>
              </a:rPr>
              <a:t>Standard Function</a:t>
            </a:r>
            <a:endParaRPr lang="en-US"/>
          </a:p>
        </p:txBody>
      </p:sp>
      <p:sp>
        <p:nvSpPr>
          <p:cNvPr id="3" name="Content Placeholder 2"/>
          <p:cNvSpPr>
            <a:spLocks noGrp="1"/>
          </p:cNvSpPr>
          <p:nvPr>
            <p:ph idx="1"/>
          </p:nvPr>
        </p:nvSpPr>
        <p:spPr/>
        <p:txBody>
          <a:bodyPr/>
          <a:p>
            <a:r>
              <a:rPr lang="en-US" altLang="en-US"/>
              <a:t>Jika Anda review kembali pelajaran Java sebelumnya, Anda akan menemukan bahwa dokumentasi yang digunakan adalah sama. Karena memang package yang digunakan pada Java sebelumnya juga adalah package yang sama dengan yang digunakan untuk membuat web dengan Java.</a:t>
            </a:r>
            <a:endParaRPr lang="en-US" altLang="en-US"/>
          </a:p>
          <a:p>
            <a:endParaRPr lang="en-US" altLang="en-US"/>
          </a:p>
          <a:p>
            <a:r>
              <a:rPr lang="en-US" altLang="en-US"/>
              <a:t>Cobalah program berikut dan lihat hasilnya</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File: doLogin.jsp</a:t>
            </a:r>
            <a:endParaRPr lang="en-US"/>
          </a:p>
        </p:txBody>
      </p:sp>
      <p:sp>
        <p:nvSpPr>
          <p:cNvPr id="3" name="Content Placeholder 2"/>
          <p:cNvSpPr>
            <a:spLocks noGrp="1"/>
          </p:cNvSpPr>
          <p:nvPr>
            <p:ph idx="1"/>
          </p:nvPr>
        </p:nvSpPr>
        <p:spPr>
          <a:xfrm>
            <a:off x="609600" y="1222375"/>
            <a:ext cx="10972800" cy="5351780"/>
          </a:xfrm>
          <a:solidFill>
            <a:schemeClr val="bg1">
              <a:lumMod val="85000"/>
            </a:schemeClr>
          </a:solidFill>
        </p:spPr>
        <p:txBody>
          <a:bodyPr/>
          <a:p>
            <a:pPr marL="0" indent="0">
              <a:buNone/>
            </a:pPr>
            <a:r>
              <a:rPr lang="en-US" altLang="en-US" sz="1600">
                <a:latin typeface="Consolas" panose="020B0609020204030204" charset="0"/>
                <a:cs typeface="Consolas" panose="020B0609020204030204" charset="0"/>
              </a:rPr>
              <a:t>&lt;%@page import="java.util.Date"%&gt;</a:t>
            </a:r>
            <a:endParaRPr lang="en-US" altLang="en-US" sz="1600">
              <a:latin typeface="Consolas" panose="020B0609020204030204" charset="0"/>
              <a:cs typeface="Consolas" panose="020B0609020204030204" charset="0"/>
            </a:endParaRPr>
          </a:p>
          <a:p>
            <a:pPr marL="0" indent="0">
              <a:buNone/>
            </a:pPr>
            <a:r>
              <a:rPr lang="en-US" altLang="en-US" sz="1600">
                <a:latin typeface="Consolas" panose="020B0609020204030204" charset="0"/>
                <a:cs typeface="Consolas" panose="020B0609020204030204" charset="0"/>
              </a:rPr>
              <a:t>&lt;%@page contentType="text/html" pageEncoding="UTF-8"%&gt;</a:t>
            </a:r>
            <a:endParaRPr lang="en-US" altLang="en-US" sz="1600">
              <a:latin typeface="Consolas" panose="020B0609020204030204" charset="0"/>
              <a:cs typeface="Consolas" panose="020B0609020204030204" charset="0"/>
            </a:endParaRPr>
          </a:p>
          <a:p>
            <a:pPr marL="0" indent="0">
              <a:buNone/>
            </a:pPr>
            <a:r>
              <a:rPr lang="en-US" altLang="en-US" sz="1600">
                <a:latin typeface="Consolas" panose="020B0609020204030204" charset="0"/>
                <a:cs typeface="Consolas" panose="020B0609020204030204" charset="0"/>
              </a:rPr>
              <a:t>&lt;%</a:t>
            </a:r>
            <a:endParaRPr lang="en-US" altLang="en-US" sz="1600">
              <a:latin typeface="Consolas" panose="020B0609020204030204" charset="0"/>
              <a:cs typeface="Consolas" panose="020B0609020204030204" charset="0"/>
            </a:endParaRPr>
          </a:p>
          <a:p>
            <a:pPr marL="0" indent="0">
              <a:buNone/>
            </a:pPr>
            <a:r>
              <a:rPr lang="en-US" altLang="en-US" sz="1600">
                <a:latin typeface="Consolas" panose="020B0609020204030204" charset="0"/>
                <a:cs typeface="Consolas" panose="020B0609020204030204" charset="0"/>
              </a:rPr>
              <a:t>    Date sekarang = new Date();</a:t>
            </a:r>
            <a:endParaRPr lang="en-US" altLang="en-US" sz="1600">
              <a:latin typeface="Consolas" panose="020B0609020204030204" charset="0"/>
              <a:cs typeface="Consolas" panose="020B0609020204030204" charset="0"/>
            </a:endParaRPr>
          </a:p>
          <a:p>
            <a:pPr marL="0" indent="0">
              <a:buNone/>
            </a:pPr>
            <a:r>
              <a:rPr lang="en-US" altLang="en-US" sz="1600">
                <a:latin typeface="Consolas" panose="020B0609020204030204" charset="0"/>
                <a:cs typeface="Consolas" panose="020B0609020204030204" charset="0"/>
              </a:rPr>
              <a:t>%&gt;</a:t>
            </a:r>
            <a:endParaRPr lang="en-US" altLang="en-US" sz="1600">
              <a:latin typeface="Consolas" panose="020B0609020204030204" charset="0"/>
              <a:cs typeface="Consolas" panose="020B0609020204030204" charset="0"/>
            </a:endParaRPr>
          </a:p>
          <a:p>
            <a:pPr marL="0" indent="0">
              <a:buNone/>
            </a:pPr>
            <a:endParaRPr lang="en-US" altLang="en-US" sz="1600">
              <a:latin typeface="Consolas" panose="020B0609020204030204" charset="0"/>
              <a:cs typeface="Consolas" panose="020B0609020204030204" charset="0"/>
            </a:endParaRPr>
          </a:p>
          <a:p>
            <a:pPr marL="0" indent="0">
              <a:buNone/>
            </a:pPr>
            <a:r>
              <a:rPr lang="en-US" altLang="en-US" sz="1600">
                <a:latin typeface="Consolas" panose="020B0609020204030204" charset="0"/>
                <a:cs typeface="Consolas" panose="020B0609020204030204" charset="0"/>
              </a:rPr>
              <a:t>&lt;!DOCTYPE html&gt;</a:t>
            </a:r>
            <a:endParaRPr lang="en-US" altLang="en-US" sz="1600">
              <a:latin typeface="Consolas" panose="020B0609020204030204" charset="0"/>
              <a:cs typeface="Consolas" panose="020B0609020204030204" charset="0"/>
            </a:endParaRPr>
          </a:p>
          <a:p>
            <a:pPr marL="0" indent="0">
              <a:buNone/>
            </a:pPr>
            <a:r>
              <a:rPr lang="en-US" altLang="en-US" sz="1600">
                <a:latin typeface="Consolas" panose="020B0609020204030204" charset="0"/>
                <a:cs typeface="Consolas" panose="020B0609020204030204" charset="0"/>
              </a:rPr>
              <a:t>&lt;html&gt;</a:t>
            </a:r>
            <a:endParaRPr lang="en-US" altLang="en-US" sz="1600">
              <a:latin typeface="Consolas" panose="020B0609020204030204" charset="0"/>
              <a:cs typeface="Consolas" panose="020B0609020204030204" charset="0"/>
            </a:endParaRPr>
          </a:p>
          <a:p>
            <a:pPr marL="0" indent="0">
              <a:buNone/>
            </a:pPr>
            <a:r>
              <a:rPr lang="en-US" altLang="en-US" sz="1600">
                <a:latin typeface="Consolas" panose="020B0609020204030204" charset="0"/>
                <a:cs typeface="Consolas" panose="020B0609020204030204" charset="0"/>
              </a:rPr>
              <a:t>    &lt;head&gt;</a:t>
            </a:r>
            <a:endParaRPr lang="en-US" altLang="en-US" sz="1600">
              <a:latin typeface="Consolas" panose="020B0609020204030204" charset="0"/>
              <a:cs typeface="Consolas" panose="020B0609020204030204" charset="0"/>
            </a:endParaRPr>
          </a:p>
          <a:p>
            <a:pPr marL="0" indent="0">
              <a:buNone/>
            </a:pPr>
            <a:r>
              <a:rPr lang="en-US" altLang="en-US" sz="1600">
                <a:latin typeface="Consolas" panose="020B0609020204030204" charset="0"/>
                <a:cs typeface="Consolas" panose="020B0609020204030204" charset="0"/>
              </a:rPr>
              <a:t>        &lt;meta http-equiv="Content-Type" content="text/html; charset=UTF-8"&gt;</a:t>
            </a:r>
            <a:endParaRPr lang="en-US" altLang="en-US" sz="1600">
              <a:latin typeface="Consolas" panose="020B0609020204030204" charset="0"/>
              <a:cs typeface="Consolas" panose="020B0609020204030204" charset="0"/>
            </a:endParaRPr>
          </a:p>
          <a:p>
            <a:pPr marL="0" indent="0">
              <a:buNone/>
            </a:pPr>
            <a:r>
              <a:rPr lang="en-US" altLang="en-US" sz="1600">
                <a:latin typeface="Consolas" panose="020B0609020204030204" charset="0"/>
                <a:cs typeface="Consolas" panose="020B0609020204030204" charset="0"/>
              </a:rPr>
              <a:t>        &lt;title&gt;JSP Page&lt;/title&gt;</a:t>
            </a:r>
            <a:endParaRPr lang="en-US" altLang="en-US" sz="1600">
              <a:latin typeface="Consolas" panose="020B0609020204030204" charset="0"/>
              <a:cs typeface="Consolas" panose="020B0609020204030204" charset="0"/>
            </a:endParaRPr>
          </a:p>
          <a:p>
            <a:pPr marL="0" indent="0">
              <a:buNone/>
            </a:pPr>
            <a:r>
              <a:rPr lang="en-US" altLang="en-US" sz="1600">
                <a:latin typeface="Consolas" panose="020B0609020204030204" charset="0"/>
                <a:cs typeface="Consolas" panose="020B0609020204030204" charset="0"/>
              </a:rPr>
              <a:t>    &lt;/head&gt;</a:t>
            </a:r>
            <a:endParaRPr lang="en-US" altLang="en-US" sz="1600">
              <a:latin typeface="Consolas" panose="020B0609020204030204" charset="0"/>
              <a:cs typeface="Consolas" panose="020B0609020204030204" charset="0"/>
            </a:endParaRPr>
          </a:p>
          <a:p>
            <a:pPr marL="0" indent="0">
              <a:buNone/>
            </a:pPr>
            <a:r>
              <a:rPr lang="en-US" altLang="en-US" sz="1600">
                <a:latin typeface="Consolas" panose="020B0609020204030204" charset="0"/>
                <a:cs typeface="Consolas" panose="020B0609020204030204" charset="0"/>
              </a:rPr>
              <a:t>    &lt;body&gt;</a:t>
            </a:r>
            <a:endParaRPr lang="en-US" altLang="en-US" sz="1600">
              <a:latin typeface="Consolas" panose="020B0609020204030204" charset="0"/>
              <a:cs typeface="Consolas" panose="020B0609020204030204" charset="0"/>
            </a:endParaRPr>
          </a:p>
          <a:p>
            <a:pPr marL="0" indent="0">
              <a:buNone/>
            </a:pPr>
            <a:r>
              <a:rPr lang="en-US" altLang="en-US" sz="1600">
                <a:latin typeface="Consolas" panose="020B0609020204030204" charset="0"/>
                <a:cs typeface="Consolas" panose="020B0609020204030204" charset="0"/>
              </a:rPr>
              <a:t>        Sekarang &lt;%= sekarang.toString() %&gt;&lt;br&gt;</a:t>
            </a:r>
            <a:endParaRPr lang="en-US" altLang="en-US" sz="1600">
              <a:latin typeface="Consolas" panose="020B0609020204030204" charset="0"/>
              <a:cs typeface="Consolas" panose="020B0609020204030204" charset="0"/>
            </a:endParaRPr>
          </a:p>
          <a:p>
            <a:pPr marL="0" indent="0">
              <a:buNone/>
            </a:pPr>
            <a:r>
              <a:rPr lang="en-US" altLang="en-US" sz="1600">
                <a:latin typeface="Consolas" panose="020B0609020204030204" charset="0"/>
                <a:cs typeface="Consolas" panose="020B0609020204030204" charset="0"/>
              </a:rPr>
              <a:t>    &lt;/body&gt;</a:t>
            </a:r>
            <a:endParaRPr lang="en-US" altLang="en-US" sz="1600">
              <a:latin typeface="Consolas" panose="020B0609020204030204" charset="0"/>
              <a:cs typeface="Consolas" panose="020B0609020204030204" charset="0"/>
            </a:endParaRPr>
          </a:p>
          <a:p>
            <a:pPr marL="0" indent="0">
              <a:buNone/>
            </a:pPr>
            <a:r>
              <a:rPr lang="en-US" altLang="en-US" sz="1600">
                <a:latin typeface="Consolas" panose="020B0609020204030204" charset="0"/>
                <a:cs typeface="Consolas" panose="020B0609020204030204" charset="0"/>
              </a:rPr>
              <a:t>&lt;/html&gt;</a:t>
            </a:r>
            <a:endParaRPr lang="en-US" altLang="en-US" sz="1600">
              <a:latin typeface="Consolas" panose="020B0609020204030204" charset="0"/>
              <a:cs typeface="Consolas" panose="020B0609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Diskusi</a:t>
            </a:r>
            <a:endParaRPr lang="en-US"/>
          </a:p>
        </p:txBody>
      </p:sp>
      <p:sp>
        <p:nvSpPr>
          <p:cNvPr id="3" name="Content Placeholder 2"/>
          <p:cNvSpPr>
            <a:spLocks noGrp="1"/>
          </p:cNvSpPr>
          <p:nvPr>
            <p:ph idx="1"/>
          </p:nvPr>
        </p:nvSpPr>
        <p:spPr>
          <a:xfrm>
            <a:off x="4255135" y="1174750"/>
            <a:ext cx="7327265" cy="4953000"/>
          </a:xfrm>
        </p:spPr>
        <p:txBody>
          <a:bodyPr/>
          <a:p>
            <a:r>
              <a:rPr lang="en-US" altLang="en-US">
                <a:sym typeface="+mn-ea"/>
              </a:rPr>
              <a:t>Check </a:t>
            </a:r>
            <a:r>
              <a:rPr lang="en-US" altLang="en-US">
                <a:sym typeface="+mn-ea"/>
                <a:hlinkClick r:id="rId1" action="ppaction://hlinkfile"/>
              </a:rPr>
              <a:t>Java - API Spesification</a:t>
            </a:r>
            <a:endParaRPr lang="en-US" altLang="en-US">
              <a:sym typeface="+mn-ea"/>
              <a:hlinkClick r:id="rId1" action="ppaction://hlinkfile"/>
            </a:endParaRPr>
          </a:p>
          <a:p>
            <a:r>
              <a:rPr lang="en-US"/>
              <a:t>Kapan kita menggunakan package berikut:</a:t>
            </a:r>
            <a:endParaRPr lang="en-US"/>
          </a:p>
          <a:p>
            <a:pPr lvl="1"/>
            <a:r>
              <a:rPr lang="en-US" altLang="en-US"/>
              <a:t>java.io</a:t>
            </a:r>
            <a:endParaRPr lang="en-US" altLang="en-US"/>
          </a:p>
          <a:p>
            <a:pPr lvl="1"/>
            <a:r>
              <a:rPr lang="en-US" altLang="en-US"/>
              <a:t>java.sql</a:t>
            </a:r>
            <a:endParaRPr lang="en-US" altLang="en-US"/>
          </a:p>
          <a:p>
            <a:pPr lvl="1"/>
            <a:r>
              <a:rPr lang="en-US" altLang="en-US"/>
              <a:t>java.util</a:t>
            </a:r>
            <a:endParaRPr lang="en-US" altLang="en-US"/>
          </a:p>
          <a:p>
            <a:pPr lvl="1"/>
            <a:r>
              <a:rPr lang="en-US" altLang="en-US"/>
              <a:t>java.text</a:t>
            </a:r>
            <a:endParaRPr lang="en-US" altLang="en-US"/>
          </a:p>
          <a:p>
            <a:pPr lvl="1"/>
            <a:r>
              <a:rPr lang="en-US" altLang="en-US"/>
              <a:t>java.awt</a:t>
            </a:r>
            <a:endParaRPr lang="en-US" altLang="en-US"/>
          </a:p>
          <a:p>
            <a:pPr lvl="1"/>
            <a:r>
              <a:rPr lang="en-US" altLang="en-US"/>
              <a:t>java.swing</a:t>
            </a:r>
            <a:endParaRPr lang="en-US" altLang="en-US"/>
          </a:p>
        </p:txBody>
      </p:sp>
      <p:pic>
        <p:nvPicPr>
          <p:cNvPr id="4" name="Picture 3"/>
          <p:cNvPicPr/>
          <p:nvPr/>
        </p:nvPicPr>
        <p:blipFill>
          <a:blip r:embed="rId2"/>
          <a:stretch>
            <a:fillRect/>
          </a:stretch>
        </p:blipFill>
        <p:spPr>
          <a:xfrm>
            <a:off x="609600" y="1174750"/>
            <a:ext cx="3219450" cy="3219450"/>
          </a:xfrm>
          <a:prstGeom prst="rect">
            <a:avLst/>
          </a:prstGeom>
        </p:spPr>
      </p:pic>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2915</Words>
  <Application>WPS Slides</Application>
  <PresentationFormat>Widescreen</PresentationFormat>
  <Paragraphs>97</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Consolas</vt:lpstr>
      <vt:lpstr>Microsoft YaHei</vt:lpstr>
      <vt:lpstr>Arial Unicode MS</vt:lpstr>
      <vt:lpstr>Calibri</vt:lpstr>
      <vt:lpstr>Communications and Dialogues</vt:lpstr>
      <vt:lpstr>Java EE</vt:lpstr>
      <vt:lpstr>Standard Function</vt:lpstr>
      <vt:lpstr>Standard Function</vt:lpstr>
      <vt:lpstr>Standard Function</vt:lpstr>
      <vt:lpstr>Standard Function</vt:lpstr>
      <vt:lpstr>Standard Function</vt:lpstr>
      <vt:lpstr>Standard Function</vt:lpstr>
      <vt:lpstr>File: doLogin.jsp</vt:lpstr>
      <vt:lpstr>Diskusi</vt:lpstr>
      <vt:lpstr>Diskusi</vt:lpstr>
      <vt:lpstr>Latihan</vt:lpstr>
      <vt:lpstr>Latihan</vt:lpstr>
      <vt:lpstr>Tugas</vt:lpstr>
      <vt:lpstr>Latihan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EE</dc:title>
  <dc:creator/>
  <cp:lastModifiedBy>En Tay Yap</cp:lastModifiedBy>
  <cp:revision>11</cp:revision>
  <dcterms:created xsi:type="dcterms:W3CDTF">2025-03-10T15:35:00Z</dcterms:created>
  <dcterms:modified xsi:type="dcterms:W3CDTF">2025-04-09T02:27:41Z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910933E732304D778F4F0EA2859ED319_13</vt:lpwstr>
  </property>
  <property fmtid="{D5CDD505-2E9C-101B-9397-08002B2CF9AE}" pid="3" name="KSOProductBuildVer">
    <vt:lpwstr>1033-12.2.0.20782</vt:lpwstr>
  </property>
</Properties>
</file>