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TT Chocolate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esearchgate.net/publication/331641543_Probabilistic_mapping_of_the_antidystonic_effect_of_pallidal_neurostimulation_A_multicentre_imaging_stud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406475" cy="1779478"/>
          </a:xfrm>
          <a:custGeom>
            <a:avLst/>
            <a:gdLst/>
            <a:ahLst/>
            <a:cxnLst/>
            <a:rect l="l" t="t" r="r" b="b"/>
            <a:pathLst>
              <a:path w="7406475" h="1779478">
                <a:moveTo>
                  <a:pt x="0" y="0"/>
                </a:moveTo>
                <a:lnTo>
                  <a:pt x="7406475" y="0"/>
                </a:lnTo>
                <a:lnTo>
                  <a:pt x="7406475" y="1779478"/>
                </a:lnTo>
                <a:lnTo>
                  <a:pt x="0" y="1779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06400" y="1901825"/>
            <a:ext cx="17424400" cy="669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Machine Learning-driven Deep Brain Stimulation Programming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Esther Ademola, 5122738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Masters Artificial Intelligence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20.02.2024</a:t>
            </a:r>
          </a:p>
          <a:p>
            <a:pPr algn="ctr"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Supervisor: Prof Dr. Magda Gregorova</a:t>
            </a:r>
          </a:p>
        </p:txBody>
      </p:sp>
      <p:sp>
        <p:nvSpPr>
          <p:cNvPr id="4" name="Freeform 4"/>
          <p:cNvSpPr/>
          <p:nvPr/>
        </p:nvSpPr>
        <p:spPr>
          <a:xfrm>
            <a:off x="12536728" y="0"/>
            <a:ext cx="5751272" cy="1779478"/>
          </a:xfrm>
          <a:custGeom>
            <a:avLst/>
            <a:gdLst/>
            <a:ahLst/>
            <a:cxnLst/>
            <a:rect l="l" t="t" r="r" b="b"/>
            <a:pathLst>
              <a:path w="5751272" h="1779478">
                <a:moveTo>
                  <a:pt x="0" y="0"/>
                </a:moveTo>
                <a:lnTo>
                  <a:pt x="5751272" y="0"/>
                </a:lnTo>
                <a:lnTo>
                  <a:pt x="5751272" y="1779478"/>
                </a:lnTo>
                <a:lnTo>
                  <a:pt x="0" y="17794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88364" y="616133"/>
            <a:ext cx="3434339" cy="825133"/>
          </a:xfrm>
          <a:custGeom>
            <a:avLst/>
            <a:gdLst/>
            <a:ahLst/>
            <a:cxnLst/>
            <a:rect l="l" t="t" r="r" b="b"/>
            <a:pathLst>
              <a:path w="3434339" h="825133">
                <a:moveTo>
                  <a:pt x="0" y="0"/>
                </a:moveTo>
                <a:lnTo>
                  <a:pt x="3434339" y="0"/>
                </a:lnTo>
                <a:lnTo>
                  <a:pt x="3434339" y="825134"/>
                </a:lnTo>
                <a:lnTo>
                  <a:pt x="0" y="82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005647" y="8677910"/>
            <a:ext cx="27751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9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34938" y="1441267"/>
            <a:ext cx="16938699" cy="7187993"/>
            <a:chOff x="0" y="0"/>
            <a:chExt cx="22584932" cy="9583991"/>
          </a:xfrm>
        </p:grpSpPr>
        <p:sp>
          <p:nvSpPr>
            <p:cNvPr id="5" name="TextBox 5"/>
            <p:cNvSpPr txBox="1"/>
            <p:nvPr/>
          </p:nvSpPr>
          <p:spPr>
            <a:xfrm rot="-592460">
              <a:off x="158997" y="2151302"/>
              <a:ext cx="21744237" cy="3131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000"/>
                </a:lnSpc>
                <a:spcBef>
                  <a:spcPct val="0"/>
                </a:spcBef>
              </a:pPr>
              <a:r>
                <a:rPr lang="en-US" sz="17000">
                  <a:solidFill>
                    <a:srgbClr val="0B416D"/>
                  </a:solidFill>
                  <a:latin typeface="Bukhari Script Bold"/>
                </a:rPr>
                <a:t>Thank you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 rot="-515361">
              <a:off x="2503749" y="5713319"/>
              <a:ext cx="20013703" cy="2389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999"/>
                </a:lnSpc>
                <a:spcBef>
                  <a:spcPct val="0"/>
                </a:spcBef>
              </a:pPr>
              <a:r>
                <a:rPr lang="en-US" sz="12999">
                  <a:solidFill>
                    <a:srgbClr val="0B416D"/>
                  </a:solidFill>
                  <a:latin typeface="Bukhari Script Bold"/>
                </a:rPr>
                <a:t> for your attention!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88364" y="616133"/>
            <a:ext cx="3434339" cy="825133"/>
          </a:xfrm>
          <a:custGeom>
            <a:avLst/>
            <a:gdLst/>
            <a:ahLst/>
            <a:cxnLst/>
            <a:rect l="l" t="t" r="r" b="b"/>
            <a:pathLst>
              <a:path w="3434339" h="825133">
                <a:moveTo>
                  <a:pt x="0" y="0"/>
                </a:moveTo>
                <a:lnTo>
                  <a:pt x="3434339" y="0"/>
                </a:lnTo>
                <a:lnTo>
                  <a:pt x="3434339" y="825134"/>
                </a:lnTo>
                <a:lnTo>
                  <a:pt x="0" y="82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07616" y="957079"/>
            <a:ext cx="313997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6A00"/>
                </a:solidFill>
                <a:latin typeface="Canva Sans Bold"/>
              </a:rPr>
              <a:t>Questions</a:t>
            </a:r>
          </a:p>
        </p:txBody>
      </p:sp>
      <p:sp>
        <p:nvSpPr>
          <p:cNvPr id="4" name="Freeform 4"/>
          <p:cNvSpPr/>
          <p:nvPr/>
        </p:nvSpPr>
        <p:spPr>
          <a:xfrm>
            <a:off x="6645910" y="2645410"/>
            <a:ext cx="4996180" cy="4996180"/>
          </a:xfrm>
          <a:custGeom>
            <a:avLst/>
            <a:gdLst/>
            <a:ahLst/>
            <a:cxnLst/>
            <a:rect l="l" t="t" r="r" b="b"/>
            <a:pathLst>
              <a:path w="4996180" h="4996180">
                <a:moveTo>
                  <a:pt x="0" y="0"/>
                </a:moveTo>
                <a:lnTo>
                  <a:pt x="4996180" y="0"/>
                </a:lnTo>
                <a:lnTo>
                  <a:pt x="4996180" y="4996180"/>
                </a:lnTo>
                <a:lnTo>
                  <a:pt x="0" y="49961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88364" y="616133"/>
            <a:ext cx="3434339" cy="825133"/>
          </a:xfrm>
          <a:custGeom>
            <a:avLst/>
            <a:gdLst/>
            <a:ahLst/>
            <a:cxnLst/>
            <a:rect l="l" t="t" r="r" b="b"/>
            <a:pathLst>
              <a:path w="3434339" h="825133">
                <a:moveTo>
                  <a:pt x="0" y="0"/>
                </a:moveTo>
                <a:lnTo>
                  <a:pt x="3434339" y="0"/>
                </a:lnTo>
                <a:lnTo>
                  <a:pt x="3434339" y="825134"/>
                </a:lnTo>
                <a:lnTo>
                  <a:pt x="0" y="82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029509" y="9191625"/>
            <a:ext cx="22979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3400" y="285566"/>
            <a:ext cx="4152900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FF6A00"/>
                </a:solidFill>
                <a:latin typeface="Canva Sans Bold"/>
              </a:rPr>
              <a:t>Agenda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7682" y="2385377"/>
            <a:ext cx="5579318" cy="35435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anva Sans Bold"/>
              </a:rPr>
              <a:t>Background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anva Sans Bold"/>
              </a:rPr>
              <a:t>Objective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anva Sans Bold"/>
              </a:rPr>
              <a:t>Data description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anva Sans Bold"/>
              </a:rPr>
              <a:t>Methodology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anva Sans Bold"/>
              </a:rPr>
              <a:t>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88364" y="616133"/>
            <a:ext cx="3434339" cy="825133"/>
          </a:xfrm>
          <a:custGeom>
            <a:avLst/>
            <a:gdLst/>
            <a:ahLst/>
            <a:cxnLst/>
            <a:rect l="l" t="t" r="r" b="b"/>
            <a:pathLst>
              <a:path w="3434339" h="825133">
                <a:moveTo>
                  <a:pt x="0" y="0"/>
                </a:moveTo>
                <a:lnTo>
                  <a:pt x="3434339" y="0"/>
                </a:lnTo>
                <a:lnTo>
                  <a:pt x="3434339" y="825134"/>
                </a:lnTo>
                <a:lnTo>
                  <a:pt x="0" y="82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08326" y="1524277"/>
            <a:ext cx="4729265" cy="4067168"/>
          </a:xfrm>
          <a:custGeom>
            <a:avLst/>
            <a:gdLst/>
            <a:ahLst/>
            <a:cxnLst/>
            <a:rect l="l" t="t" r="r" b="b"/>
            <a:pathLst>
              <a:path w="4729265" h="4067168">
                <a:moveTo>
                  <a:pt x="0" y="0"/>
                </a:moveTo>
                <a:lnTo>
                  <a:pt x="4729265" y="0"/>
                </a:lnTo>
                <a:lnTo>
                  <a:pt x="4729265" y="4067168"/>
                </a:lnTo>
                <a:lnTo>
                  <a:pt x="0" y="40671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489788" y="3302024"/>
            <a:ext cx="253211" cy="25321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A66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040" tIns="56040" rIns="56040" bIns="5604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925445" y="2715482"/>
            <a:ext cx="3712146" cy="256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88"/>
              </a:lnSpc>
            </a:pPr>
            <a:r>
              <a:rPr lang="en-US" sz="1789">
                <a:solidFill>
                  <a:srgbClr val="000000"/>
                </a:solidFill>
                <a:latin typeface="Canva Sans"/>
              </a:rPr>
              <a:t>Dystonia is a neurological movement disorder characterized by involuntary muscle contractions. These contractions can affect one part of the body, multiple areas, or even the entire body.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25445" y="2240540"/>
            <a:ext cx="2376612" cy="40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4"/>
              </a:lnSpc>
            </a:pPr>
            <a:r>
              <a:rPr lang="en-US" sz="2288">
                <a:solidFill>
                  <a:srgbClr val="000000"/>
                </a:solidFill>
                <a:latin typeface="TT Chocolates Bold"/>
              </a:rPr>
              <a:t>DYSTONIA</a:t>
            </a:r>
          </a:p>
        </p:txBody>
      </p:sp>
      <p:sp>
        <p:nvSpPr>
          <p:cNvPr id="9" name="Freeform 9"/>
          <p:cNvSpPr/>
          <p:nvPr/>
        </p:nvSpPr>
        <p:spPr>
          <a:xfrm>
            <a:off x="8895804" y="1524277"/>
            <a:ext cx="4729265" cy="4067168"/>
          </a:xfrm>
          <a:custGeom>
            <a:avLst/>
            <a:gdLst/>
            <a:ahLst/>
            <a:cxnLst/>
            <a:rect l="l" t="t" r="r" b="b"/>
            <a:pathLst>
              <a:path w="4729265" h="4067168">
                <a:moveTo>
                  <a:pt x="0" y="0"/>
                </a:moveTo>
                <a:lnTo>
                  <a:pt x="4729265" y="0"/>
                </a:lnTo>
                <a:lnTo>
                  <a:pt x="4729265" y="4067168"/>
                </a:lnTo>
                <a:lnTo>
                  <a:pt x="0" y="40671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419401" y="3240727"/>
            <a:ext cx="253211" cy="25321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A66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040" tIns="56040" rIns="56040" bIns="5604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855059" y="2929439"/>
            <a:ext cx="3407990" cy="256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88"/>
              </a:lnSpc>
            </a:pPr>
            <a:r>
              <a:rPr lang="en-US" sz="1789">
                <a:solidFill>
                  <a:srgbClr val="000000"/>
                </a:solidFill>
                <a:latin typeface="Canva Sans"/>
              </a:rPr>
              <a:t>Dystonia cannot be cured, but there are few medications to reduce the symptoms such as tremors, body twisting into unusual positions. These medications also have adverse side effects.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855059" y="2179244"/>
            <a:ext cx="2376612" cy="40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4"/>
              </a:lnSpc>
            </a:pPr>
            <a:r>
              <a:rPr lang="en-US" sz="2288">
                <a:solidFill>
                  <a:srgbClr val="000000"/>
                </a:solidFill>
                <a:latin typeface="TT Chocolates Bold"/>
              </a:rPr>
              <a:t>SYMPTOMS</a:t>
            </a:r>
          </a:p>
        </p:txBody>
      </p:sp>
      <p:sp>
        <p:nvSpPr>
          <p:cNvPr id="15" name="Freeform 15"/>
          <p:cNvSpPr/>
          <p:nvPr/>
        </p:nvSpPr>
        <p:spPr>
          <a:xfrm>
            <a:off x="3908326" y="5776316"/>
            <a:ext cx="4729265" cy="4067168"/>
          </a:xfrm>
          <a:custGeom>
            <a:avLst/>
            <a:gdLst/>
            <a:ahLst/>
            <a:cxnLst/>
            <a:rect l="l" t="t" r="r" b="b"/>
            <a:pathLst>
              <a:path w="4729265" h="4067168">
                <a:moveTo>
                  <a:pt x="0" y="0"/>
                </a:moveTo>
                <a:lnTo>
                  <a:pt x="4729265" y="0"/>
                </a:lnTo>
                <a:lnTo>
                  <a:pt x="4729265" y="4067169"/>
                </a:lnTo>
                <a:lnTo>
                  <a:pt x="0" y="40671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4489788" y="7556690"/>
            <a:ext cx="253211" cy="25321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A66C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040" tIns="56040" rIns="56040" bIns="5604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925445" y="7300649"/>
            <a:ext cx="3246413" cy="135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84"/>
              </a:lnSpc>
            </a:pPr>
            <a:r>
              <a:rPr lang="en-US" sz="2206">
                <a:solidFill>
                  <a:srgbClr val="000000"/>
                </a:solidFill>
                <a:latin typeface="Canva Sans"/>
              </a:rPr>
              <a:t>Generalised dystonia</a:t>
            </a:r>
          </a:p>
          <a:p>
            <a:pPr>
              <a:lnSpc>
                <a:spcPts val="3684"/>
              </a:lnSpc>
            </a:pPr>
            <a:endParaRPr lang="en-US" sz="2206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3684"/>
              </a:lnSpc>
            </a:pPr>
            <a:r>
              <a:rPr lang="en-US" sz="2206">
                <a:solidFill>
                  <a:srgbClr val="000000"/>
                </a:solidFill>
                <a:latin typeface="Canva Sans"/>
              </a:rPr>
              <a:t>Cervical dystonia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925445" y="6579029"/>
            <a:ext cx="2755408" cy="40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4"/>
              </a:lnSpc>
            </a:pPr>
            <a:r>
              <a:rPr lang="en-US" sz="2288">
                <a:solidFill>
                  <a:srgbClr val="000000"/>
                </a:solidFill>
                <a:latin typeface="TT Chocolates Bold"/>
              </a:rPr>
              <a:t>TYPES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4489788" y="8397987"/>
            <a:ext cx="253211" cy="25321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A66C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6040" tIns="56040" rIns="56040" bIns="5604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8895804" y="5776316"/>
            <a:ext cx="4729265" cy="4067168"/>
          </a:xfrm>
          <a:custGeom>
            <a:avLst/>
            <a:gdLst/>
            <a:ahLst/>
            <a:cxnLst/>
            <a:rect l="l" t="t" r="r" b="b"/>
            <a:pathLst>
              <a:path w="4729265" h="4067168">
                <a:moveTo>
                  <a:pt x="0" y="0"/>
                </a:moveTo>
                <a:lnTo>
                  <a:pt x="4729265" y="0"/>
                </a:lnTo>
                <a:lnTo>
                  <a:pt x="4729265" y="4067169"/>
                </a:lnTo>
                <a:lnTo>
                  <a:pt x="0" y="40671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9080546" y="5934416"/>
            <a:ext cx="4544523" cy="3909069"/>
            <a:chOff x="0" y="0"/>
            <a:chExt cx="1351671" cy="116266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51671" cy="1162668"/>
            </a:xfrm>
            <a:custGeom>
              <a:avLst/>
              <a:gdLst/>
              <a:ahLst/>
              <a:cxnLst/>
              <a:rect l="l" t="t" r="r" b="b"/>
              <a:pathLst>
                <a:path w="1351671" h="1162668">
                  <a:moveTo>
                    <a:pt x="98807" y="0"/>
                  </a:moveTo>
                  <a:lnTo>
                    <a:pt x="1252864" y="0"/>
                  </a:lnTo>
                  <a:cubicBezTo>
                    <a:pt x="1307433" y="0"/>
                    <a:pt x="1351671" y="44237"/>
                    <a:pt x="1351671" y="98807"/>
                  </a:cubicBezTo>
                  <a:lnTo>
                    <a:pt x="1351671" y="1063861"/>
                  </a:lnTo>
                  <a:cubicBezTo>
                    <a:pt x="1351671" y="1118431"/>
                    <a:pt x="1307433" y="1162668"/>
                    <a:pt x="1252864" y="1162668"/>
                  </a:cubicBezTo>
                  <a:lnTo>
                    <a:pt x="98807" y="1162668"/>
                  </a:lnTo>
                  <a:cubicBezTo>
                    <a:pt x="44237" y="1162668"/>
                    <a:pt x="0" y="1118431"/>
                    <a:pt x="0" y="1063861"/>
                  </a:cubicBezTo>
                  <a:lnTo>
                    <a:pt x="0" y="98807"/>
                  </a:lnTo>
                  <a:cubicBezTo>
                    <a:pt x="0" y="44237"/>
                    <a:pt x="44237" y="0"/>
                    <a:pt x="98807" y="0"/>
                  </a:cubicBezTo>
                  <a:close/>
                </a:path>
              </a:pathLst>
            </a:custGeom>
            <a:blipFill>
              <a:blip r:embed="rId9"/>
              <a:stretch>
                <a:fillRect t="-5852" b="-5852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27" name="TextBox 27"/>
          <p:cNvSpPr txBox="1"/>
          <p:nvPr/>
        </p:nvSpPr>
        <p:spPr>
          <a:xfrm>
            <a:off x="17022266" y="9191625"/>
            <a:ext cx="23703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390525"/>
            <a:ext cx="781665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6A00"/>
                </a:solidFill>
                <a:latin typeface="Canva Sans Bold"/>
              </a:rPr>
              <a:t>Background- Dystonia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88364" y="616133"/>
            <a:ext cx="3434339" cy="825133"/>
          </a:xfrm>
          <a:custGeom>
            <a:avLst/>
            <a:gdLst/>
            <a:ahLst/>
            <a:cxnLst/>
            <a:rect l="l" t="t" r="r" b="b"/>
            <a:pathLst>
              <a:path w="3434339" h="825133">
                <a:moveTo>
                  <a:pt x="0" y="0"/>
                </a:moveTo>
                <a:lnTo>
                  <a:pt x="3434339" y="0"/>
                </a:lnTo>
                <a:lnTo>
                  <a:pt x="3434339" y="825134"/>
                </a:lnTo>
                <a:lnTo>
                  <a:pt x="0" y="82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511358"/>
            <a:ext cx="1236325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6A00"/>
                </a:solidFill>
                <a:latin typeface="Canva Sans Bold"/>
              </a:rPr>
              <a:t>Background - Deep Brain Stimulation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008773" y="9279279"/>
            <a:ext cx="2505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4200" y="1657350"/>
            <a:ext cx="9674103" cy="691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Deep Brain Stimulation (DBS) is a surgical procedure that involves the implantation of a medical device to deliver electrical impulses to specific areas of the brain.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DBS programming is a process that involves manually adjusting stimulation parameters: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amplitude,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 frequency, 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pulse width, and 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electrode location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 in order to reduce motor symptoms while minimising side effects.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1469626" y="1787525"/>
            <a:ext cx="5237474" cy="8196232"/>
            <a:chOff x="0" y="0"/>
            <a:chExt cx="6983299" cy="109283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83299" cy="5577051"/>
            </a:xfrm>
            <a:custGeom>
              <a:avLst/>
              <a:gdLst/>
              <a:ahLst/>
              <a:cxnLst/>
              <a:rect l="l" t="t" r="r" b="b"/>
              <a:pathLst>
                <a:path w="6983299" h="5577051">
                  <a:moveTo>
                    <a:pt x="0" y="0"/>
                  </a:moveTo>
                  <a:lnTo>
                    <a:pt x="6983299" y="0"/>
                  </a:lnTo>
                  <a:lnTo>
                    <a:pt x="6983299" y="5577051"/>
                  </a:lnTo>
                  <a:lnTo>
                    <a:pt x="0" y="5577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730719" y="5577051"/>
              <a:ext cx="5420261" cy="5351258"/>
            </a:xfrm>
            <a:custGeom>
              <a:avLst/>
              <a:gdLst/>
              <a:ahLst/>
              <a:cxnLst/>
              <a:rect l="l" t="t" r="r" b="b"/>
              <a:pathLst>
                <a:path w="5420261" h="5351258">
                  <a:moveTo>
                    <a:pt x="0" y="0"/>
                  </a:moveTo>
                  <a:lnTo>
                    <a:pt x="5420261" y="0"/>
                  </a:lnTo>
                  <a:lnTo>
                    <a:pt x="5420261" y="5351259"/>
                  </a:lnTo>
                  <a:lnTo>
                    <a:pt x="0" y="53512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7468" r="-38046"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324181" y="5416530"/>
              <a:ext cx="295540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Bold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88364" y="616133"/>
            <a:ext cx="3434339" cy="825133"/>
          </a:xfrm>
          <a:custGeom>
            <a:avLst/>
            <a:gdLst/>
            <a:ahLst/>
            <a:cxnLst/>
            <a:rect l="l" t="t" r="r" b="b"/>
            <a:pathLst>
              <a:path w="3434339" h="825133">
                <a:moveTo>
                  <a:pt x="0" y="0"/>
                </a:moveTo>
                <a:lnTo>
                  <a:pt x="3434339" y="0"/>
                </a:lnTo>
                <a:lnTo>
                  <a:pt x="3434339" y="825134"/>
                </a:lnTo>
                <a:lnTo>
                  <a:pt x="0" y="82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93376" y="1568981"/>
            <a:ext cx="11977581" cy="7561604"/>
          </a:xfrm>
          <a:custGeom>
            <a:avLst/>
            <a:gdLst/>
            <a:ahLst/>
            <a:cxnLst/>
            <a:rect l="l" t="t" r="r" b="b"/>
            <a:pathLst>
              <a:path w="11977581" h="7561604">
                <a:moveTo>
                  <a:pt x="0" y="0"/>
                </a:moveTo>
                <a:lnTo>
                  <a:pt x="11977580" y="0"/>
                </a:lnTo>
                <a:lnTo>
                  <a:pt x="11977580" y="7561604"/>
                </a:lnTo>
                <a:lnTo>
                  <a:pt x="0" y="75616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998057" y="9191625"/>
            <a:ext cx="26124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511358"/>
            <a:ext cx="878216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6A00"/>
                </a:solidFill>
                <a:latin typeface="Canva Sans Bold"/>
              </a:rPr>
              <a:t>Background - Existing work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58844" y="9082960"/>
            <a:ext cx="1408836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</a:rPr>
              <a:t>The image analysis workflow of the sweet spot analysis as performed by </a:t>
            </a:r>
            <a:r>
              <a:rPr lang="en-US" sz="2000" u="sng">
                <a:solidFill>
                  <a:srgbClr val="000000"/>
                </a:solidFill>
                <a:latin typeface="Canva Sans"/>
                <a:hlinkClick r:id="rId4" tooltip="https://www.researchgate.net/publication/331641543_Probabilistic_mapping_of_the_antidystonic_effect_of_pallidal_neurostimulation_A_multicentre_imaging_study"/>
              </a:rPr>
              <a:t>Reich et al.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88364" y="616133"/>
            <a:ext cx="3434339" cy="825133"/>
          </a:xfrm>
          <a:custGeom>
            <a:avLst/>
            <a:gdLst/>
            <a:ahLst/>
            <a:cxnLst/>
            <a:rect l="l" t="t" r="r" b="b"/>
            <a:pathLst>
              <a:path w="3434339" h="825133">
                <a:moveTo>
                  <a:pt x="0" y="0"/>
                </a:moveTo>
                <a:lnTo>
                  <a:pt x="3434339" y="0"/>
                </a:lnTo>
                <a:lnTo>
                  <a:pt x="3434339" y="825134"/>
                </a:lnTo>
                <a:lnTo>
                  <a:pt x="0" y="82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2900" y="7363367"/>
            <a:ext cx="4633545" cy="2762437"/>
          </a:xfrm>
          <a:custGeom>
            <a:avLst/>
            <a:gdLst/>
            <a:ahLst/>
            <a:cxnLst/>
            <a:rect l="l" t="t" r="r" b="b"/>
            <a:pathLst>
              <a:path w="4633545" h="2762437">
                <a:moveTo>
                  <a:pt x="0" y="0"/>
                </a:moveTo>
                <a:lnTo>
                  <a:pt x="4633545" y="0"/>
                </a:lnTo>
                <a:lnTo>
                  <a:pt x="4633545" y="2762436"/>
                </a:lnTo>
                <a:lnTo>
                  <a:pt x="0" y="27624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49921" y="2623534"/>
            <a:ext cx="15988159" cy="5039932"/>
            <a:chOff x="0" y="0"/>
            <a:chExt cx="21317545" cy="671990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1317545" cy="6719909"/>
              <a:chOff x="0" y="0"/>
              <a:chExt cx="3512200" cy="110714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512200" cy="1107147"/>
              </a:xfrm>
              <a:custGeom>
                <a:avLst/>
                <a:gdLst/>
                <a:ahLst/>
                <a:cxnLst/>
                <a:rect l="l" t="t" r="r" b="b"/>
                <a:pathLst>
                  <a:path w="3512200" h="1107147">
                    <a:moveTo>
                      <a:pt x="0" y="0"/>
                    </a:moveTo>
                    <a:lnTo>
                      <a:pt x="3512200" y="0"/>
                    </a:lnTo>
                    <a:lnTo>
                      <a:pt x="3512200" y="1107147"/>
                    </a:lnTo>
                    <a:lnTo>
                      <a:pt x="0" y="1107147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B416D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3512200" cy="11547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04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345924" y="1394618"/>
              <a:ext cx="20645387" cy="2825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706"/>
                </a:lnSpc>
                <a:spcBef>
                  <a:spcPct val="0"/>
                </a:spcBef>
              </a:pPr>
              <a:r>
                <a:rPr lang="en-US" sz="4076">
                  <a:solidFill>
                    <a:srgbClr val="000000"/>
                  </a:solidFill>
                  <a:latin typeface="Canva Sans"/>
                </a:rPr>
                <a:t>Optimise DBS programming by developing predictive models</a:t>
              </a:r>
            </a:p>
            <a:p>
              <a:pPr algn="just">
                <a:lnSpc>
                  <a:spcPts val="5706"/>
                </a:lnSpc>
                <a:spcBef>
                  <a:spcPct val="0"/>
                </a:spcBef>
              </a:pPr>
              <a:r>
                <a:rPr lang="en-US" sz="4076">
                  <a:solidFill>
                    <a:srgbClr val="000000"/>
                  </a:solidFill>
                  <a:latin typeface="Canva Sans"/>
                </a:rPr>
                <a:t>for patients' dystonia improvement scores with the integration of patient-specific data, machine learning models.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138079" y="9191625"/>
            <a:ext cx="25509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2900" y="511358"/>
            <a:ext cx="3001367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6A00"/>
                </a:solidFill>
                <a:latin typeface="Canva Sans Bold"/>
              </a:rPr>
              <a:t>Objective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88364" y="616133"/>
            <a:ext cx="3434339" cy="825133"/>
          </a:xfrm>
          <a:custGeom>
            <a:avLst/>
            <a:gdLst/>
            <a:ahLst/>
            <a:cxnLst/>
            <a:rect l="l" t="t" r="r" b="b"/>
            <a:pathLst>
              <a:path w="3434339" h="825133">
                <a:moveTo>
                  <a:pt x="0" y="0"/>
                </a:moveTo>
                <a:lnTo>
                  <a:pt x="3434339" y="0"/>
                </a:lnTo>
                <a:lnTo>
                  <a:pt x="3434339" y="825134"/>
                </a:lnTo>
                <a:lnTo>
                  <a:pt x="0" y="82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84921" y="1973903"/>
            <a:ext cx="8246030" cy="7142943"/>
          </a:xfrm>
          <a:custGeom>
            <a:avLst/>
            <a:gdLst/>
            <a:ahLst/>
            <a:cxnLst/>
            <a:rect l="l" t="t" r="r" b="b"/>
            <a:pathLst>
              <a:path w="8246030" h="7142943">
                <a:moveTo>
                  <a:pt x="0" y="0"/>
                </a:moveTo>
                <a:lnTo>
                  <a:pt x="8246030" y="0"/>
                </a:lnTo>
                <a:lnTo>
                  <a:pt x="8246030" y="7142943"/>
                </a:lnTo>
                <a:lnTo>
                  <a:pt x="0" y="71429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005548" y="8677910"/>
            <a:ext cx="27771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8272" y="511358"/>
            <a:ext cx="4551263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6A00"/>
                </a:solidFill>
                <a:latin typeface="Canva Sans Bold"/>
              </a:rPr>
              <a:t>Methodology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88364" y="616133"/>
            <a:ext cx="3434339" cy="825133"/>
          </a:xfrm>
          <a:custGeom>
            <a:avLst/>
            <a:gdLst/>
            <a:ahLst/>
            <a:cxnLst/>
            <a:rect l="l" t="t" r="r" b="b"/>
            <a:pathLst>
              <a:path w="3434339" h="825133">
                <a:moveTo>
                  <a:pt x="0" y="0"/>
                </a:moveTo>
                <a:lnTo>
                  <a:pt x="3434339" y="0"/>
                </a:lnTo>
                <a:lnTo>
                  <a:pt x="3434339" y="825134"/>
                </a:lnTo>
                <a:lnTo>
                  <a:pt x="0" y="82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84467" y="1441267"/>
          <a:ext cx="10385293" cy="7610475"/>
        </p:xfrm>
        <a:graphic>
          <a:graphicData uri="http://schemas.openxmlformats.org/drawingml/2006/table">
            <a:tbl>
              <a:tblPr/>
              <a:tblGrid>
                <a:gridCol w="300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40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nva Sans Bold"/>
                        </a:rPr>
                        <a:t>Characteristics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41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nva Sans Bold"/>
                        </a:rPr>
                        <a:t>Cervical dystonia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41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nva Sans Bold"/>
                        </a:rPr>
                        <a:t>Generalised dystonia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41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40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Quantity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85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85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40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Improvement score, 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59.4 (29.3)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62.4 (31.5)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407">
                <a:tc gridSpan="3"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 Bold"/>
                        </a:rPr>
                        <a:t>Stimulation parameters and Electrode localisation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 Bold"/>
                        </a:rPr>
                        <a:t>Stimulation parameters and Electrode localisation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 Bold"/>
                        </a:rPr>
                        <a:t>Stimulation parameters and Electrode localisation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40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Amplitude, mA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3.4 (1.1)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3.4 (1.1)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40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</a:rPr>
                        <a:t>Pulsewidth, 𝜇𝑠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109.7 (47.0)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100 (34.9)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540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Frequency, Hz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153.4 (27.8)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146.9 (29.2)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131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Lead tip localisation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[0.23, -2.8, 3.82]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(19.69, 3.53, 1.93])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[0.24,-2.46, -4.05]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([19.79, 1.41, 1.90])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9131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Active contact localisation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[0.22, -4.85, -00.15]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([20.33, 1.63, 2.14])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[0.24, -4.06, -0.22]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</a:rPr>
                        <a:t>([20.31, 1.56, 2.03])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7291670" y="9191625"/>
            <a:ext cx="21297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4467" y="544513"/>
            <a:ext cx="518080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6A00"/>
                </a:solidFill>
                <a:latin typeface="Canva Sans Bold"/>
              </a:rPr>
              <a:t>Data description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4467" y="9095423"/>
            <a:ext cx="78785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nva Sans"/>
              </a:rPr>
              <a:t>Data represented as mean (standard deviation)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992186" y="1928517"/>
            <a:ext cx="4922807" cy="7072925"/>
            <a:chOff x="0" y="0"/>
            <a:chExt cx="6563743" cy="94305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76062" cy="5428355"/>
            </a:xfrm>
            <a:custGeom>
              <a:avLst/>
              <a:gdLst/>
              <a:ahLst/>
              <a:cxnLst/>
              <a:rect l="l" t="t" r="r" b="b"/>
              <a:pathLst>
                <a:path w="6276062" h="5428355">
                  <a:moveTo>
                    <a:pt x="0" y="0"/>
                  </a:moveTo>
                  <a:lnTo>
                    <a:pt x="6276062" y="0"/>
                  </a:lnTo>
                  <a:lnTo>
                    <a:pt x="6276062" y="5428355"/>
                  </a:lnTo>
                  <a:lnTo>
                    <a:pt x="0" y="5428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25" r="-12274" b="-625"/>
              </a:stretch>
            </a:blipFill>
          </p:spPr>
        </p:sp>
        <p:grpSp>
          <p:nvGrpSpPr>
            <p:cNvPr id="9" name="Group 9"/>
            <p:cNvGrpSpPr/>
            <p:nvPr/>
          </p:nvGrpSpPr>
          <p:grpSpPr>
            <a:xfrm>
              <a:off x="4627472" y="391453"/>
              <a:ext cx="1936271" cy="5002076"/>
              <a:chOff x="0" y="0"/>
              <a:chExt cx="576627" cy="148963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76627" cy="1489632"/>
              </a:xfrm>
              <a:custGeom>
                <a:avLst/>
                <a:gdLst/>
                <a:ahLst/>
                <a:cxnLst/>
                <a:rect l="l" t="t" r="r" b="b"/>
                <a:pathLst>
                  <a:path w="576627" h="1489632">
                    <a:moveTo>
                      <a:pt x="0" y="0"/>
                    </a:moveTo>
                    <a:lnTo>
                      <a:pt x="576627" y="0"/>
                    </a:lnTo>
                    <a:lnTo>
                      <a:pt x="576627" y="1489632"/>
                    </a:lnTo>
                    <a:lnTo>
                      <a:pt x="0" y="148963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95250"/>
                <a:ext cx="576627" cy="15848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84"/>
                  </a:lnSpc>
                </a:pPr>
                <a:endParaRPr/>
              </a:p>
            </p:txBody>
          </p:sp>
        </p:grpSp>
        <p:sp>
          <p:nvSpPr>
            <p:cNvPr id="12" name="Freeform 12"/>
            <p:cNvSpPr/>
            <p:nvPr/>
          </p:nvSpPr>
          <p:spPr>
            <a:xfrm>
              <a:off x="1546648" y="5738608"/>
              <a:ext cx="3161795" cy="2601276"/>
            </a:xfrm>
            <a:custGeom>
              <a:avLst/>
              <a:gdLst/>
              <a:ahLst/>
              <a:cxnLst/>
              <a:rect l="l" t="t" r="r" b="b"/>
              <a:pathLst>
                <a:path w="3161795" h="2601276">
                  <a:moveTo>
                    <a:pt x="0" y="0"/>
                  </a:moveTo>
                  <a:lnTo>
                    <a:pt x="3161795" y="0"/>
                  </a:lnTo>
                  <a:lnTo>
                    <a:pt x="3161795" y="2601276"/>
                  </a:lnTo>
                  <a:lnTo>
                    <a:pt x="0" y="260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25" b="-625"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1287474" y="8320834"/>
              <a:ext cx="4139421" cy="2524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64"/>
                </a:lnSpc>
              </a:pPr>
              <a:r>
                <a:rPr lang="en-US" sz="1188">
                  <a:solidFill>
                    <a:srgbClr val="000000"/>
                  </a:solidFill>
                  <a:latin typeface="Canva Sans"/>
                </a:rPr>
                <a:t>Electric field of an activated contact point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88746" y="8678939"/>
              <a:ext cx="5108972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Canva Sans"/>
                </a:rPr>
                <a:t>Activated contact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88364" y="616133"/>
            <a:ext cx="3434339" cy="825133"/>
          </a:xfrm>
          <a:custGeom>
            <a:avLst/>
            <a:gdLst/>
            <a:ahLst/>
            <a:cxnLst/>
            <a:rect l="l" t="t" r="r" b="b"/>
            <a:pathLst>
              <a:path w="3434339" h="825133">
                <a:moveTo>
                  <a:pt x="0" y="0"/>
                </a:moveTo>
                <a:lnTo>
                  <a:pt x="3434339" y="0"/>
                </a:lnTo>
                <a:lnTo>
                  <a:pt x="3434339" y="825134"/>
                </a:lnTo>
                <a:lnTo>
                  <a:pt x="0" y="82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013982" y="8677910"/>
            <a:ext cx="26084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6232" y="511358"/>
            <a:ext cx="331857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6A00"/>
                </a:solidFill>
                <a:latin typeface="Canva Sans Bold"/>
              </a:rPr>
              <a:t>Evaluation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084802" y="1734185"/>
          <a:ext cx="10118397" cy="7010402"/>
        </p:xfrm>
        <a:graphic>
          <a:graphicData uri="http://schemas.openxmlformats.org/drawingml/2006/table">
            <a:tbl>
              <a:tblPr/>
              <a:tblGrid>
                <a:gridCol w="337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477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 Bold"/>
                        </a:rPr>
                        <a:t>Mean deviation (MAE) %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 Bold"/>
                        </a:rPr>
                        <a:t>Deviation range (STD.)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17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Benchmark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16.9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11.6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17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Ridge regression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24.75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4.92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17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LASSO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24.16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15.17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477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Support vector regression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23.6 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16.96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17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 Bold"/>
                        </a:rPr>
                        <a:t>Random forest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 Bold"/>
                        </a:rPr>
                        <a:t>9.54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 Bold"/>
                        </a:rPr>
                        <a:t>6.08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017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XGBoost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19.50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</a:rPr>
                        <a:t>12.48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413</Words>
  <Application>Microsoft Office PowerPoint</Application>
  <PresentationFormat>Custom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Canva Sans</vt:lpstr>
      <vt:lpstr>Canva Sans Bold</vt:lpstr>
      <vt:lpstr>Bukhari Script Bold</vt:lpstr>
      <vt:lpstr>Calibri</vt:lpstr>
      <vt:lpstr>TT Chocolates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cp:lastModifiedBy>Ademola, Esther</cp:lastModifiedBy>
  <cp:revision>2</cp:revision>
  <dcterms:created xsi:type="dcterms:W3CDTF">2006-08-16T00:00:00Z</dcterms:created>
  <dcterms:modified xsi:type="dcterms:W3CDTF">2024-02-20T14:48:46Z</dcterms:modified>
  <dc:identifier>DAF9TF6aCjU</dc:identifier>
</cp:coreProperties>
</file>