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Futura Medium" panose="020B0602020204020303" pitchFamily="34" charset="-79"/>
              <a:ea typeface="+mn-ea"/>
              <a:cs typeface="Futura Medium" panose="020B0602020204020303" pitchFamily="34" charset="-79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Colleges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Futura Medium" panose="020B0602020204020303" pitchFamily="34" charset="-79"/>
                    <a:ea typeface="+mn-ea"/>
                    <a:cs typeface="Futura Medium" panose="020B0602020204020303" pitchFamily="34" charset="-79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Community Colleges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1451</c:v>
                </c:pt>
                <c:pt idx="1">
                  <c:v>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44-9C42-9039-F20B8DA25CA2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Futura Medium" panose="020B0602020204020303" pitchFamily="34" charset="-79"/>
              <a:ea typeface="+mn-ea"/>
              <a:cs typeface="Futura Medium" panose="020B0602020204020303" pitchFamily="34" charset="-79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Enrolled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Futura Medium" panose="020B0602020204020303" pitchFamily="34" charset="-79"/>
                    <a:ea typeface="+mn-ea"/>
                    <a:cs typeface="Futura Medium" panose="020B0602020204020303" pitchFamily="34" charset="-79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Community Colleges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5708140</c:v>
                </c:pt>
                <c:pt idx="1">
                  <c:v>9919682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0-1C4D-8EFC-971B6249436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pPr>
            <a:r>
              <a:rPr lang="en-US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Fraction of Students</a:t>
            </a:r>
            <a:r>
              <a:rPr lang="en-US" sz="1400" baseline="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Repaid Loans</a:t>
            </a:r>
            <a:endParaRPr lang="en-US" sz="14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Futura Medium" panose="020B0602020204020303" pitchFamily="34" charset="-79"/>
              <a:ea typeface="+mn-ea"/>
              <a:cs typeface="Futura Medium" panose="020B0602020204020303" pitchFamily="34" charset="-79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Community Colleges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3-Year</c:v>
                </c:pt>
                <c:pt idx="1">
                  <c:v>5-Year</c:v>
                </c:pt>
                <c:pt idx="2">
                  <c:v>7-Year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0.57661200000000001</c:v>
                </c:pt>
                <c:pt idx="1">
                  <c:v>0.64446499999999995</c:v>
                </c:pt>
                <c:pt idx="2">
                  <c:v>0.69535999999999998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4-A94D-B341-BE16309BCB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Colleges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3-Year</c:v>
                </c:pt>
                <c:pt idx="1">
                  <c:v>5-Year</c:v>
                </c:pt>
                <c:pt idx="2">
                  <c:v>7-Year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0.55172600000000005</c:v>
                </c:pt>
                <c:pt idx="1">
                  <c:v>0.59057199999999999</c:v>
                </c:pt>
                <c:pt idx="2">
                  <c:v>0.634108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4-A94D-B341-BE16309BC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375583"/>
        <c:axId val="1736833535"/>
      </c:barChart>
      <c:catAx>
        <c:axId val="166037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833535"/>
        <c:crosses val="autoZero"/>
        <c:auto val="1"/>
        <c:lblAlgn val="ctr"/>
        <c:lblOffset val="100"/>
        <c:noMultiLvlLbl val="0"/>
      </c:catAx>
      <c:valAx>
        <c:axId val="173683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37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34C-18A4-2E4C-A70A-E4DD4459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65A9-868A-E24A-AB21-10D8357F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3551-C31F-FD41-82F1-B8767C12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5A43-3407-984A-B1AE-0AD0506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9BB9-58C9-CE48-81E8-F9F8853D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7A4A-3F1F-A746-8FBC-C90512B5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46B7-C4D7-8249-8479-70F9193E1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37E1-F6C7-3D41-8AC0-66CCFE8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A9D4-DB65-6843-B17D-49420716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F149-3387-5549-8289-E71A8520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C8E34-A5A4-964A-A171-5A33A081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EF770-9523-0A4D-B164-1F84C717B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6124-2E24-6F4D-B25C-4AD83406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8FF8-696D-B247-9238-A70FD106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F5CA-0A62-6B4A-AA27-08522FC7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C9B-9BCA-A74A-B4EA-F1CC804A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D16F-2A4C-D64D-8763-83D6BEBC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A5AD-07FA-1F49-BE3C-3B2BF22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6D7C-BEE0-D349-970B-4CC9A6B5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8C6E-3AFE-0E4A-8DC3-069FD860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13F4-8BAC-4640-B184-DCED7E7A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1C68C-57D7-CD4A-91AC-FC1C4CD19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7EDD-B426-CB4B-9966-A7A71E1D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0426-C090-D149-A088-7842DB81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18CE-7178-E947-96C0-2761491B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2170-E2D0-8A4B-A0AF-B95E7567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2E22-EFA3-724F-84E3-CF9F37C5F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A46D-FF8C-B34B-ADD7-FE3411BA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BC796-CDD1-724E-A54C-821A0996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E9AA-DCC9-0C4D-9D93-FE76B7B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98C9B-4420-9642-AA02-18093D94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E31-9FFB-544C-9352-9BD0BAD4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7092-7CA9-224C-970E-DE1B6361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7E595-2098-6043-87C0-050C08C4C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AE495-30CC-C14C-96CA-8FFC83259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779CD-705A-C241-AF8B-A7E326D0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CEB87-499B-C049-8751-0A28029D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782B0-0A22-5B40-B05F-DEB6064B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4089-C00D-6441-B029-0A490ED7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EA9-0E61-1C46-BDB4-BE3FF6D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6EC18-4748-2649-8E55-28B41458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7213-FE85-7B44-8647-68E27127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F26A7-69BE-C944-B7C2-CE02FB67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EBBAD-77C4-B843-A09B-1C67AB26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F773-F1CA-4E44-896C-3B86B2C8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53390-88B9-0447-9B4E-CFA7EA2F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B88-3F53-3E48-AB7E-FFBAAA07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D17E-079B-4744-93D0-84CF934B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782-306D-7B45-8721-A13C6406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2202-772A-A442-9D10-8200639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5EDB1-4E75-B341-963E-7EB4C4C4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21D5-2A69-C440-9A13-152A37AE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0A8F-9DB6-7B4B-9B70-1280CE1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C4172-1215-9241-9428-80E5CA8FA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A81D-176E-6646-8A2D-7623B312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D9F6-95A4-A64F-8D1C-0269BD6F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FDD94-DE97-D64B-BC95-34A4B39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A9C4-36EB-3046-AA6A-8752EB6D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FA559-AE19-7549-AFF5-4BBA8F9D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BEA0-AC17-6144-9A84-B206447A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D7CE-FDDE-314F-9E9B-D1B51986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F9A5-EBEB-D34C-8037-BBCBE6E79ADC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4F02-9CF5-BC49-A3C0-2CA85FC2D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4C16-46DF-BD4C-9F67-8598EF4D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926B-22B7-6C41-80D2-97195ECC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996-C3B4-554E-BE76-01484D61B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Exploring Community College Enrollment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7868-21C3-E94A-A8D8-29AA1B96F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Prepared By: Albert Lee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Date Submitted: 7 January 2019</a:t>
            </a:r>
          </a:p>
        </p:txBody>
      </p:sp>
    </p:spTree>
    <p:extLst>
      <p:ext uri="{BB962C8B-B14F-4D97-AF65-F5344CB8AC3E}">
        <p14:creationId xmlns:p14="http://schemas.microsoft.com/office/powerpoint/2010/main" val="6876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4D06-F1B2-9042-9C00-36F5BFB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Community Colleges are important to the higher education ecosystem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4A6864-EACD-4543-ABB1-2603FCA7A7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0507387"/>
              </p:ext>
            </p:extLst>
          </p:nvPr>
        </p:nvGraphicFramePr>
        <p:xfrm>
          <a:off x="-831620" y="2861994"/>
          <a:ext cx="5181600" cy="351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867A98-A0EA-AF40-BE07-DC4C8B3C59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0641190"/>
              </p:ext>
            </p:extLst>
          </p:nvPr>
        </p:nvGraphicFramePr>
        <p:xfrm>
          <a:off x="2579995" y="2861994"/>
          <a:ext cx="5181600" cy="3518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9689B23-1422-9E4F-9755-181C982A0469}"/>
              </a:ext>
            </a:extLst>
          </p:cNvPr>
          <p:cNvSpPr/>
          <p:nvPr/>
        </p:nvSpPr>
        <p:spPr>
          <a:xfrm>
            <a:off x="497188" y="1879080"/>
            <a:ext cx="2464591" cy="66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~20 Percent of USA Colleges Are Community-Based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15031-B04D-A746-B270-25D36365321B}"/>
              </a:ext>
            </a:extLst>
          </p:cNvPr>
          <p:cNvSpPr/>
          <p:nvPr/>
        </p:nvSpPr>
        <p:spPr>
          <a:xfrm>
            <a:off x="3685676" y="1904870"/>
            <a:ext cx="2970237" cy="66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~37 Percent of Students In USA Are Enrolled In Community Colleges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EFD42-CDE0-084D-9F1B-15208AF29447}"/>
              </a:ext>
            </a:extLst>
          </p:cNvPr>
          <p:cNvSpPr/>
          <p:nvPr/>
        </p:nvSpPr>
        <p:spPr>
          <a:xfrm>
            <a:off x="857490" y="6326743"/>
            <a:ext cx="1803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7175 Colleges 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6914C8-EB25-5643-9A37-0305EC914785}"/>
              </a:ext>
            </a:extLst>
          </p:cNvPr>
          <p:cNvSpPr/>
          <p:nvPr/>
        </p:nvSpPr>
        <p:spPr>
          <a:xfrm>
            <a:off x="3992683" y="6326742"/>
            <a:ext cx="2356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15.6 Million Students Total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243D69-3FBE-FA45-B80F-C756EA972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38047"/>
              </p:ext>
            </p:extLst>
          </p:nvPr>
        </p:nvGraphicFramePr>
        <p:xfrm>
          <a:off x="7043358" y="2885833"/>
          <a:ext cx="4576689" cy="3810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BD163B8-343A-2C43-9A0F-532BA43D7FD7}"/>
              </a:ext>
            </a:extLst>
          </p:cNvPr>
          <p:cNvSpPr/>
          <p:nvPr/>
        </p:nvSpPr>
        <p:spPr>
          <a:xfrm>
            <a:off x="7846583" y="1904870"/>
            <a:ext cx="2970237" cy="66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Community College Graduates Are More Likely To Repay Loans</a:t>
            </a:r>
          </a:p>
        </p:txBody>
      </p:sp>
    </p:spTree>
    <p:extLst>
      <p:ext uri="{BB962C8B-B14F-4D97-AF65-F5344CB8AC3E}">
        <p14:creationId xmlns:p14="http://schemas.microsoft.com/office/powerpoint/2010/main" val="14283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1EA8-AABD-4548-8CA5-D8081616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number of community colleges is decreasing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BCDEB-0E3B-C74D-B25E-3D70A634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4" y="2194560"/>
            <a:ext cx="76095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0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CB8-6537-BF47-BD44-1604A3E9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Enrollment in all colleges significantly increased during the recession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CA01-AFF1-4D42-AFA2-7E2D98E0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4" y="2194560"/>
            <a:ext cx="7609592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F40A6-7878-AB49-AEB3-4F6187B923E3}"/>
              </a:ext>
            </a:extLst>
          </p:cNvPr>
          <p:cNvSpPr txBox="1"/>
          <p:nvPr/>
        </p:nvSpPr>
        <p:spPr>
          <a:xfrm>
            <a:off x="2295144" y="5852160"/>
            <a:ext cx="2644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* Data from 2000 was unavailable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72887F-FE9C-9342-80E9-62FDCF2B6770}"/>
              </a:ext>
            </a:extLst>
          </p:cNvPr>
          <p:cNvCxnSpPr/>
          <p:nvPr/>
        </p:nvCxnSpPr>
        <p:spPr>
          <a:xfrm flipV="1">
            <a:off x="4453467" y="3623733"/>
            <a:ext cx="0" cy="1794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6DAD9-F2BE-8A42-9B60-4F7D19E73EEC}"/>
              </a:ext>
            </a:extLst>
          </p:cNvPr>
          <p:cNvCxnSpPr>
            <a:cxnSpLocks/>
          </p:cNvCxnSpPr>
          <p:nvPr/>
        </p:nvCxnSpPr>
        <p:spPr>
          <a:xfrm flipV="1">
            <a:off x="4741334" y="2573867"/>
            <a:ext cx="0" cy="29802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C23806-547A-5743-8894-40BB2BF54F52}"/>
              </a:ext>
            </a:extLst>
          </p:cNvPr>
          <p:cNvCxnSpPr>
            <a:cxnSpLocks/>
          </p:cNvCxnSpPr>
          <p:nvPr/>
        </p:nvCxnSpPr>
        <p:spPr>
          <a:xfrm flipV="1">
            <a:off x="8348133" y="4064000"/>
            <a:ext cx="0" cy="1388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8C60A-3906-8C4A-905F-FB4D9A50B373}"/>
              </a:ext>
            </a:extLst>
          </p:cNvPr>
          <p:cNvCxnSpPr>
            <a:cxnSpLocks/>
          </p:cNvCxnSpPr>
          <p:nvPr/>
        </p:nvCxnSpPr>
        <p:spPr>
          <a:xfrm flipV="1">
            <a:off x="8652933" y="2726267"/>
            <a:ext cx="0" cy="2726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8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11303E-ACFA-AF45-9850-D628559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Average age of entry at community colleges is dropping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22E8F-1123-3F44-86A0-3248346E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4" y="2194560"/>
            <a:ext cx="76095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2778F9-FA0C-AE43-8D45-7349069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64" y="2194560"/>
            <a:ext cx="7609592" cy="3657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11303E-ACFA-AF45-9850-D628559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students at community colleges are part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Office Theme</vt:lpstr>
      <vt:lpstr>Exploring Community College Enrollment Trends</vt:lpstr>
      <vt:lpstr>Community Colleges are important to the higher education ecosystem</vt:lpstr>
      <vt:lpstr>The number of community colleges is decreasing over time</vt:lpstr>
      <vt:lpstr>Enrollment in all colleges significantly increased during the recession</vt:lpstr>
      <vt:lpstr>Average age of entry at community colleges is dropping</vt:lpstr>
      <vt:lpstr>More students at community colleges are part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Community College Enrollment Trends</dc:title>
  <dc:creator>Albert Lee</dc:creator>
  <cp:lastModifiedBy>Albert Lee</cp:lastModifiedBy>
  <cp:revision>6</cp:revision>
  <dcterms:created xsi:type="dcterms:W3CDTF">2019-01-07T02:07:45Z</dcterms:created>
  <dcterms:modified xsi:type="dcterms:W3CDTF">2019-01-07T03:38:28Z</dcterms:modified>
</cp:coreProperties>
</file>