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65" r:id="rId4"/>
    <p:sldId id="270" r:id="rId5"/>
    <p:sldId id="262" r:id="rId6"/>
    <p:sldId id="271" r:id="rId7"/>
    <p:sldId id="266" r:id="rId8"/>
    <p:sldId id="263" r:id="rId9"/>
    <p:sldId id="258" r:id="rId10"/>
    <p:sldId id="267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B0CF3-A02C-9446-A0FF-5DB15D6A6B1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4113-588D-0747-B969-135CFDA0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many or as few attributes as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4113-588D-0747-B969-135CFDA00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2/23/18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F26A-E96B-9E4A-B9B4-BF6EF8042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</a:t>
            </a:r>
            <a:r>
              <a:rPr lang="en-US" sz="4400" dirty="0"/>
              <a:t>another </a:t>
            </a:r>
            <a:r>
              <a:rPr lang="en-US" sz="4400" dirty="0" err="1"/>
              <a:t>nosql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9178-538C-1D4D-8C1A-E0BFE1DB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643736">
            <a:off x="9749641" y="4481175"/>
            <a:ext cx="909650" cy="3644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 Du</a:t>
            </a:r>
          </a:p>
        </p:txBody>
      </p:sp>
    </p:spTree>
    <p:extLst>
      <p:ext uri="{BB962C8B-B14F-4D97-AF65-F5344CB8AC3E}">
        <p14:creationId xmlns:p14="http://schemas.microsoft.com/office/powerpoint/2010/main" val="20854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D2B-E48A-A444-8E7C-984442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and efficient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DC7-35A5-094E-A821-72A3D5E9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schema-less JSON data that can be looked up against a single key or a key/range combination</a:t>
            </a:r>
          </a:p>
          <a:p>
            <a:r>
              <a:rPr lang="en-US" sz="3200" dirty="0"/>
              <a:t>Ideal for accruing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377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881-EF73-574E-88A9-28C02CD3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1884806"/>
            <a:ext cx="4057650" cy="2758631"/>
          </a:xfrm>
        </p:spPr>
        <p:txBody>
          <a:bodyPr/>
          <a:lstStyle/>
          <a:p>
            <a:r>
              <a:rPr lang="en-US" dirty="0"/>
              <a:t>Ease of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CF6B-72D3-1F47-B476-3CD079AF4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00" y="1389317"/>
            <a:ext cx="4970350" cy="46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76E-7F12-D64A-A7D7-ADF54AE7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693C-CC58-5941-9562-2D207952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data is well structured and has a predefined structure that isn’t subject to change</a:t>
            </a:r>
          </a:p>
          <a:p>
            <a:r>
              <a:rPr lang="en-US" sz="2800" dirty="0"/>
              <a:t>Require data manipulation</a:t>
            </a:r>
          </a:p>
          <a:p>
            <a:pPr lvl="1"/>
            <a:r>
              <a:rPr lang="en-US" sz="2600" dirty="0"/>
              <a:t>Ex. Identifying most popular product categories by average star ratings</a:t>
            </a:r>
          </a:p>
          <a:p>
            <a:r>
              <a:rPr lang="en-US" sz="2800" dirty="0"/>
              <a:t>Data can only be stored stored on AWS</a:t>
            </a:r>
          </a:p>
          <a:p>
            <a:r>
              <a:rPr lang="en-US" sz="2800" dirty="0"/>
              <a:t>AWS Dynamo SDK has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5921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9C92B5-E41D-4B4C-8A83-247A8E7BC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17" b="11927"/>
          <a:stretch/>
        </p:blipFill>
        <p:spPr>
          <a:xfrm>
            <a:off x="2057400" y="1028698"/>
            <a:ext cx="8025696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79CEA-2AD8-6246-A8E6-CE0CB3D4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82" y="719289"/>
            <a:ext cx="7124931" cy="5768976"/>
          </a:xfrm>
        </p:spPr>
      </p:pic>
    </p:spTree>
    <p:extLst>
      <p:ext uri="{BB962C8B-B14F-4D97-AF65-F5344CB8AC3E}">
        <p14:creationId xmlns:p14="http://schemas.microsoft.com/office/powerpoint/2010/main" val="21722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0CD-00F2-1444-9542-6CB34461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0B0F0D3-6BD8-D942-B855-88B00BE64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21996"/>
              </p:ext>
            </p:extLst>
          </p:nvPr>
        </p:nvGraphicFramePr>
        <p:xfrm>
          <a:off x="633482" y="2776231"/>
          <a:ext cx="10931131" cy="3310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672">
                  <a:extLst>
                    <a:ext uri="{9D8B030D-6E8A-4147-A177-3AD203B41FA5}">
                      <a16:colId xmlns:a16="http://schemas.microsoft.com/office/drawing/2014/main" val="3995539448"/>
                    </a:ext>
                  </a:extLst>
                </a:gridCol>
                <a:gridCol w="1046030">
                  <a:extLst>
                    <a:ext uri="{9D8B030D-6E8A-4147-A177-3AD203B41FA5}">
                      <a16:colId xmlns:a16="http://schemas.microsoft.com/office/drawing/2014/main" val="2923145222"/>
                    </a:ext>
                  </a:extLst>
                </a:gridCol>
                <a:gridCol w="1668595">
                  <a:extLst>
                    <a:ext uri="{9D8B030D-6E8A-4147-A177-3AD203B41FA5}">
                      <a16:colId xmlns:a16="http://schemas.microsoft.com/office/drawing/2014/main" val="1234074991"/>
                    </a:ext>
                  </a:extLst>
                </a:gridCol>
                <a:gridCol w="1434522">
                  <a:extLst>
                    <a:ext uri="{9D8B030D-6E8A-4147-A177-3AD203B41FA5}">
                      <a16:colId xmlns:a16="http://schemas.microsoft.com/office/drawing/2014/main" val="4088398746"/>
                    </a:ext>
                  </a:extLst>
                </a:gridCol>
                <a:gridCol w="1316578">
                  <a:extLst>
                    <a:ext uri="{9D8B030D-6E8A-4147-A177-3AD203B41FA5}">
                      <a16:colId xmlns:a16="http://schemas.microsoft.com/office/drawing/2014/main" val="1102486150"/>
                    </a:ext>
                  </a:extLst>
                </a:gridCol>
                <a:gridCol w="1316578">
                  <a:extLst>
                    <a:ext uri="{9D8B030D-6E8A-4147-A177-3AD203B41FA5}">
                      <a16:colId xmlns:a16="http://schemas.microsoft.com/office/drawing/2014/main" val="3670182987"/>
                    </a:ext>
                  </a:extLst>
                </a:gridCol>
                <a:gridCol w="1316578">
                  <a:extLst>
                    <a:ext uri="{9D8B030D-6E8A-4147-A177-3AD203B41FA5}">
                      <a16:colId xmlns:a16="http://schemas.microsoft.com/office/drawing/2014/main" val="3818707742"/>
                    </a:ext>
                  </a:extLst>
                </a:gridCol>
                <a:gridCol w="1316578">
                  <a:extLst>
                    <a:ext uri="{9D8B030D-6E8A-4147-A177-3AD203B41FA5}">
                      <a16:colId xmlns:a16="http://schemas.microsoft.com/office/drawing/2014/main" val="130701573"/>
                    </a:ext>
                  </a:extLst>
                </a:gridCol>
              </a:tblGrid>
              <a:tr h="1103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ProductID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title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publisher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 Published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 Released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ISBN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354599"/>
                  </a:ext>
                </a:extLst>
              </a:tr>
              <a:tr h="1103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Some Book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Debbie Printhouse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NULL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10/3/10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NULL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0-123-4958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149316"/>
                  </a:ext>
                </a:extLst>
              </a:tr>
              <a:tr h="1103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Album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Some Album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NULL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Joe </a:t>
                      </a:r>
                      <a:r>
                        <a:rPr lang="en-US" sz="2000" u="none" strike="noStrike" dirty="0" err="1">
                          <a:effectLst/>
                        </a:rPr>
                        <a:t>Kash</a:t>
                      </a:r>
                      <a:r>
                        <a:rPr lang="en-US" sz="2000" u="none" strike="noStrike" dirty="0">
                          <a:effectLst/>
                        </a:rPr>
                        <a:t> Money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NULL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4/18/15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88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1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C6F7-1D76-EB44-BECD-55DD36C7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4E368-E5B3-3744-A9AD-685728050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87234"/>
              </p:ext>
            </p:extLst>
          </p:nvPr>
        </p:nvGraphicFramePr>
        <p:xfrm>
          <a:off x="581186" y="2808908"/>
          <a:ext cx="11363163" cy="342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2549307376"/>
                    </a:ext>
                  </a:extLst>
                </a:gridCol>
                <a:gridCol w="697968">
                  <a:extLst>
                    <a:ext uri="{9D8B030D-6E8A-4147-A177-3AD203B41FA5}">
                      <a16:colId xmlns:a16="http://schemas.microsoft.com/office/drawing/2014/main" val="1804644451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87728974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8911602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99581427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361190317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7688808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497867796"/>
                    </a:ext>
                  </a:extLst>
                </a:gridCol>
                <a:gridCol w="903256">
                  <a:extLst>
                    <a:ext uri="{9D8B030D-6E8A-4147-A177-3AD203B41FA5}">
                      <a16:colId xmlns:a16="http://schemas.microsoft.com/office/drawing/2014/main" val="3118145888"/>
                    </a:ext>
                  </a:extLst>
                </a:gridCol>
                <a:gridCol w="1311306">
                  <a:extLst>
                    <a:ext uri="{9D8B030D-6E8A-4147-A177-3AD203B41FA5}">
                      <a16:colId xmlns:a16="http://schemas.microsoft.com/office/drawing/2014/main" val="1410938364"/>
                    </a:ext>
                  </a:extLst>
                </a:gridCol>
                <a:gridCol w="885824">
                  <a:extLst>
                    <a:ext uri="{9D8B030D-6E8A-4147-A177-3AD203B41FA5}">
                      <a16:colId xmlns:a16="http://schemas.microsoft.com/office/drawing/2014/main" val="3992710270"/>
                    </a:ext>
                  </a:extLst>
                </a:gridCol>
              </a:tblGrid>
              <a:tr h="931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ProductID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title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publisher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label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Date Published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Date Released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ISBN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Length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Producer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Writer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472550"/>
                  </a:ext>
                </a:extLst>
              </a:tr>
              <a:tr h="931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book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Some Book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Debbie Printhouse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10/3/10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0-123-4958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933576"/>
                  </a:ext>
                </a:extLst>
              </a:tr>
              <a:tr h="625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album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Some Album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Joe Kash Money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4/18/15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414017"/>
                  </a:ext>
                </a:extLst>
              </a:tr>
              <a:tr h="931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movie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Some Movie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3/17/17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1hr30min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40th Century Fox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Steven Spielberg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8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44FAE-FF2F-9249-BA07-EA7A27A9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30910" r="49546"/>
          <a:stretch/>
        </p:blipFill>
        <p:spPr>
          <a:xfrm>
            <a:off x="2956741" y="484632"/>
            <a:ext cx="5556508" cy="5905443"/>
          </a:xfrm>
        </p:spPr>
      </p:pic>
    </p:spTree>
    <p:extLst>
      <p:ext uri="{BB962C8B-B14F-4D97-AF65-F5344CB8AC3E}">
        <p14:creationId xmlns:p14="http://schemas.microsoft.com/office/powerpoint/2010/main" val="5095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1A0-16B1-B24E-9643-A3F7E050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4F7B64-E7F6-BB4E-86EE-2CD13F80B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4168"/>
              </p:ext>
            </p:extLst>
          </p:nvPr>
        </p:nvGraphicFramePr>
        <p:xfrm>
          <a:off x="871537" y="2357438"/>
          <a:ext cx="10672762" cy="4263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93021662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1082186206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3622108887"/>
                    </a:ext>
                  </a:extLst>
                </a:gridCol>
                <a:gridCol w="1644869">
                  <a:extLst>
                    <a:ext uri="{9D8B030D-6E8A-4147-A177-3AD203B41FA5}">
                      <a16:colId xmlns:a16="http://schemas.microsoft.com/office/drawing/2014/main" val="3661646374"/>
                    </a:ext>
                  </a:extLst>
                </a:gridCol>
                <a:gridCol w="1461485">
                  <a:extLst>
                    <a:ext uri="{9D8B030D-6E8A-4147-A177-3AD203B41FA5}">
                      <a16:colId xmlns:a16="http://schemas.microsoft.com/office/drawing/2014/main" val="1809887861"/>
                    </a:ext>
                  </a:extLst>
                </a:gridCol>
                <a:gridCol w="1461485">
                  <a:extLst>
                    <a:ext uri="{9D8B030D-6E8A-4147-A177-3AD203B41FA5}">
                      <a16:colId xmlns:a16="http://schemas.microsoft.com/office/drawing/2014/main" val="349669659"/>
                    </a:ext>
                  </a:extLst>
                </a:gridCol>
                <a:gridCol w="1461485">
                  <a:extLst>
                    <a:ext uri="{9D8B030D-6E8A-4147-A177-3AD203B41FA5}">
                      <a16:colId xmlns:a16="http://schemas.microsoft.com/office/drawing/2014/main" val="986106390"/>
                    </a:ext>
                  </a:extLst>
                </a:gridCol>
              </a:tblGrid>
              <a:tr h="310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ProductID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title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559386"/>
                  </a:ext>
                </a:extLst>
              </a:tr>
              <a:tr h="57409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publisher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 Published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ISBN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99849"/>
                  </a:ext>
                </a:extLst>
              </a:tr>
              <a:tr h="574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bookID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Some Book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Debbie </a:t>
                      </a:r>
                      <a:r>
                        <a:rPr lang="en-US" sz="2000" u="none" strike="noStrike" dirty="0" err="1">
                          <a:effectLst/>
                        </a:rPr>
                        <a:t>Printhouse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10/3/10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0-123-4958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65678"/>
                  </a:ext>
                </a:extLst>
              </a:tr>
              <a:tr h="19178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Date Released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45280"/>
                  </a:ext>
                </a:extLst>
              </a:tr>
              <a:tr h="574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albumID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Some Album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Joe Kash Money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4/18/15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3548721"/>
                  </a:ext>
                </a:extLst>
              </a:tr>
              <a:tr h="57409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 Released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Length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Producer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Writer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17611"/>
                  </a:ext>
                </a:extLst>
              </a:tr>
              <a:tr h="85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movieID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Some Movie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3/17/17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1hr30min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40th Century Fox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Steven Spielberg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5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22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B07D-AA01-B54D-9CC9-2779BEB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0DF16-7D8D-8D41-836B-65AD4D861C37}"/>
              </a:ext>
            </a:extLst>
          </p:cNvPr>
          <p:cNvSpPr/>
          <p:nvPr/>
        </p:nvSpPr>
        <p:spPr>
          <a:xfrm>
            <a:off x="4232148" y="1447645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List, </a:t>
            </a:r>
            <a:r>
              <a:rPr lang="en-US" sz="3600" dirty="0" err="1"/>
              <a:t>Dict</a:t>
            </a:r>
            <a:r>
              <a:rPr lang="en-US" sz="3600" dirty="0"/>
              <a:t>, Set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3522F4E-A8C7-024C-ADE5-85D4F8322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300814"/>
              </p:ext>
            </p:extLst>
          </p:nvPr>
        </p:nvGraphicFramePr>
        <p:xfrm>
          <a:off x="612647" y="1878843"/>
          <a:ext cx="10972801" cy="396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912">
                  <a:extLst>
                    <a:ext uri="{9D8B030D-6E8A-4147-A177-3AD203B41FA5}">
                      <a16:colId xmlns:a16="http://schemas.microsoft.com/office/drawing/2014/main" val="1264299993"/>
                    </a:ext>
                  </a:extLst>
                </a:gridCol>
                <a:gridCol w="1371298">
                  <a:extLst>
                    <a:ext uri="{9D8B030D-6E8A-4147-A177-3AD203B41FA5}">
                      <a16:colId xmlns:a16="http://schemas.microsoft.com/office/drawing/2014/main" val="2378577320"/>
                    </a:ext>
                  </a:extLst>
                </a:gridCol>
                <a:gridCol w="2132302">
                  <a:extLst>
                    <a:ext uri="{9D8B030D-6E8A-4147-A177-3AD203B41FA5}">
                      <a16:colId xmlns:a16="http://schemas.microsoft.com/office/drawing/2014/main" val="2073270172"/>
                    </a:ext>
                  </a:extLst>
                </a:gridCol>
                <a:gridCol w="5883289">
                  <a:extLst>
                    <a:ext uri="{9D8B030D-6E8A-4147-A177-3AD203B41FA5}">
                      <a16:colId xmlns:a16="http://schemas.microsoft.com/office/drawing/2014/main" val="145782941"/>
                    </a:ext>
                  </a:extLst>
                </a:gridCol>
              </a:tblGrid>
              <a:tr h="14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err="1">
                          <a:effectLst/>
                        </a:rPr>
                        <a:t>ProductID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type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title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attributes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extLst>
                  <a:ext uri="{0D108BD9-81ED-4DB2-BD59-A6C34878D82A}">
                    <a16:rowId xmlns:a16="http://schemas.microsoft.com/office/drawing/2014/main" val="4182819322"/>
                  </a:ext>
                </a:extLst>
              </a:tr>
              <a:tr h="1196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book</a:t>
                      </a: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Some Book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{ "publisher": "Debbie </a:t>
                      </a:r>
                      <a:r>
                        <a:rPr lang="en-US" sz="2400" u="none" strike="noStrike" dirty="0" err="1">
                          <a:effectLst/>
                        </a:rPr>
                        <a:t>Printhouse</a:t>
                      </a:r>
                      <a:r>
                        <a:rPr lang="en-US" sz="2400" u="none" strike="noStrike" dirty="0">
                          <a:effectLst/>
                        </a:rPr>
                        <a:t>", "Date Published": "10/3/10", "ISBN": "0-123-4958" 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extLst>
                  <a:ext uri="{0D108BD9-81ED-4DB2-BD59-A6C34878D82A}">
                    <a16:rowId xmlns:a16="http://schemas.microsoft.com/office/drawing/2014/main" val="2302273664"/>
                  </a:ext>
                </a:extLst>
              </a:tr>
              <a:tr h="799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album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Some Album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{ "label": "Joe Kash Money", "Date Released": "4/18/15" }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extLst>
                  <a:ext uri="{0D108BD9-81ED-4DB2-BD59-A6C34878D82A}">
                    <a16:rowId xmlns:a16="http://schemas.microsoft.com/office/drawing/2014/main" val="3123198278"/>
                  </a:ext>
                </a:extLst>
              </a:tr>
              <a:tr h="1592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movie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Some Movie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{ "Date Released": "3/17/17", "Length": "1hr30min", "Producer": "40th Century Fox", "Writer": "Steven Spielberg" 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5" marR="7465" marT="7465" marB="0" anchor="b"/>
                </a:tc>
                <a:extLst>
                  <a:ext uri="{0D108BD9-81ED-4DB2-BD59-A6C34878D82A}">
                    <a16:rowId xmlns:a16="http://schemas.microsoft.com/office/drawing/2014/main" val="290557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30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522-5CEE-4A4B-9352-F7A71EA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A4B63-0AC7-FF47-8BC5-0B99DF29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1"/>
          <a:stretch/>
        </p:blipFill>
        <p:spPr>
          <a:xfrm>
            <a:off x="1777452" y="1869046"/>
            <a:ext cx="8123785" cy="39509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A9C98B-7AE3-BC48-B7E1-FD5495FBEC07}"/>
              </a:ext>
            </a:extLst>
          </p:cNvPr>
          <p:cNvSpPr/>
          <p:nvPr/>
        </p:nvSpPr>
        <p:spPr>
          <a:xfrm>
            <a:off x="248723" y="53951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HelveticaNeueW01-55Roma"/>
              </a:rPr>
              <a:t>Designed to run on a single server in order to maintain the integrity of the table mappings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97672-619B-CE47-8A8D-9222F91FB5D5}"/>
              </a:ext>
            </a:extLst>
          </p:cNvPr>
          <p:cNvSpPr/>
          <p:nvPr/>
        </p:nvSpPr>
        <p:spPr>
          <a:xfrm>
            <a:off x="5608645" y="631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 Designed for massive scale on distributed systems </a:t>
            </a:r>
            <a:r>
              <a:rPr lang="en-US" sz="2400" dirty="0">
                <a:latin typeface="HelveticaNeueW01-55Roma"/>
              </a:rPr>
              <a:t>meaning that they run on multiple servers that work together, each sharing part of the load.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39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846F-6AB8-3F4F-ADAE-D3A9AF44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142E3-FA41-B24D-83CB-7412BFFC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2" y="1885950"/>
            <a:ext cx="9229993" cy="4329112"/>
          </a:xfrm>
        </p:spPr>
      </p:pic>
    </p:spTree>
    <p:extLst>
      <p:ext uri="{BB962C8B-B14F-4D97-AF65-F5344CB8AC3E}">
        <p14:creationId xmlns:p14="http://schemas.microsoft.com/office/powerpoint/2010/main" val="315942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373</TotalTime>
  <Words>330</Words>
  <Application>Microsoft Macintosh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HelveticaNeueW01-55Roma</vt:lpstr>
      <vt:lpstr>Calibri</vt:lpstr>
      <vt:lpstr>Rockwell</vt:lpstr>
      <vt:lpstr>Rockwell Condensed</vt:lpstr>
      <vt:lpstr>Rockwell Extra Bold</vt:lpstr>
      <vt:lpstr>Wingdings</vt:lpstr>
      <vt:lpstr>Wood Type</vt:lpstr>
      <vt:lpstr>Dynamodb another 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</vt:lpstr>
      <vt:lpstr>Scaling</vt:lpstr>
      <vt:lpstr>Fast and efficient read/write</vt:lpstr>
      <vt:lpstr>Ease of deployment</vt:lpstr>
      <vt:lpstr>Cons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 another nosql</dc:title>
  <dc:creator>Michael Du</dc:creator>
  <cp:lastModifiedBy>Michael Du</cp:lastModifiedBy>
  <cp:revision>18</cp:revision>
  <dcterms:created xsi:type="dcterms:W3CDTF">2018-02-22T23:56:46Z</dcterms:created>
  <dcterms:modified xsi:type="dcterms:W3CDTF">2018-02-23T20:59:49Z</dcterms:modified>
</cp:coreProperties>
</file>