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784566"/>
          </a:xfrm>
        </p:spPr>
        <p:txBody>
          <a:bodyPr/>
          <a:lstStyle/>
          <a:p>
            <a:r>
              <a:rPr lang="en-US" sz="5400" b="1" dirty="0" smtClean="0"/>
              <a:t>Customer </a:t>
            </a:r>
            <a:r>
              <a:rPr lang="en-US" sz="5400" b="1" dirty="0"/>
              <a:t>Churn Forecasting and Analysis for </a:t>
            </a:r>
            <a:r>
              <a:rPr lang="en-US" sz="5400" b="1" dirty="0" err="1"/>
              <a:t>ConnectTel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29183"/>
            <a:ext cx="8825658" cy="861420"/>
          </a:xfrm>
        </p:spPr>
        <p:txBody>
          <a:bodyPr/>
          <a:lstStyle/>
          <a:p>
            <a:r>
              <a:rPr lang="en-US" b="1" dirty="0"/>
              <a:t>Predicting and Analyzing Customer Retention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0751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090" y="2117811"/>
            <a:ext cx="14067470" cy="3708228"/>
          </a:xfrm>
        </p:spPr>
      </p:pic>
      <p:sp>
        <p:nvSpPr>
          <p:cNvPr id="9" name="TextBox 8"/>
          <p:cNvSpPr txBox="1"/>
          <p:nvPr/>
        </p:nvSpPr>
        <p:spPr>
          <a:xfrm>
            <a:off x="927463" y="5081455"/>
            <a:ext cx="103196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Based on the results table, Logistic Regression, SGD Classifier, and SVC exhibit the highest Recall and F1-score metrics, making them strong contenders for our model.</a:t>
            </a:r>
          </a:p>
        </p:txBody>
      </p:sp>
    </p:spTree>
    <p:extLst>
      <p:ext uri="{BB962C8B-B14F-4D97-AF65-F5344CB8AC3E}">
        <p14:creationId xmlns:p14="http://schemas.microsoft.com/office/powerpoint/2010/main" val="13219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After Hyper Parameter Tuning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936" y="2364377"/>
            <a:ext cx="12489885" cy="2497977"/>
          </a:xfrm>
        </p:spPr>
      </p:pic>
      <p:sp>
        <p:nvSpPr>
          <p:cNvPr id="7" name="TextBox 6"/>
          <p:cNvSpPr txBox="1"/>
          <p:nvPr/>
        </p:nvSpPr>
        <p:spPr>
          <a:xfrm>
            <a:off x="1319349" y="5251269"/>
            <a:ext cx="898724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Upon analyzing the results, we observe that SGD Classifier achieves the highest Recall score. However, considering the overall performance, including Precision, F1-score, and Accuracy, Logistic Regression offers a more robust and balanced solution. Therefore, we recommend Logistic Regression as the optimal model for </a:t>
            </a:r>
            <a:r>
              <a:rPr lang="en-US" dirty="0" err="1"/>
              <a:t>ConnectTel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Summary</a:t>
            </a:r>
            <a:r>
              <a:rPr lang="en-US" dirty="0"/>
              <a:t>: Based on our analysis, Logistic Regression is the recommended model for predicting customer churn. To mitigate churn, we advise implementing loyalty programs, offering targeted discounts, promoting value-added services, and extending technical support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Future Work</a:t>
            </a:r>
            <a:r>
              <a:rPr lang="en-US" dirty="0"/>
              <a:t>: To further enhance the model, we recommend exploring a larger dataset with a more balanced churn ratio. Additionally, experimenting with alternative machine learning algorithms could potentially yield improved predictive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6800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the model is to develop a predictive system that accurately forecasts customer churn for </a:t>
            </a:r>
            <a:r>
              <a:rPr lang="en-US" dirty="0" err="1"/>
              <a:t>ConnectTel</a:t>
            </a:r>
            <a:r>
              <a:rPr lang="en-US" dirty="0"/>
              <a:t>, enabling the company to proactively identify customers at high risk of leaving. By leveraging machine learning and advanced analytics, the model aims to provide actionable insights that </a:t>
            </a:r>
            <a:r>
              <a:rPr lang="en-US" dirty="0" err="1"/>
              <a:t>ConnectTel</a:t>
            </a:r>
            <a:r>
              <a:rPr lang="en-US" dirty="0"/>
              <a:t> can use to implement targeted retention strategies. This will help reduce customer attrition, enhance customer loyalty, and strengthen </a:t>
            </a:r>
            <a:r>
              <a:rPr lang="en-US" dirty="0" err="1"/>
              <a:t>ConnectTel’s</a:t>
            </a:r>
            <a:r>
              <a:rPr lang="en-US" dirty="0"/>
              <a:t> position in the competitive telecommunications market.</a:t>
            </a:r>
          </a:p>
        </p:txBody>
      </p:sp>
    </p:spTree>
    <p:extLst>
      <p:ext uri="{BB962C8B-B14F-4D97-AF65-F5344CB8AC3E}">
        <p14:creationId xmlns:p14="http://schemas.microsoft.com/office/powerpoint/2010/main" val="8116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Dataset Summary</a:t>
            </a:r>
            <a:r>
              <a:rPr lang="en-US" dirty="0"/>
              <a:t>: The dataset has 7043 records and 21 features. </a:t>
            </a:r>
          </a:p>
          <a:p>
            <a:pPr marL="0" indent="0">
              <a:buNone/>
            </a:pPr>
            <a:r>
              <a:rPr lang="en-US" dirty="0"/>
              <a:t>	It has 1 feature that is float64, 2 that are int64, and 18 that are 	object datatypes. The dataset has no non-null value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Preprocessing</a:t>
            </a:r>
            <a:r>
              <a:rPr lang="en-US" dirty="0" smtClean="0"/>
              <a:t>: </a:t>
            </a:r>
            <a:r>
              <a:rPr lang="en-US" dirty="0"/>
              <a:t>O</a:t>
            </a:r>
            <a:r>
              <a:rPr lang="en-US" dirty="0" smtClean="0"/>
              <a:t>ne-hot </a:t>
            </a:r>
            <a:r>
              <a:rPr lang="en-US" dirty="0"/>
              <a:t>encoding using </a:t>
            </a:r>
            <a:r>
              <a:rPr lang="en-US" dirty="0" smtClean="0"/>
              <a:t>‘get_dummies’ was employed to </a:t>
            </a:r>
            <a:r>
              <a:rPr lang="en-US" dirty="0"/>
              <a:t>convert nominal categorical features into numerical ones</a:t>
            </a:r>
            <a:r>
              <a:rPr lang="en-US" dirty="0" smtClean="0"/>
              <a:t>. </a:t>
            </a:r>
            <a:r>
              <a:rPr lang="en-US" dirty="0"/>
              <a:t>Duplicate features of 'No internet </a:t>
            </a:r>
            <a:r>
              <a:rPr lang="en-US" dirty="0" smtClean="0"/>
              <a:t>service‘ was dropped. The target variable was encoded using ‘Label Encoder’. ‘</a:t>
            </a:r>
            <a:r>
              <a:rPr lang="en-US" dirty="0" err="1" smtClean="0"/>
              <a:t>MinMax</a:t>
            </a:r>
            <a:r>
              <a:rPr lang="en-US" dirty="0" smtClean="0"/>
              <a:t> scaler’ was used to normalize the features where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Analysis</a:t>
            </a:r>
            <a:r>
              <a:rPr lang="en-US" dirty="0" smtClean="0"/>
              <a:t>: Univariate and Bivariate analysis was used to </a:t>
            </a:r>
            <a:r>
              <a:rPr lang="en-US" dirty="0" err="1" smtClean="0"/>
              <a:t>analyse</a:t>
            </a:r>
            <a:r>
              <a:rPr lang="en-US" dirty="0" smtClean="0"/>
              <a:t> the data.</a:t>
            </a:r>
          </a:p>
          <a:p>
            <a:r>
              <a:rPr lang="en-US" b="1" dirty="0"/>
              <a:t>Machine Learning Algorithms</a:t>
            </a:r>
            <a:r>
              <a:rPr lang="en-US" dirty="0" smtClean="0"/>
              <a:t>: 6 machine learning algorithms were tried for this modelling.</a:t>
            </a:r>
          </a:p>
          <a:p>
            <a:r>
              <a:rPr lang="en-US" b="1" dirty="0"/>
              <a:t>Evaluation Metrics</a:t>
            </a:r>
            <a:r>
              <a:rPr lang="en-US" dirty="0" smtClean="0"/>
              <a:t>: The </a:t>
            </a:r>
            <a:r>
              <a:rPr lang="en-US" b="1" dirty="0" smtClean="0"/>
              <a:t>recall</a:t>
            </a:r>
            <a:r>
              <a:rPr lang="en-US" dirty="0" smtClean="0"/>
              <a:t> and </a:t>
            </a:r>
            <a:r>
              <a:rPr lang="en-US" b="1" dirty="0" smtClean="0"/>
              <a:t>F1-score</a:t>
            </a:r>
            <a:r>
              <a:rPr lang="en-US" dirty="0" smtClean="0"/>
              <a:t> were considered </a:t>
            </a:r>
            <a:r>
              <a:rPr lang="en-US" dirty="0"/>
              <a:t>most important, with </a:t>
            </a:r>
            <a:r>
              <a:rPr lang="en-US" b="1" dirty="0"/>
              <a:t>recall</a:t>
            </a:r>
            <a:r>
              <a:rPr lang="en-US" dirty="0"/>
              <a:t> being especially critical if </a:t>
            </a:r>
            <a:r>
              <a:rPr lang="en-US" dirty="0" err="1"/>
              <a:t>ConnectTel</a:t>
            </a:r>
            <a:r>
              <a:rPr lang="en-US" dirty="0"/>
              <a:t> aims to minimize false negatives (i.e., customers who are at risk of churning but are incorrectly predicted to stay).</a:t>
            </a:r>
          </a:p>
        </p:txBody>
      </p:sp>
    </p:spTree>
    <p:extLst>
      <p:ext uri="{BB962C8B-B14F-4D97-AF65-F5344CB8AC3E}">
        <p14:creationId xmlns:p14="http://schemas.microsoft.com/office/powerpoint/2010/main" val="4754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Insights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29" y="1645919"/>
            <a:ext cx="3815007" cy="2626043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775" y="1645918"/>
            <a:ext cx="3815007" cy="2626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821" y="1645919"/>
            <a:ext cx="3815007" cy="26260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2042" y="4676503"/>
            <a:ext cx="368438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Churn Vs Tech Support</a:t>
            </a:r>
          </a:p>
          <a:p>
            <a:endParaRPr lang="en-US" dirty="0" smtClean="0"/>
          </a:p>
          <a:p>
            <a:r>
              <a:rPr lang="en-US" sz="1600" dirty="0"/>
              <a:t>Customers with tech support have a lower churn </a:t>
            </a:r>
            <a:r>
              <a:rPr lang="en-US" sz="1600" dirty="0" smtClean="0"/>
              <a:t>rate. Over 70% of customers that left are without tech support.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310088" y="4676503"/>
            <a:ext cx="368438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Churn Vs Internet Service</a:t>
            </a:r>
          </a:p>
          <a:p>
            <a:endParaRPr lang="en-US" dirty="0" smtClean="0"/>
          </a:p>
          <a:p>
            <a:r>
              <a:rPr lang="en-US" sz="1600" dirty="0" smtClean="0"/>
              <a:t>Customers without internet service have the lowest churn rate followed by DSL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268134" y="4676503"/>
            <a:ext cx="3684380" cy="18774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Churn Vs Contract type</a:t>
            </a:r>
          </a:p>
          <a:p>
            <a:endParaRPr lang="en-US" dirty="0"/>
          </a:p>
          <a:p>
            <a:r>
              <a:rPr lang="en-US" sz="1600" dirty="0"/>
              <a:t>Customers on month-to-month contracts have a higher churn rate than customers on extended </a:t>
            </a:r>
            <a:r>
              <a:rPr lang="en-US" sz="1600" dirty="0" smtClean="0"/>
              <a:t>contracts. This makes up over 80% of customers </a:t>
            </a:r>
            <a:r>
              <a:rPr lang="en-US" sz="1600" smtClean="0"/>
              <a:t>that churned.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01736" y="4676503"/>
            <a:ext cx="0" cy="188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59782" y="4698606"/>
            <a:ext cx="0" cy="188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4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Insights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125" y="1548851"/>
            <a:ext cx="3827417" cy="312765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1548851"/>
            <a:ext cx="7785462" cy="3127650"/>
          </a:xfrm>
        </p:spPr>
      </p:pic>
      <p:sp>
        <p:nvSpPr>
          <p:cNvPr id="8" name="TextBox 7"/>
          <p:cNvSpPr txBox="1"/>
          <p:nvPr/>
        </p:nvSpPr>
        <p:spPr>
          <a:xfrm>
            <a:off x="313509" y="5172891"/>
            <a:ext cx="361841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Churn Vs Partner</a:t>
            </a:r>
          </a:p>
          <a:p>
            <a:endParaRPr lang="en-US" dirty="0"/>
          </a:p>
          <a:p>
            <a:r>
              <a:rPr lang="en-US" sz="1600" dirty="0"/>
              <a:t>Customers with partners </a:t>
            </a:r>
            <a:r>
              <a:rPr lang="en-US" sz="1600" dirty="0" smtClean="0"/>
              <a:t>did </a:t>
            </a:r>
            <a:r>
              <a:rPr lang="en-US" sz="1600" dirty="0"/>
              <a:t>not churn as much as those without </a:t>
            </a:r>
            <a:r>
              <a:rPr lang="en-US" sz="1600" dirty="0" smtClean="0"/>
              <a:t>partners.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349932" y="5172891"/>
            <a:ext cx="361841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Churn Vs Dependents</a:t>
            </a:r>
          </a:p>
          <a:p>
            <a:endParaRPr lang="en-US" dirty="0"/>
          </a:p>
          <a:p>
            <a:r>
              <a:rPr lang="en-US" sz="1600" dirty="0"/>
              <a:t>Customers with </a:t>
            </a:r>
            <a:r>
              <a:rPr lang="en-US" sz="1600" dirty="0" smtClean="0"/>
              <a:t>dependents </a:t>
            </a:r>
            <a:r>
              <a:rPr lang="en-US" sz="1600" dirty="0"/>
              <a:t>did not churn as much as those without </a:t>
            </a:r>
            <a:r>
              <a:rPr lang="en-US" sz="1600" dirty="0" smtClean="0"/>
              <a:t>dependents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386355" y="5172891"/>
            <a:ext cx="3618411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Churn Vs Senior Citizen</a:t>
            </a:r>
          </a:p>
          <a:p>
            <a:endParaRPr lang="en-US" dirty="0"/>
          </a:p>
          <a:p>
            <a:r>
              <a:rPr lang="en-US" sz="1600" dirty="0"/>
              <a:t>S</a:t>
            </a:r>
            <a:r>
              <a:rPr lang="en-US" sz="1600" dirty="0" smtClean="0"/>
              <a:t>enior </a:t>
            </a:r>
            <a:r>
              <a:rPr lang="en-US" sz="1600" dirty="0"/>
              <a:t>citizens have over 70% churn rate.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114800" y="5277394"/>
            <a:ext cx="0" cy="128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37125" y="5277394"/>
            <a:ext cx="0" cy="128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8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Insights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80" y="1410789"/>
            <a:ext cx="6768132" cy="5081451"/>
          </a:xfrm>
        </p:spPr>
      </p:pic>
      <p:sp>
        <p:nvSpPr>
          <p:cNvPr id="9" name="TextBox 8"/>
          <p:cNvSpPr txBox="1"/>
          <p:nvPr/>
        </p:nvSpPr>
        <p:spPr>
          <a:xfrm>
            <a:off x="7667897" y="1674491"/>
            <a:ext cx="3670663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Relationship between Churn</a:t>
            </a:r>
          </a:p>
          <a:p>
            <a:r>
              <a:rPr lang="en-US" b="1" dirty="0" smtClean="0"/>
              <a:t>And Online Security</a:t>
            </a:r>
          </a:p>
          <a:p>
            <a:r>
              <a:rPr lang="en-US" b="1" dirty="0" smtClean="0"/>
              <a:t>And Online Backup</a:t>
            </a:r>
          </a:p>
          <a:p>
            <a:r>
              <a:rPr lang="en-US" b="1" dirty="0" smtClean="0"/>
              <a:t>And Device protection</a:t>
            </a:r>
          </a:p>
          <a:p>
            <a:endParaRPr lang="en-US" dirty="0"/>
          </a:p>
          <a:p>
            <a:pPr algn="just"/>
            <a:r>
              <a:rPr lang="en-US" sz="1600" dirty="0"/>
              <a:t>A notable trend emerges: customers who utilize value-added services demonstrate a significantly reduced churn rate, with a decrease of over 60% compared to those who do not.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438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Insights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7" y="1598046"/>
            <a:ext cx="11071272" cy="3185333"/>
          </a:xfrm>
        </p:spPr>
      </p:pic>
      <p:sp>
        <p:nvSpPr>
          <p:cNvPr id="7" name="TextBox 6"/>
          <p:cNvSpPr txBox="1"/>
          <p:nvPr/>
        </p:nvSpPr>
        <p:spPr>
          <a:xfrm>
            <a:off x="541607" y="5120639"/>
            <a:ext cx="332499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Churn Vs Total Charges</a:t>
            </a:r>
          </a:p>
          <a:p>
            <a:endParaRPr lang="en-US" dirty="0"/>
          </a:p>
          <a:p>
            <a:pPr algn="just"/>
            <a:r>
              <a:rPr lang="en-US" sz="1600" dirty="0"/>
              <a:t>Customers with low total charges tend to leave the company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743" y="5120639"/>
            <a:ext cx="3324999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Churn Vs Monthly Charges</a:t>
            </a:r>
          </a:p>
          <a:p>
            <a:endParaRPr lang="en-US" dirty="0"/>
          </a:p>
          <a:p>
            <a:pPr algn="just"/>
            <a:r>
              <a:rPr lang="en-US" sz="1600" dirty="0"/>
              <a:t>Customers with higher monthly charges exhibit a significantly higher churn rate, exceeding 70%.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7879" y="5120639"/>
            <a:ext cx="3324999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Churn Vs Tenure</a:t>
            </a:r>
          </a:p>
          <a:p>
            <a:endParaRPr lang="en-US" dirty="0"/>
          </a:p>
          <a:p>
            <a:pPr algn="just"/>
            <a:r>
              <a:rPr lang="en-US" sz="1600" dirty="0"/>
              <a:t>New subscribers have a higher churn rate than customers that have been with the company for a long time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23360" y="5277394"/>
            <a:ext cx="0" cy="122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03177" y="5277394"/>
            <a:ext cx="0" cy="122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49978"/>
            <a:ext cx="10326688" cy="514676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ConnectTel</a:t>
            </a:r>
            <a:r>
              <a:rPr lang="en-US" dirty="0" smtClean="0"/>
              <a:t> needs to </a:t>
            </a:r>
            <a:r>
              <a:rPr lang="en-US" dirty="0"/>
              <a:t>improve their internet </a:t>
            </a:r>
            <a:r>
              <a:rPr lang="en-US" dirty="0" smtClean="0"/>
              <a:t>service especially </a:t>
            </a:r>
            <a:r>
              <a:rPr lang="en-US" dirty="0" err="1" smtClean="0"/>
              <a:t>Fibre</a:t>
            </a:r>
            <a:r>
              <a:rPr lang="en-US" dirty="0" smtClean="0"/>
              <a:t> Optics</a:t>
            </a:r>
          </a:p>
          <a:p>
            <a:r>
              <a:rPr lang="en-US" dirty="0"/>
              <a:t>Tailor services or communication strategies for senior citizens to reduce churn within this </a:t>
            </a:r>
            <a:r>
              <a:rPr lang="en-US" dirty="0" smtClean="0"/>
              <a:t>demographic</a:t>
            </a:r>
          </a:p>
          <a:p>
            <a:r>
              <a:rPr lang="en-US" dirty="0"/>
              <a:t>The company should focus retention strategies on customers without family-related ties who might be at higher churn risk</a:t>
            </a:r>
            <a:r>
              <a:rPr lang="en-US" dirty="0" smtClean="0"/>
              <a:t>.</a:t>
            </a:r>
          </a:p>
          <a:p>
            <a:r>
              <a:rPr lang="en-US" dirty="0"/>
              <a:t>Promote these value-added services to reduce churn among high-risk customers</a:t>
            </a:r>
            <a:r>
              <a:rPr lang="en-US" dirty="0" smtClean="0"/>
              <a:t>.</a:t>
            </a:r>
          </a:p>
          <a:p>
            <a:r>
              <a:rPr lang="en-US" dirty="0"/>
              <a:t>Promote/extend tech support experiences to retain customers who face technical issues</a:t>
            </a:r>
            <a:r>
              <a:rPr lang="en-US" dirty="0" smtClean="0"/>
              <a:t>.</a:t>
            </a:r>
          </a:p>
          <a:p>
            <a:r>
              <a:rPr lang="en-US" dirty="0"/>
              <a:t>Promote longer contracts among customers may be by providing loyalty discounts</a:t>
            </a:r>
            <a:r>
              <a:rPr lang="en-US" dirty="0" smtClean="0"/>
              <a:t>.</a:t>
            </a:r>
          </a:p>
          <a:p>
            <a:r>
              <a:rPr lang="en-US" dirty="0"/>
              <a:t>Consider loyalty programs or retention strategies for new subscribers to retain them</a:t>
            </a:r>
            <a:r>
              <a:rPr lang="en-US" dirty="0" smtClean="0"/>
              <a:t>.</a:t>
            </a:r>
          </a:p>
          <a:p>
            <a:r>
              <a:rPr lang="en-US" dirty="0"/>
              <a:t>Consider a more competitive pricing or flexible package for customers with high monthly bills.</a:t>
            </a:r>
          </a:p>
        </p:txBody>
      </p:sp>
    </p:spTree>
    <p:extLst>
      <p:ext uri="{BB962C8B-B14F-4D97-AF65-F5344CB8AC3E}">
        <p14:creationId xmlns:p14="http://schemas.microsoft.com/office/powerpoint/2010/main" val="33003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1776</TotalTime>
  <Words>680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Customer Churn Forecasting and Analysis for ConnectTel</vt:lpstr>
      <vt:lpstr>Project Overview</vt:lpstr>
      <vt:lpstr>Data Overview</vt:lpstr>
      <vt:lpstr>Methodology</vt:lpstr>
      <vt:lpstr>Analysis Insights</vt:lpstr>
      <vt:lpstr>Analysis Insights</vt:lpstr>
      <vt:lpstr>Analysis Insights</vt:lpstr>
      <vt:lpstr>Analysis Insights</vt:lpstr>
      <vt:lpstr>Actionable Recommendations</vt:lpstr>
      <vt:lpstr>Model Performance</vt:lpstr>
      <vt:lpstr>Model Performance  After Hyper Parameter Tuning</vt:lpstr>
      <vt:lpstr>Conclusion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Forecasting and Analysis</dc:title>
  <dc:creator>Ify</dc:creator>
  <cp:lastModifiedBy>Ify</cp:lastModifiedBy>
  <cp:revision>34</cp:revision>
  <dcterms:created xsi:type="dcterms:W3CDTF">2024-11-06T04:37:06Z</dcterms:created>
  <dcterms:modified xsi:type="dcterms:W3CDTF">2024-11-18T05:14:04Z</dcterms:modified>
</cp:coreProperties>
</file>