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8" d="100"/>
          <a:sy n="78"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9817-87B3-5ACC-CF32-EA7695600C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A336BA-9ABA-00D6-35BF-8E4E92B57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542DC6-AD66-AECC-E5F9-60C61508CAAA}"/>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5" name="Footer Placeholder 4">
            <a:extLst>
              <a:ext uri="{FF2B5EF4-FFF2-40B4-BE49-F238E27FC236}">
                <a16:creationId xmlns:a16="http://schemas.microsoft.com/office/drawing/2014/main" id="{8B2246BC-825C-6AA9-2ACF-3DBDEF463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D44A2-AD92-ACA5-6B71-6762DF7049C9}"/>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157876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4308-F2E9-DF93-2852-BFF1CC9A7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52EFF8-A4B4-E85A-178D-DC0434F488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88621-58EC-B05D-9D36-245CC857D738}"/>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5" name="Footer Placeholder 4">
            <a:extLst>
              <a:ext uri="{FF2B5EF4-FFF2-40B4-BE49-F238E27FC236}">
                <a16:creationId xmlns:a16="http://schemas.microsoft.com/office/drawing/2014/main" id="{706ADDD9-3DC0-2096-40C1-F2D9BB0B3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EA144-AF1C-21DD-2522-168A3A9D26DC}"/>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28565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53A7D-601E-CE12-4C0F-80E4382A33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EA169-3154-1F4C-2250-57ABBF964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8B83E-2494-08DB-38CD-D95083BEB64B}"/>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5" name="Footer Placeholder 4">
            <a:extLst>
              <a:ext uri="{FF2B5EF4-FFF2-40B4-BE49-F238E27FC236}">
                <a16:creationId xmlns:a16="http://schemas.microsoft.com/office/drawing/2014/main" id="{C27DC4DB-90E8-CC6A-1CAC-DD5E92C3D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DD372-BCD5-B85F-B8B5-11614A2DDE7B}"/>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89049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E57B-AC21-27EF-5753-D109DEC11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DF1E2-44BD-C399-922B-CEC1DAFF4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4288F-B936-DDF3-E274-44368E9341C7}"/>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5" name="Footer Placeholder 4">
            <a:extLst>
              <a:ext uri="{FF2B5EF4-FFF2-40B4-BE49-F238E27FC236}">
                <a16:creationId xmlns:a16="http://schemas.microsoft.com/office/drawing/2014/main" id="{EEE3D029-5905-1039-95E8-83C3C9AB35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F847C-A857-9E3D-67C8-F15D18A4F0B8}"/>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212352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12FF-D793-8FB1-8F18-579EF47FF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FD14D3-E1B0-C88C-00A2-C96E2BFDD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F88F70-2090-7543-C1F6-93367F6A41D0}"/>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5" name="Footer Placeholder 4">
            <a:extLst>
              <a:ext uri="{FF2B5EF4-FFF2-40B4-BE49-F238E27FC236}">
                <a16:creationId xmlns:a16="http://schemas.microsoft.com/office/drawing/2014/main" id="{1A3ED8FB-0EE7-5C02-3539-7BED19049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0930D-E67B-54E6-3E63-739349B4C6F7}"/>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425214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3C925-1EFC-7CF6-BFCC-EAAC61B467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15DD5-58C8-285C-925F-BB1D802F8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0788DF-7AA6-2558-2720-23B208EFD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08B92F-85CD-B25A-4758-1B732BA6311B}"/>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6" name="Footer Placeholder 5">
            <a:extLst>
              <a:ext uri="{FF2B5EF4-FFF2-40B4-BE49-F238E27FC236}">
                <a16:creationId xmlns:a16="http://schemas.microsoft.com/office/drawing/2014/main" id="{0F09A018-E609-6B70-91C6-DAD35F514A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67596-9BA2-4721-0EF5-5228EADFC7F7}"/>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422976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3675-42B0-BEDE-76B2-B636BC0F7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1940AE-111F-D793-99BE-457862BE13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423BA-5441-FE1B-F271-E11728923F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37F0F4-6F6B-EEC7-254B-825255237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6C0F5-3288-46B2-45D8-D3866D0F86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2746B7-152E-E5C6-0417-7F0D7695AFF1}"/>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8" name="Footer Placeholder 7">
            <a:extLst>
              <a:ext uri="{FF2B5EF4-FFF2-40B4-BE49-F238E27FC236}">
                <a16:creationId xmlns:a16="http://schemas.microsoft.com/office/drawing/2014/main" id="{15AEC75D-2417-D059-94BA-3EF9E506A2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3E5B2-ED89-656A-136D-BF71E392A349}"/>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223070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703B-30B5-F61E-C5C2-93F9D4C068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776700-4356-0C4B-FA64-C3E0AB885979}"/>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4" name="Footer Placeholder 3">
            <a:extLst>
              <a:ext uri="{FF2B5EF4-FFF2-40B4-BE49-F238E27FC236}">
                <a16:creationId xmlns:a16="http://schemas.microsoft.com/office/drawing/2014/main" id="{9D7AE496-946D-D214-AE1D-B5AA6283F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FC1B37-EBF0-E9B1-8568-CB5F6A3FB74F}"/>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1984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46FD6-BBBA-3D1B-9248-302361127572}"/>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3" name="Footer Placeholder 2">
            <a:extLst>
              <a:ext uri="{FF2B5EF4-FFF2-40B4-BE49-F238E27FC236}">
                <a16:creationId xmlns:a16="http://schemas.microsoft.com/office/drawing/2014/main" id="{8376441E-3CAD-26A8-A66C-7424F98402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2531AD-7364-4591-7CAE-E6B6D5153AEC}"/>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218165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EDB-5AEE-54F6-2DFE-4A0E8E0C87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1BF2BB-2AAD-5A3E-223B-94EE35A65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9C15-F076-ED68-3629-534134D31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E269B-9034-6B50-0A7A-5C993E9BC2BA}"/>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6" name="Footer Placeholder 5">
            <a:extLst>
              <a:ext uri="{FF2B5EF4-FFF2-40B4-BE49-F238E27FC236}">
                <a16:creationId xmlns:a16="http://schemas.microsoft.com/office/drawing/2014/main" id="{082E7877-BAB7-08FB-D406-03C5E8297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47065-E2F8-017D-A823-DD6E5A6C5616}"/>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194514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7E32-A6C7-D484-5D23-AA954D4A0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02955-4FCF-0E9A-F2FD-7F1F48F2F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47E47A-68AF-26CE-C3D9-B9CC80449E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CAA29-75F5-B061-16B0-1AA7DA2D2BFD}"/>
              </a:ext>
            </a:extLst>
          </p:cNvPr>
          <p:cNvSpPr>
            <a:spLocks noGrp="1"/>
          </p:cNvSpPr>
          <p:nvPr>
            <p:ph type="dt" sz="half" idx="10"/>
          </p:nvPr>
        </p:nvSpPr>
        <p:spPr/>
        <p:txBody>
          <a:bodyPr/>
          <a:lstStyle/>
          <a:p>
            <a:fld id="{65F44617-2639-4DB8-BB1B-B088C118A468}" type="datetimeFigureOut">
              <a:rPr lang="en-US" smtClean="0"/>
              <a:t>08-May-25</a:t>
            </a:fld>
            <a:endParaRPr lang="en-US"/>
          </a:p>
        </p:txBody>
      </p:sp>
      <p:sp>
        <p:nvSpPr>
          <p:cNvPr id="6" name="Footer Placeholder 5">
            <a:extLst>
              <a:ext uri="{FF2B5EF4-FFF2-40B4-BE49-F238E27FC236}">
                <a16:creationId xmlns:a16="http://schemas.microsoft.com/office/drawing/2014/main" id="{02362BD7-089D-7704-AD19-17B9416FE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E46D2-EEB3-81D3-9595-4FDE34422D65}"/>
              </a:ext>
            </a:extLst>
          </p:cNvPr>
          <p:cNvSpPr>
            <a:spLocks noGrp="1"/>
          </p:cNvSpPr>
          <p:nvPr>
            <p:ph type="sldNum" sz="quarter" idx="12"/>
          </p:nvPr>
        </p:nvSpPr>
        <p:spPr/>
        <p:txBody>
          <a:bodyPr/>
          <a:lstStyle/>
          <a:p>
            <a:fld id="{F434DA7C-4979-40D4-9636-376CFD77CC01}" type="slidenum">
              <a:rPr lang="en-US" smtClean="0"/>
              <a:t>‹#›</a:t>
            </a:fld>
            <a:endParaRPr lang="en-US"/>
          </a:p>
        </p:txBody>
      </p:sp>
    </p:spTree>
    <p:extLst>
      <p:ext uri="{BB962C8B-B14F-4D97-AF65-F5344CB8AC3E}">
        <p14:creationId xmlns:p14="http://schemas.microsoft.com/office/powerpoint/2010/main" val="99821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F95D0-83DA-6E4D-CBD3-A410E5675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2EA2A-2A2D-86F6-E012-58097E3F7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AA320-FB28-5D6B-2362-F74BF93F0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44617-2639-4DB8-BB1B-B088C118A468}" type="datetimeFigureOut">
              <a:rPr lang="en-US" smtClean="0"/>
              <a:t>08-May-25</a:t>
            </a:fld>
            <a:endParaRPr lang="en-US"/>
          </a:p>
        </p:txBody>
      </p:sp>
      <p:sp>
        <p:nvSpPr>
          <p:cNvPr id="5" name="Footer Placeholder 4">
            <a:extLst>
              <a:ext uri="{FF2B5EF4-FFF2-40B4-BE49-F238E27FC236}">
                <a16:creationId xmlns:a16="http://schemas.microsoft.com/office/drawing/2014/main" id="{A8698DC5-9040-5C6F-76E2-40D8D3279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87AEAD-F2E9-F14A-6857-A199E992C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4DA7C-4979-40D4-9636-376CFD77CC01}" type="slidenum">
              <a:rPr lang="en-US" smtClean="0"/>
              <a:t>‹#›</a:t>
            </a:fld>
            <a:endParaRPr lang="en-US"/>
          </a:p>
        </p:txBody>
      </p:sp>
    </p:spTree>
    <p:extLst>
      <p:ext uri="{BB962C8B-B14F-4D97-AF65-F5344CB8AC3E}">
        <p14:creationId xmlns:p14="http://schemas.microsoft.com/office/powerpoint/2010/main" val="209432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5790-F60E-05C6-E7FC-C5854C9EFE17}"/>
              </a:ext>
            </a:extLst>
          </p:cNvPr>
          <p:cNvSpPr>
            <a:spLocks noGrp="1"/>
          </p:cNvSpPr>
          <p:nvPr>
            <p:ph type="ctrTitle"/>
          </p:nvPr>
        </p:nvSpPr>
        <p:spPr>
          <a:xfrm>
            <a:off x="1524000" y="1122362"/>
            <a:ext cx="9144000" cy="2479675"/>
          </a:xfrm>
        </p:spPr>
        <p:txBody>
          <a:bodyPr>
            <a:normAutofit/>
          </a:bodyPr>
          <a:lstStyle/>
          <a:p>
            <a:r>
              <a:rPr lang="en-US" sz="4400" b="1" dirty="0">
                <a:solidFill>
                  <a:srgbClr val="FF0000"/>
                </a:solidFill>
                <a:latin typeface="Algerian" panose="04020705040A02060702" pitchFamily="82" charset="0"/>
              </a:rPr>
              <a:t>L.A CRIME REPORT ON </a:t>
            </a:r>
            <a:br>
              <a:rPr lang="en-US" sz="4400" b="1" dirty="0">
                <a:solidFill>
                  <a:srgbClr val="FF0000"/>
                </a:solidFill>
                <a:latin typeface="Algerian" panose="04020705040A02060702" pitchFamily="82" charset="0"/>
              </a:rPr>
            </a:br>
            <a:r>
              <a:rPr lang="en-US" sz="4400" b="1" dirty="0">
                <a:solidFill>
                  <a:srgbClr val="FF0000"/>
                </a:solidFill>
                <a:latin typeface="Algerian" panose="04020705040A02060702" pitchFamily="82" charset="0"/>
              </a:rPr>
              <a:t>SAFER LOS ANGELES INNOVATION</a:t>
            </a:r>
          </a:p>
        </p:txBody>
      </p:sp>
      <p:sp>
        <p:nvSpPr>
          <p:cNvPr id="3" name="Subtitle 2">
            <a:extLst>
              <a:ext uri="{FF2B5EF4-FFF2-40B4-BE49-F238E27FC236}">
                <a16:creationId xmlns:a16="http://schemas.microsoft.com/office/drawing/2014/main" id="{FB543540-6D90-DD54-9142-D15E7171BEA8}"/>
              </a:ext>
            </a:extLst>
          </p:cNvPr>
          <p:cNvSpPr>
            <a:spLocks noGrp="1"/>
          </p:cNvSpPr>
          <p:nvPr>
            <p:ph type="subTitle" idx="1"/>
          </p:nvPr>
        </p:nvSpPr>
        <p:spPr>
          <a:xfrm>
            <a:off x="1524000" y="3602037"/>
            <a:ext cx="9144000" cy="2674585"/>
          </a:xfrm>
        </p:spPr>
        <p:txBody>
          <a:bodyPr>
            <a:normAutofit fontScale="25000" lnSpcReduction="20000"/>
          </a:bodyPr>
          <a:lstStyle/>
          <a:p>
            <a:endParaRPr lang="en-US" dirty="0"/>
          </a:p>
          <a:p>
            <a:endParaRPr lang="en-US" dirty="0"/>
          </a:p>
          <a:p>
            <a:r>
              <a:rPr lang="en-US" sz="5600" b="1" dirty="0">
                <a:solidFill>
                  <a:srgbClr val="0070C0"/>
                </a:solidFill>
                <a:latin typeface="Segoe UI" panose="020B0502040204020203" pitchFamily="34" charset="0"/>
                <a:cs typeface="Segoe UI" panose="020B0502040204020203" pitchFamily="34" charset="0"/>
              </a:rPr>
              <a:t>Summary </a:t>
            </a:r>
          </a:p>
          <a:p>
            <a:pPr marL="0" marR="0">
              <a:lnSpc>
                <a:spcPct val="115000"/>
              </a:lnSpc>
              <a:spcAft>
                <a:spcPts val="1000"/>
              </a:spcAft>
              <a:buNone/>
            </a:pPr>
            <a:r>
              <a:rPr lang="en-US" sz="5600" b="1" dirty="0">
                <a:solidFill>
                  <a:srgbClr val="0070C0"/>
                </a:solidFill>
                <a:latin typeface="Segoe UI" panose="020B0502040204020203" pitchFamily="34" charset="0"/>
                <a:cs typeface="Segoe UI" panose="020B0502040204020203" pitchFamily="34" charset="0"/>
              </a:rPr>
              <a:t>   </a:t>
            </a:r>
            <a:r>
              <a:rPr lang="en-US" sz="5600" b="1" dirty="0">
                <a:solidFill>
                  <a:srgbClr val="0070C0"/>
                </a:solidFill>
                <a:effectLst/>
                <a:latin typeface="Segoe UI" panose="020B0502040204020203" pitchFamily="34" charset="0"/>
                <a:ea typeface="Calibri" panose="020F0502020204030204" pitchFamily="34" charset="0"/>
                <a:cs typeface="Segoe UI" panose="020B0502040204020203" pitchFamily="34" charset="0"/>
              </a:rPr>
              <a:t> The "Safer LA Innovation Challenge" this project is designed to inspire entrepreneurs, startups, and organizations to develop innovative solutions to reduce crime in Los Angeles. This innovation aims to foster collaboration between businesses, community leaders, and law enforcement to create safer neighborhoods through technology, services, or community-driven initiatives for businesses.</a:t>
            </a:r>
          </a:p>
          <a:p>
            <a:pPr>
              <a:buNone/>
            </a:pPr>
            <a:r>
              <a:rPr lang="en-US" sz="5600" b="1" dirty="0">
                <a:solidFill>
                  <a:srgbClr val="0070C0"/>
                </a:solidFill>
                <a:effectLst/>
                <a:latin typeface="Segoe UI" panose="020B0502040204020203" pitchFamily="34" charset="0"/>
                <a:ea typeface="Calibri" panose="020F0502020204030204" pitchFamily="34" charset="0"/>
                <a:cs typeface="Segoe UI" panose="020B0502040204020203" pitchFamily="34" charset="0"/>
              </a:rPr>
              <a:t>   This report analyses the crime report on Los Angelos on recent crime happening each week, Time and, zones. After going through the data on crime happening in Los Angelos, noticing some crimes are on the rise in some areas and the crime rate is increasing each week which can affect businesses, Officials  trying to reduce the rise on property theft and Assault</a:t>
            </a:r>
            <a:endParaRPr lang="en-US" sz="5600" b="1" dirty="0">
              <a:solidFill>
                <a:srgbClr val="0070C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9922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FE2EFC-BF51-1603-B587-BF21B6867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486952"/>
          </a:xfrm>
          <a:prstGeom prst="rect">
            <a:avLst/>
          </a:prstGeom>
        </p:spPr>
      </p:pic>
    </p:spTree>
    <p:extLst>
      <p:ext uri="{BB962C8B-B14F-4D97-AF65-F5344CB8AC3E}">
        <p14:creationId xmlns:p14="http://schemas.microsoft.com/office/powerpoint/2010/main" val="38639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6AAB0-F442-FDAF-38B1-D7E5197B389A}"/>
              </a:ext>
            </a:extLst>
          </p:cNvPr>
          <p:cNvSpPr txBox="1"/>
          <p:nvPr/>
        </p:nvSpPr>
        <p:spPr>
          <a:xfrm>
            <a:off x="609599" y="717233"/>
            <a:ext cx="9719733" cy="4285019"/>
          </a:xfrm>
          <a:prstGeom prst="rect">
            <a:avLst/>
          </a:prstGeom>
          <a:noFill/>
        </p:spPr>
        <p:txBody>
          <a:bodyPr wrap="square">
            <a:spAutoFit/>
          </a:bodyPr>
          <a:lstStyle/>
          <a:p>
            <a:pPr marL="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Objectives</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dirty="0" err="1">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i</a:t>
            </a: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a:t>
            </a:r>
            <a:r>
              <a:rPr lang="en-US" sz="1800" b="1"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To support businesses that prioritize social impact alongside profitability in LA.</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ii. Reduce crime rates, including violent crime, property crime, and gang-related activities, by 10% in targeted LA neighborhoods to enhance business grow.</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iii. Promote community engagement and collaboration with local law enforcement.</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Evaluation Criteria</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b="1"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Innovation</a:t>
            </a:r>
            <a:r>
              <a:rPr lang="en-US" sz="1800" b="1"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Creativity and originality of the solution.</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b="1"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Impact</a:t>
            </a:r>
            <a:r>
              <a:rPr lang="en-US" sz="1800" b="1"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Potential to reduce crime and improve community safety.</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pPr>
            <a:r>
              <a:rPr lang="en-US" sz="1800" b="1"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Feasibility</a:t>
            </a:r>
            <a:r>
              <a:rPr lang="en-US" sz="1800" b="1"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Practicality of implementation within 12-18 months on crime in LA.</a:t>
            </a:r>
          </a:p>
          <a:p>
            <a:pPr marL="0" marR="0">
              <a:lnSpc>
                <a:spcPct val="115000"/>
              </a:lnSpc>
              <a:spcAft>
                <a:spcPts val="1000"/>
              </a:spcAft>
            </a:pP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7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354DC7-9B86-5151-8F63-D47C6B95327D}"/>
              </a:ext>
            </a:extLst>
          </p:cNvPr>
          <p:cNvSpPr txBox="1"/>
          <p:nvPr/>
        </p:nvSpPr>
        <p:spPr>
          <a:xfrm>
            <a:off x="327377" y="622079"/>
            <a:ext cx="10080979" cy="5685659"/>
          </a:xfrm>
          <a:prstGeom prst="rect">
            <a:avLst/>
          </a:prstGeom>
          <a:noFill/>
        </p:spPr>
        <p:txBody>
          <a:bodyPr wrap="square">
            <a:spAutoFit/>
          </a:bodyPr>
          <a:lstStyle/>
          <a:p>
            <a:pPr marL="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Scalability</a:t>
            </a:r>
            <a:r>
              <a:rPr lang="en-US" sz="1800" b="1"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Ability to expand the solution across LA or other cities.</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b="1"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Community Focus </a:t>
            </a: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Engagement with local residents and stakeholders.</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Background on Crime in Los Angeles</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Los Angeles has seen fluctuating crime rates, with a reported increase in Battery-Simple Assault and Burglary from Home “crime” according to LAPD data.</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High-crime areas include Rampart, Hollenbeck, Van Nuys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Key issues include gang related activities, home-related crime, and property theft.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Community trust in law enforcement remains a challenge, necessitating solutions that bridge gaps between residents and the LAPD.</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Solution</a:t>
            </a:r>
            <a:r>
              <a:rPr lang="en-US" sz="1800" b="1"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Technology</a:t>
            </a: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 Adequate CCTV cameras on every street, smart surveillance systems, or mobile apps for community reporting crimes to help business.</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Community Programs</a:t>
            </a: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 Youth mentorship, job training and rehabilitation initiatives to reduce recidivism to crime to reduce theft and stealing on business “small scale business.</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148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FC9919-E56F-39B9-98E1-4151A79DE937}"/>
              </a:ext>
            </a:extLst>
          </p:cNvPr>
          <p:cNvSpPr txBox="1"/>
          <p:nvPr/>
        </p:nvSpPr>
        <p:spPr>
          <a:xfrm>
            <a:off x="553156" y="653113"/>
            <a:ext cx="8997244" cy="5238870"/>
          </a:xfrm>
          <a:prstGeom prst="rect">
            <a:avLst/>
          </a:prstGeom>
          <a:noFill/>
        </p:spPr>
        <p:txBody>
          <a:bodyPr wrap="square">
            <a:spAutoFit/>
          </a:bodyPr>
          <a:lstStyle/>
          <a:p>
            <a:pPr marL="45720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Public Safety Services</a:t>
            </a: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 Private security partnerships, neighborhood watch programs, or conflict mediation services can help reduce crime and help business grow.</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Infrastructure Improvements</a:t>
            </a: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 Better lighting, urban design changes, or safe public spaces at night hours when crime is mostly reported, to reduce midnight and night robbery.</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Partnerships</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Los Angeles Police Department (LAPD)</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LA Mayor’s Office</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Local chambers of commerce</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chemeClr val="accent1"/>
                </a:solidFill>
                <a:effectLst/>
                <a:latin typeface="Cambria" panose="02040503050406030204" pitchFamily="18" charset="0"/>
                <a:ea typeface="Calibri" panose="020F0502020204030204" pitchFamily="34" charset="0"/>
                <a:cs typeface="Times New Roman" panose="02020603050405020304" pitchFamily="18" charset="0"/>
              </a:rPr>
              <a:t>CCTV companies and venture capital firms</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effectLst/>
                <a:latin typeface="Cambria" panose="020405030504060302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773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A2D50B-F4DE-32B9-25E5-F89EE4860B05}"/>
              </a:ext>
            </a:extLst>
          </p:cNvPr>
          <p:cNvSpPr txBox="1"/>
          <p:nvPr/>
        </p:nvSpPr>
        <p:spPr>
          <a:xfrm>
            <a:off x="474133" y="316089"/>
            <a:ext cx="11277601" cy="6711662"/>
          </a:xfrm>
          <a:prstGeom prst="rect">
            <a:avLst/>
          </a:prstGeom>
          <a:noFill/>
        </p:spPr>
        <p:txBody>
          <a:bodyPr wrap="square">
            <a:spAutoFit/>
          </a:bodyPr>
          <a:lstStyle/>
          <a:p>
            <a:r>
              <a:rPr lang="en-US" dirty="0">
                <a:solidFill>
                  <a:srgbClr val="FF0000"/>
                </a:solidFill>
              </a:rPr>
              <a:t>BUSINESS QUESTIONS </a:t>
            </a:r>
          </a:p>
          <a:p>
            <a:endParaRPr lang="en-US" dirty="0">
              <a:solidFill>
                <a:schemeClr val="accent1"/>
              </a:solidFill>
            </a:endParaRPr>
          </a:p>
          <a:p>
            <a:r>
              <a:rPr lang="en-US" dirty="0" err="1">
                <a:solidFill>
                  <a:schemeClr val="accent1"/>
                </a:solidFill>
              </a:rPr>
              <a:t>i</a:t>
            </a:r>
            <a:r>
              <a:rPr lang="en-US" dirty="0">
                <a:solidFill>
                  <a:schemeClr val="accent1"/>
                </a:solidFill>
              </a:rPr>
              <a:t>. Which was the most frequent crime committed each week?</a:t>
            </a:r>
          </a:p>
          <a:p>
            <a:endParaRPr lang="en-US" dirty="0">
              <a:solidFill>
                <a:schemeClr val="accent1"/>
              </a:solidFill>
            </a:endParaRPr>
          </a:p>
          <a:p>
            <a:r>
              <a:rPr lang="en-US" dirty="0">
                <a:solidFill>
                  <a:schemeClr val="accent1"/>
                </a:solidFill>
              </a:rPr>
              <a:t>ii. Is crime more prevalent in areas with a higher population density, </a:t>
            </a:r>
          </a:p>
          <a:p>
            <a:endParaRPr lang="en-US" dirty="0">
              <a:solidFill>
                <a:schemeClr val="accent1"/>
              </a:solidFill>
            </a:endParaRPr>
          </a:p>
          <a:p>
            <a:r>
              <a:rPr lang="en-US" dirty="0">
                <a:solidFill>
                  <a:schemeClr val="accent1"/>
                </a:solidFill>
              </a:rPr>
              <a:t>fewer police personnel, and a larger precinct area?</a:t>
            </a:r>
          </a:p>
          <a:p>
            <a:endParaRPr lang="en-US" dirty="0">
              <a:solidFill>
                <a:schemeClr val="accent1"/>
              </a:solidFill>
            </a:endParaRPr>
          </a:p>
          <a:p>
            <a:r>
              <a:rPr lang="en-US" dirty="0">
                <a:solidFill>
                  <a:schemeClr val="accent1"/>
                </a:solidFill>
              </a:rPr>
              <a:t>iii. At what points of the day is the crime rate at its peak? </a:t>
            </a:r>
          </a:p>
          <a:p>
            <a:r>
              <a:rPr lang="en-US" dirty="0">
                <a:solidFill>
                  <a:schemeClr val="accent1"/>
                </a:solidFill>
              </a:rPr>
              <a:t> Group this by the type of crime.</a:t>
            </a:r>
          </a:p>
          <a:p>
            <a:endParaRPr lang="en-US" dirty="0">
              <a:solidFill>
                <a:schemeClr val="accent1"/>
              </a:solidFill>
            </a:endParaRPr>
          </a:p>
          <a:p>
            <a:r>
              <a:rPr lang="en-US" dirty="0">
                <a:solidFill>
                  <a:schemeClr val="accent1"/>
                </a:solidFill>
              </a:rPr>
              <a:t>iv. At what point in the day do more crimes occur in a different locality?</a:t>
            </a:r>
          </a:p>
          <a:p>
            <a:endParaRPr lang="en-US" dirty="0">
              <a:solidFill>
                <a:schemeClr val="accent1"/>
              </a:solidFill>
            </a:endParaRPr>
          </a:p>
          <a:p>
            <a:r>
              <a:rPr lang="en-US" dirty="0">
                <a:solidFill>
                  <a:schemeClr val="accent1"/>
                </a:solidFill>
              </a:rPr>
              <a:t>v. Which age group of people is more likely to fall victim </a:t>
            </a:r>
          </a:p>
          <a:p>
            <a:r>
              <a:rPr lang="en-US" dirty="0">
                <a:solidFill>
                  <a:schemeClr val="accent1"/>
                </a:solidFill>
              </a:rPr>
              <a:t>vi. What is the status of reported crimes?.</a:t>
            </a:r>
          </a:p>
          <a:p>
            <a:endParaRPr lang="en-US" dirty="0">
              <a:solidFill>
                <a:schemeClr val="accent1"/>
              </a:solidFill>
            </a:endParaRPr>
          </a:p>
          <a:p>
            <a:r>
              <a:rPr lang="en-US" dirty="0">
                <a:solidFill>
                  <a:schemeClr val="accent1"/>
                </a:solidFill>
              </a:rPr>
              <a:t>vii. Does the existence of CCTV cameras deter crimes from happening?</a:t>
            </a:r>
          </a:p>
          <a:p>
            <a:endParaRPr lang="en-US" dirty="0">
              <a:solidFill>
                <a:schemeClr val="accent1"/>
              </a:solidFill>
            </a:endParaRPr>
          </a:p>
          <a:p>
            <a:r>
              <a:rPr lang="en-US" dirty="0">
                <a:solidFill>
                  <a:schemeClr val="accent1"/>
                </a:solidFill>
              </a:rPr>
              <a:t>viii. How much footage has been recovered from the CCTV at the crime scene?</a:t>
            </a:r>
          </a:p>
          <a:p>
            <a:endParaRPr lang="en-US" dirty="0">
              <a:solidFill>
                <a:schemeClr val="accent1"/>
              </a:solidFill>
            </a:endParaRPr>
          </a:p>
          <a:p>
            <a:r>
              <a:rPr lang="en-US" dirty="0">
                <a:solidFill>
                  <a:schemeClr val="accent1"/>
                </a:solidFill>
              </a:rPr>
              <a:t>ix. Is crime more likely to be committed by relation of victims than strangers?</a:t>
            </a:r>
          </a:p>
          <a:p>
            <a:endParaRPr lang="en-US" dirty="0">
              <a:solidFill>
                <a:schemeClr val="accent1"/>
              </a:solidFill>
            </a:endParaRPr>
          </a:p>
          <a:p>
            <a:r>
              <a:rPr lang="en-US" dirty="0">
                <a:solidFill>
                  <a:schemeClr val="accent1"/>
                </a:solidFill>
              </a:rPr>
              <a:t>x. What are the methods used by the public to report a crime?</a:t>
            </a:r>
          </a:p>
        </p:txBody>
      </p:sp>
    </p:spTree>
    <p:extLst>
      <p:ext uri="{BB962C8B-B14F-4D97-AF65-F5344CB8AC3E}">
        <p14:creationId xmlns:p14="http://schemas.microsoft.com/office/powerpoint/2010/main" val="146384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6A7133-8D6D-066E-3F30-706232A6B4DD}"/>
              </a:ext>
            </a:extLst>
          </p:cNvPr>
          <p:cNvSpPr txBox="1"/>
          <p:nvPr/>
        </p:nvSpPr>
        <p:spPr>
          <a:xfrm>
            <a:off x="654757" y="462843"/>
            <a:ext cx="10171287" cy="4998893"/>
          </a:xfrm>
          <a:prstGeom prst="rect">
            <a:avLst/>
          </a:prstGeom>
          <a:noFill/>
        </p:spPr>
        <p:txBody>
          <a:bodyPr wrap="square">
            <a:spAutoFit/>
          </a:bodyPr>
          <a:lstStyle/>
          <a:p>
            <a:pPr marL="457200" marR="0">
              <a:lnSpc>
                <a:spcPct val="115000"/>
              </a:lnSpc>
              <a:spcAft>
                <a:spcPts val="1000"/>
              </a:spcAft>
              <a:buNone/>
            </a:pPr>
            <a:r>
              <a:rPr lang="en-US" sz="1800"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CONCLUSION</a:t>
            </a:r>
            <a:r>
              <a:rPr lang="en-US" sz="1800" dirty="0">
                <a:effectLst/>
                <a:latin typeface="Cambria" panose="020405030504060302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Business can grow and excel in LA, as crime is decreasing and the total area least crime are more than the areas with must crime. If more security agent are deployed to various areas with more crime count, more CCTV should be installed in every street and ally, this will help reduce crime helping businesses to grow in most areas in LA, It is a good idea to invest in LA as with time crime will decrease</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buNone/>
            </a:pPr>
            <a:r>
              <a:rPr lang="en-US" sz="1800" dirty="0">
                <a:solidFill>
                  <a:srgbClr val="0070C0"/>
                </a:solidFill>
                <a:effectLst/>
                <a:latin typeface="Cambria" panose="02040503050406030204" pitchFamily="18" charset="0"/>
                <a:ea typeface="Calibri" panose="020F0502020204030204" pitchFamily="34" charset="0"/>
                <a:cs typeface="Times New Roman" panose="02020603050405020304" pitchFamily="18" charset="0"/>
              </a:rPr>
              <a:t>This Project is a journey into the heart of ideas that shape our world of data. Written with passion, blood, sweat and precision, it seeks to illuminate complex topics, spark curiosity, and invite reflection. Whether you are an investor or student approaching this project for the first time, my aim is to provide clarity, inspiration, and a fresh perspective in to Safer Los Angeles Innovation (crime in LA), to find solutions and tackle crime in Los Angeles. I hope this work improve your knowledge and enrich your understanding, leaving you eager to explore further. Thank you for embarking on this adventure with me and God Bless You.</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100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                                                                                                                            </a:t>
            </a:r>
            <a:r>
              <a:rPr lang="en-US" sz="2400" dirty="0">
                <a:solidFill>
                  <a:srgbClr val="FF0000"/>
                </a:solidFill>
                <a:effectLst/>
                <a:latin typeface="Perpetua Titling MT" panose="02020502060505020804" pitchFamily="18" charset="0"/>
                <a:ea typeface="Calibri" panose="020F0502020204030204" pitchFamily="34" charset="0"/>
                <a:cs typeface="Times New Roman" panose="02020603050405020304" pitchFamily="18" charset="0"/>
              </a:rPr>
              <a:t>E. I. JHN </a:t>
            </a:r>
            <a:endParaRPr lang="en-US"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952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836</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Calibri</vt:lpstr>
      <vt:lpstr>Calibri Light</vt:lpstr>
      <vt:lpstr>Cambria</vt:lpstr>
      <vt:lpstr>Perpetua Titling MT</vt:lpstr>
      <vt:lpstr>Segoe UI</vt:lpstr>
      <vt:lpstr>Office Theme</vt:lpstr>
      <vt:lpstr>L.A CRIME REPORT ON  SAFER LOS ANGELES INNOVATION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Ifeanyi  Ekezie</dc:creator>
  <cp:lastModifiedBy>Ifeanyi  Ekezie</cp:lastModifiedBy>
  <cp:revision>3</cp:revision>
  <dcterms:created xsi:type="dcterms:W3CDTF">2025-05-02T22:43:21Z</dcterms:created>
  <dcterms:modified xsi:type="dcterms:W3CDTF">2025-05-08T16:31:33Z</dcterms:modified>
</cp:coreProperties>
</file>