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Lexend Medium" panose="020B0604020202020204" charset="0"/>
      <p:regular r:id="rId26"/>
      <p:bold r:id="rId27"/>
    </p:embeddedFont>
    <p:embeddedFont>
      <p:font typeface="Montserrat" panose="020B0604020202020204" charset="0"/>
      <p:regular r:id="rId28"/>
      <p:bold r:id="rId29"/>
      <p:italic r:id="rId30"/>
      <p:boldItalic r:id="rId31"/>
    </p:embeddedFont>
    <p:embeddedFont>
      <p:font typeface="Montserrat ExtraBold" panose="020B0604020202020204" charset="0"/>
      <p:bold r:id="rId32"/>
      <p:boldItalic r:id="rId33"/>
    </p:embeddedFont>
    <p:embeddedFont>
      <p:font typeface="Montserrat Medium" panose="020B0604020202020204" charset="0"/>
      <p:regular r:id="rId34"/>
      <p:bold r:id="rId35"/>
      <p:italic r:id="rId36"/>
      <p:boldItalic r:id="rId37"/>
    </p:embeddedFont>
    <p:embeddedFont>
      <p:font typeface="Montserrat SemiBold" panose="020B0604020202020204" charset="0"/>
      <p:regular r:id="rId38"/>
      <p:bold r:id="rId39"/>
      <p:italic r:id="rId40"/>
      <p:boldItalic r:id="rId41"/>
    </p:embeddedFont>
    <p:embeddedFont>
      <p:font typeface="Roboto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8.fntdata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655b15cdd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655b15cdd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4655b15cdd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4655b15cdd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6f9e470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6f9e470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c6f9e470d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c6f9e470d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36f0df8f6a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36f0df8f6a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36f0df8f6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336f0df8f6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244f9501367c9e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244f9501367c9e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36f0df8f6a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36f0df8f6a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36f0df8f6a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36f0df8f6a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36f0df8f6a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36f0df8f6a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6f0df8f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6f0df8f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6f0df8f6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6f0df8f6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6f0df8f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6f0df8f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6f0df8f6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6f0df8f6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6f0df8f6a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6f0df8f6a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6f0df8f6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6f0df8f6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9e470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9e470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4655b15cd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4655b15cd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a_iHrre2Y5d4icvfTMr8nHe-vEXCb7Um3qX4H_5DXY/edit?gid=1545912235#gid=154591223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usinessday.ng/business-economy/article/nigerias-surging-inflation-fuels-boom-in-second-hand-shoppin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Bongo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… </a:t>
            </a:r>
            <a:r>
              <a:rPr lang="en-US" dirty="0">
                <a:latin typeface="Montserrat"/>
                <a:ea typeface="Montserrat"/>
                <a:cs typeface="Montserrat"/>
                <a:sym typeface="Montserrat"/>
              </a:rPr>
              <a:t>buy and sell used items easily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/>
        </p:nvSpPr>
        <p:spPr>
          <a:xfrm>
            <a:off x="653075" y="115950"/>
            <a:ext cx="4834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Sellers’ User Journey</a:t>
            </a:r>
            <a:endParaRPr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2245725" y="1276775"/>
            <a:ext cx="758700" cy="112800"/>
          </a:xfrm>
          <a:prstGeom prst="homePlate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 txBox="1">
            <a:spLocks noGrp="1"/>
          </p:cNvSpPr>
          <p:nvPr>
            <p:ph type="body" idx="4294967295"/>
          </p:nvPr>
        </p:nvSpPr>
        <p:spPr>
          <a:xfrm>
            <a:off x="238725" y="7519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Sign Up on Web App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Update Personal Profile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Enter Email address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Generate unique IDs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6" name="Google Shape;376;p22"/>
          <p:cNvSpPr txBox="1"/>
          <p:nvPr/>
        </p:nvSpPr>
        <p:spPr>
          <a:xfrm>
            <a:off x="726125" y="15205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5485750" y="1276775"/>
            <a:ext cx="7587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2"/>
          <p:cNvSpPr txBox="1">
            <a:spLocks noGrp="1"/>
          </p:cNvSpPr>
          <p:nvPr>
            <p:ph type="body" idx="4294967295"/>
          </p:nvPr>
        </p:nvSpPr>
        <p:spPr>
          <a:xfrm>
            <a:off x="2981925" y="751975"/>
            <a:ext cx="25878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Enable Ai product rotation display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Load Product Features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Price details are displayed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Set Availability timeline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3469325" y="1825375"/>
            <a:ext cx="114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Upload Items &amp; Features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0" name="Google Shape;380;p22"/>
          <p:cNvSpPr txBox="1">
            <a:spLocks noGrp="1"/>
          </p:cNvSpPr>
          <p:nvPr>
            <p:ph type="body" idx="4294967295"/>
          </p:nvPr>
        </p:nvSpPr>
        <p:spPr>
          <a:xfrm>
            <a:off x="6334725" y="8281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Gets Order Notification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Login to Dashboard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Confirm Availability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Organize Logistics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6822125" y="1596775"/>
            <a:ext cx="199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Order Placed &amp; Payment Made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2" name="Google Shape;382;p22"/>
          <p:cNvSpPr/>
          <p:nvPr/>
        </p:nvSpPr>
        <p:spPr>
          <a:xfrm rot="5400000">
            <a:off x="7276000" y="21535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2"/>
          <p:cNvSpPr txBox="1">
            <a:spLocks noGrp="1"/>
          </p:cNvSpPr>
          <p:nvPr>
            <p:ph type="body" idx="4294967295"/>
          </p:nvPr>
        </p:nvSpPr>
        <p:spPr>
          <a:xfrm>
            <a:off x="6258525" y="2504575"/>
            <a:ext cx="287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confirms Logistics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 verifies Item authenticity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Communicates satisfaction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4" name="Google Shape;384;p22"/>
          <p:cNvSpPr txBox="1"/>
          <p:nvPr/>
        </p:nvSpPr>
        <p:spPr>
          <a:xfrm>
            <a:off x="6745925" y="3273175"/>
            <a:ext cx="2063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5" name="Google Shape;385;p22"/>
          <p:cNvSpPr/>
          <p:nvPr/>
        </p:nvSpPr>
        <p:spPr>
          <a:xfrm flipH="1">
            <a:off x="5599600" y="27631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2"/>
          <p:cNvSpPr txBox="1"/>
          <p:nvPr/>
        </p:nvSpPr>
        <p:spPr>
          <a:xfrm>
            <a:off x="5340525" y="23521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SATISFIED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7" name="Google Shape;387;p22"/>
          <p:cNvSpPr txBox="1">
            <a:spLocks noGrp="1"/>
          </p:cNvSpPr>
          <p:nvPr>
            <p:ph type="body" idx="4294967295"/>
          </p:nvPr>
        </p:nvSpPr>
        <p:spPr>
          <a:xfrm>
            <a:off x="3058125" y="25045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 is charged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Cost includes bank Fees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gets payment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Bongo gets cut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3545525" y="3273175"/>
            <a:ext cx="1524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is settled Using Auto Split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9" name="Google Shape;389;p22"/>
          <p:cNvSpPr/>
          <p:nvPr/>
        </p:nvSpPr>
        <p:spPr>
          <a:xfrm flipH="1">
            <a:off x="2627800" y="27631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2"/>
          <p:cNvSpPr txBox="1">
            <a:spLocks noGrp="1"/>
          </p:cNvSpPr>
          <p:nvPr>
            <p:ph type="body" idx="4294967295"/>
          </p:nvPr>
        </p:nvSpPr>
        <p:spPr>
          <a:xfrm>
            <a:off x="314925" y="25807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Payment notification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Auto receipt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Auto report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Rating of seller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802325" y="3349375"/>
            <a:ext cx="114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Transaction is completed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22"/>
          <p:cNvSpPr/>
          <p:nvPr/>
        </p:nvSpPr>
        <p:spPr>
          <a:xfrm rot="5400000">
            <a:off x="7400050" y="3782075"/>
            <a:ext cx="4353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7702725" y="3647575"/>
            <a:ext cx="1349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DISPUTE RAISED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22"/>
          <p:cNvSpPr txBox="1">
            <a:spLocks noGrp="1"/>
          </p:cNvSpPr>
          <p:nvPr>
            <p:ph type="body" idx="4294967295"/>
          </p:nvPr>
        </p:nvSpPr>
        <p:spPr>
          <a:xfrm>
            <a:off x="6182325" y="4028575"/>
            <a:ext cx="28740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No action on payment yet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Dispute is reviewed with order list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 tags dispute area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6669725" y="4644775"/>
            <a:ext cx="2063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4294967295"/>
          </p:nvPr>
        </p:nvSpPr>
        <p:spPr>
          <a:xfrm>
            <a:off x="2829525" y="4028575"/>
            <a:ext cx="287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Buyer gets refunds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Reverse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7" name="Google Shape;397;p22"/>
          <p:cNvSpPr txBox="1"/>
          <p:nvPr/>
        </p:nvSpPr>
        <p:spPr>
          <a:xfrm>
            <a:off x="33169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Refund is made to Buyer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8" name="Google Shape;398;p22"/>
          <p:cNvSpPr/>
          <p:nvPr/>
        </p:nvSpPr>
        <p:spPr>
          <a:xfrm flipH="1">
            <a:off x="5675800" y="43633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2"/>
          <p:cNvSpPr txBox="1"/>
          <p:nvPr/>
        </p:nvSpPr>
        <p:spPr>
          <a:xfrm>
            <a:off x="54167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BUYER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0" name="Google Shape;400;p22"/>
          <p:cNvSpPr txBox="1">
            <a:spLocks noGrp="1"/>
          </p:cNvSpPr>
          <p:nvPr>
            <p:ph type="body" idx="4294967295"/>
          </p:nvPr>
        </p:nvSpPr>
        <p:spPr>
          <a:xfrm>
            <a:off x="-66075" y="4028575"/>
            <a:ext cx="269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gets paid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Delivery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4213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Gets Paid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02" name="Google Shape;402;p22"/>
          <p:cNvCxnSpPr/>
          <p:nvPr/>
        </p:nvCxnSpPr>
        <p:spPr>
          <a:xfrm>
            <a:off x="2744025" y="3688625"/>
            <a:ext cx="0" cy="1449300"/>
          </a:xfrm>
          <a:prstGeom prst="straightConnector1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3" name="Google Shape;403;p22"/>
          <p:cNvSpPr txBox="1"/>
          <p:nvPr/>
        </p:nvSpPr>
        <p:spPr>
          <a:xfrm>
            <a:off x="20639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"/>
          <p:cNvSpPr txBox="1"/>
          <p:nvPr/>
        </p:nvSpPr>
        <p:spPr>
          <a:xfrm>
            <a:off x="653075" y="115950"/>
            <a:ext cx="4834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Scenario</a:t>
            </a:r>
            <a:endParaRPr sz="2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9" name="Google Shape;409;p23"/>
          <p:cNvSpPr/>
          <p:nvPr/>
        </p:nvSpPr>
        <p:spPr>
          <a:xfrm>
            <a:off x="2398125" y="1276775"/>
            <a:ext cx="583800" cy="112800"/>
          </a:xfrm>
          <a:prstGeom prst="homePlate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3"/>
          <p:cNvSpPr txBox="1">
            <a:spLocks noGrp="1"/>
          </p:cNvSpPr>
          <p:nvPr>
            <p:ph type="body" idx="4294967295"/>
          </p:nvPr>
        </p:nvSpPr>
        <p:spPr>
          <a:xfrm>
            <a:off x="238725" y="7519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Buyer pays Bank Fees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Buyers pay platform fee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Payment held pending confirmation.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1" name="Google Shape;411;p23"/>
          <p:cNvSpPr txBox="1"/>
          <p:nvPr/>
        </p:nvSpPr>
        <p:spPr>
          <a:xfrm>
            <a:off x="726125" y="1520575"/>
            <a:ext cx="1610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Bongo’s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2" name="Google Shape;412;p23"/>
          <p:cNvSpPr/>
          <p:nvPr/>
        </p:nvSpPr>
        <p:spPr>
          <a:xfrm>
            <a:off x="5485750" y="1276775"/>
            <a:ext cx="7587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 txBox="1">
            <a:spLocks noGrp="1"/>
          </p:cNvSpPr>
          <p:nvPr>
            <p:ph type="body" idx="4294967295"/>
          </p:nvPr>
        </p:nvSpPr>
        <p:spPr>
          <a:xfrm>
            <a:off x="2981925" y="751975"/>
            <a:ext cx="25878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Transaction IDs are listed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Reference of Order ID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Splited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Splited.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Balance awaiting settlement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4" name="Google Shape;414;p23"/>
          <p:cNvSpPr txBox="1"/>
          <p:nvPr/>
        </p:nvSpPr>
        <p:spPr>
          <a:xfrm>
            <a:off x="3469325" y="1825375"/>
            <a:ext cx="1610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Audit &amp; Tracking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5" name="Google Shape;415;p23"/>
          <p:cNvSpPr txBox="1">
            <a:spLocks noGrp="1"/>
          </p:cNvSpPr>
          <p:nvPr>
            <p:ph type="body" idx="4294967295"/>
          </p:nvPr>
        </p:nvSpPr>
        <p:spPr>
          <a:xfrm>
            <a:off x="6334725" y="8281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Enable other deduction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Enable Auto Split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Show key Report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Generate payment Slips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6" name="Google Shape;416;p23"/>
          <p:cNvSpPr txBox="1"/>
          <p:nvPr/>
        </p:nvSpPr>
        <p:spPr>
          <a:xfrm>
            <a:off x="6822125" y="1596775"/>
            <a:ext cx="199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Settlement after Buyers’s Confirmation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7" name="Google Shape;417;p23"/>
          <p:cNvSpPr/>
          <p:nvPr/>
        </p:nvSpPr>
        <p:spPr>
          <a:xfrm rot="5400000">
            <a:off x="7276000" y="21535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3"/>
          <p:cNvSpPr txBox="1">
            <a:spLocks noGrp="1"/>
          </p:cNvSpPr>
          <p:nvPr>
            <p:ph type="body" idx="4294967295"/>
          </p:nvPr>
        </p:nvSpPr>
        <p:spPr>
          <a:xfrm>
            <a:off x="6258525" y="2504575"/>
            <a:ext cx="28854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Payment receipt to all parties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Item receipt is auto generated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Auto receipt sent to Buyer via email with Ownership transfer doc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9" name="Google Shape;419;p23"/>
          <p:cNvSpPr txBox="1"/>
          <p:nvPr/>
        </p:nvSpPr>
        <p:spPr>
          <a:xfrm>
            <a:off x="6745925" y="3273175"/>
            <a:ext cx="2235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Evidence of Payment &amp; Documentation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1926225" y="2817775"/>
            <a:ext cx="19953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DISPUTE RAISED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1" name="Google Shape;421;p23"/>
          <p:cNvSpPr/>
          <p:nvPr/>
        </p:nvSpPr>
        <p:spPr>
          <a:xfrm rot="5400000">
            <a:off x="7400050" y="3782075"/>
            <a:ext cx="4353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702725" y="3723775"/>
            <a:ext cx="1349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DISPUTE RAISED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3" name="Google Shape;423;p23"/>
          <p:cNvSpPr txBox="1">
            <a:spLocks noGrp="1"/>
          </p:cNvSpPr>
          <p:nvPr>
            <p:ph type="body" idx="4294967295"/>
          </p:nvPr>
        </p:nvSpPr>
        <p:spPr>
          <a:xfrm>
            <a:off x="6182325" y="4028575"/>
            <a:ext cx="28740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No action on payment yet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Dispute is reviewed with order list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 tags dispute area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6669725" y="4644775"/>
            <a:ext cx="2063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5" name="Google Shape;425;p23"/>
          <p:cNvSpPr txBox="1">
            <a:spLocks noGrp="1"/>
          </p:cNvSpPr>
          <p:nvPr>
            <p:ph type="body" idx="4294967295"/>
          </p:nvPr>
        </p:nvSpPr>
        <p:spPr>
          <a:xfrm>
            <a:off x="2829525" y="4028575"/>
            <a:ext cx="287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Buyer gets refunds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Reverse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33169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Refund is made to Buyer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7" name="Google Shape;427;p23"/>
          <p:cNvSpPr/>
          <p:nvPr/>
        </p:nvSpPr>
        <p:spPr>
          <a:xfrm flipH="1">
            <a:off x="5675800" y="43633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54167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BUYER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4294967295"/>
          </p:nvPr>
        </p:nvSpPr>
        <p:spPr>
          <a:xfrm>
            <a:off x="-66075" y="4028575"/>
            <a:ext cx="269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gets paid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Delivery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4213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Gets Paid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31" name="Google Shape;431;p23"/>
          <p:cNvCxnSpPr/>
          <p:nvPr/>
        </p:nvCxnSpPr>
        <p:spPr>
          <a:xfrm>
            <a:off x="2744025" y="3688625"/>
            <a:ext cx="0" cy="1449300"/>
          </a:xfrm>
          <a:prstGeom prst="straightConnector1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2" name="Google Shape;432;p23"/>
          <p:cNvSpPr txBox="1"/>
          <p:nvPr/>
        </p:nvSpPr>
        <p:spPr>
          <a:xfrm>
            <a:off x="20639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23"/>
          <p:cNvSpPr txBox="1"/>
          <p:nvPr/>
        </p:nvSpPr>
        <p:spPr>
          <a:xfrm>
            <a:off x="5291800" y="9043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SATISFIED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438;p24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439" name="Google Shape;439;p24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4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1" name="Google Shape;441;p24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2" name="Google Shape;442;p24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3" name="Google Shape;443;p24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4" name="Google Shape;444;p24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5" name="Google Shape;445;p24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4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7" name="Google Shape;447;p24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448" name="Google Shape;448;p24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sp>
        <p:nvSpPr>
          <p:cNvPr id="449" name="Google Shape;449;p24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24"/>
          <p:cNvGrpSpPr/>
          <p:nvPr/>
        </p:nvGrpSpPr>
        <p:grpSpPr>
          <a:xfrm>
            <a:off x="4939525" y="2017046"/>
            <a:ext cx="3825543" cy="1573620"/>
            <a:chOff x="999991" y="2393988"/>
            <a:chExt cx="4144235" cy="1704713"/>
          </a:xfrm>
        </p:grpSpPr>
        <p:sp>
          <p:nvSpPr>
            <p:cNvPr id="451" name="Google Shape;451;p24"/>
            <p:cNvSpPr/>
            <p:nvPr/>
          </p:nvSpPr>
          <p:spPr>
            <a:xfrm>
              <a:off x="999991" y="2915308"/>
              <a:ext cx="4144235" cy="1155829"/>
            </a:xfrm>
            <a:custGeom>
              <a:avLst/>
              <a:gdLst/>
              <a:ahLst/>
              <a:cxnLst/>
              <a:rect l="l" t="t" r="r" b="b"/>
              <a:pathLst>
                <a:path w="165422" h="90088" extrusionOk="0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452" name="Google Shape;452;p24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4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4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4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24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name="adj1" fmla="val -21432"/>
              <a:gd name="adj2" fmla="val 84969"/>
              <a:gd name="adj3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1" name="Google Shape;461;p24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462" name="Google Shape;462;p24"/>
            <p:cNvSpPr/>
            <p:nvPr/>
          </p:nvSpPr>
          <p:spPr>
            <a:xfrm>
              <a:off x="1000025" y="2083952"/>
              <a:ext cx="4156550" cy="1576975"/>
            </a:xfrm>
            <a:custGeom>
              <a:avLst/>
              <a:gdLst/>
              <a:ahLst/>
              <a:cxnLst/>
              <a:rect l="l" t="t" r="r" b="b"/>
              <a:pathLst>
                <a:path w="166262" h="63079" extrusionOk="0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sp>
        <p:sp>
          <p:nvSpPr>
            <p:cNvPr id="463" name="Google Shape;463;p24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w="1905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1" name="Google Shape;471;p24"/>
          <p:cNvSpPr txBox="1">
            <a:spLocks noGrp="1"/>
          </p:cNvSpPr>
          <p:nvPr>
            <p:ph type="body" idx="2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472" name="Google Shape;472;p24"/>
          <p:cNvSpPr txBox="1">
            <a:spLocks noGrp="1"/>
          </p:cNvSpPr>
          <p:nvPr>
            <p:ph type="title"/>
          </p:nvPr>
        </p:nvSpPr>
        <p:spPr>
          <a:xfrm>
            <a:off x="78350" y="73475"/>
            <a:ext cx="3463200" cy="14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SemiBold"/>
                <a:ea typeface="Montserrat SemiBold"/>
                <a:cs typeface="Montserrat SemiBold"/>
                <a:sym typeface="Montserrat SemiBold"/>
              </a:rPr>
              <a:t>Revenue Model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24"/>
          <p:cNvSpPr txBox="1">
            <a:spLocks noGrp="1"/>
          </p:cNvSpPr>
          <p:nvPr>
            <p:ph type="body" idx="2"/>
          </p:nvPr>
        </p:nvSpPr>
        <p:spPr>
          <a:xfrm>
            <a:off x="2061900" y="1480400"/>
            <a:ext cx="18456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Profit Margin on Sales</a:t>
            </a:r>
            <a:r>
              <a:rPr lang="en" sz="1600">
                <a:latin typeface="Montserrat Medium"/>
                <a:ea typeface="Montserrat Medium"/>
                <a:cs typeface="Montserrat Medium"/>
                <a:sym typeface="Montserrat Medium"/>
              </a:rPr>
              <a:t>.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4" name="Google Shape;474;p24"/>
          <p:cNvSpPr txBox="1">
            <a:spLocks noGrp="1"/>
          </p:cNvSpPr>
          <p:nvPr>
            <p:ph type="body" idx="2"/>
          </p:nvPr>
        </p:nvSpPr>
        <p:spPr>
          <a:xfrm>
            <a:off x="182550" y="1365950"/>
            <a:ext cx="10371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20%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5" name="Google Shape;475;p24"/>
          <p:cNvSpPr txBox="1">
            <a:spLocks noGrp="1"/>
          </p:cNvSpPr>
          <p:nvPr>
            <p:ph type="body" idx="2"/>
          </p:nvPr>
        </p:nvSpPr>
        <p:spPr>
          <a:xfrm>
            <a:off x="2042700" y="3233000"/>
            <a:ext cx="2410200" cy="34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Onboarding Cost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6" name="Google Shape;476;p24"/>
          <p:cNvSpPr txBox="1">
            <a:spLocks noGrp="1"/>
          </p:cNvSpPr>
          <p:nvPr>
            <p:ph type="body" idx="2"/>
          </p:nvPr>
        </p:nvSpPr>
        <p:spPr>
          <a:xfrm>
            <a:off x="182550" y="3118550"/>
            <a:ext cx="17079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N3,000</a:t>
            </a:r>
            <a:endParaRPr sz="3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7" name="Google Shape;477;p24"/>
          <p:cNvSpPr txBox="1">
            <a:spLocks noGrp="1"/>
          </p:cNvSpPr>
          <p:nvPr>
            <p:ph type="body" idx="2"/>
          </p:nvPr>
        </p:nvSpPr>
        <p:spPr>
          <a:xfrm>
            <a:off x="2018750" y="3842600"/>
            <a:ext cx="27093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Break Even Revenue Earned in Year 1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8" name="Google Shape;478;p24"/>
          <p:cNvSpPr txBox="1">
            <a:spLocks noGrp="1"/>
          </p:cNvSpPr>
          <p:nvPr>
            <p:ph type="body" idx="2"/>
          </p:nvPr>
        </p:nvSpPr>
        <p:spPr>
          <a:xfrm>
            <a:off x="182550" y="3728150"/>
            <a:ext cx="15222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N4.4B</a:t>
            </a:r>
            <a:endParaRPr sz="3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79" name="Google Shape;479;p24"/>
          <p:cNvSpPr txBox="1">
            <a:spLocks noGrp="1"/>
          </p:cNvSpPr>
          <p:nvPr>
            <p:ph type="body" idx="2"/>
          </p:nvPr>
        </p:nvSpPr>
        <p:spPr>
          <a:xfrm>
            <a:off x="2094950" y="4431200"/>
            <a:ext cx="18276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Active users in Year 1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0" name="Google Shape;480;p24"/>
          <p:cNvSpPr txBox="1">
            <a:spLocks noGrp="1"/>
          </p:cNvSpPr>
          <p:nvPr>
            <p:ph type="body" idx="2"/>
          </p:nvPr>
        </p:nvSpPr>
        <p:spPr>
          <a:xfrm>
            <a:off x="182550" y="4490150"/>
            <a:ext cx="18456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500,400</a:t>
            </a:r>
            <a:endParaRPr sz="3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1" name="Google Shape;481;p24"/>
          <p:cNvSpPr txBox="1">
            <a:spLocks noGrp="1"/>
          </p:cNvSpPr>
          <p:nvPr>
            <p:ph type="body" idx="2"/>
          </p:nvPr>
        </p:nvSpPr>
        <p:spPr>
          <a:xfrm>
            <a:off x="2061900" y="2166200"/>
            <a:ext cx="1989300" cy="51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YoY Revenue growth rate</a:t>
            </a:r>
            <a:endParaRPr sz="16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2" name="Google Shape;482;p24"/>
          <p:cNvSpPr txBox="1">
            <a:spLocks noGrp="1"/>
          </p:cNvSpPr>
          <p:nvPr>
            <p:ph type="body" idx="2"/>
          </p:nvPr>
        </p:nvSpPr>
        <p:spPr>
          <a:xfrm>
            <a:off x="182550" y="2051750"/>
            <a:ext cx="1037100" cy="63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27%</a:t>
            </a: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5"/>
          <p:cNvSpPr txBox="1"/>
          <p:nvPr/>
        </p:nvSpPr>
        <p:spPr>
          <a:xfrm>
            <a:off x="161150" y="64800"/>
            <a:ext cx="38508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Business Model Canvas</a:t>
            </a:r>
            <a:endParaRPr sz="30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8" name="Google Shape;488;p25"/>
          <p:cNvSpPr txBox="1"/>
          <p:nvPr/>
        </p:nvSpPr>
        <p:spPr>
          <a:xfrm>
            <a:off x="329485" y="1047300"/>
            <a:ext cx="1529400" cy="27174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Key Partners</a:t>
            </a:r>
            <a:endParaRPr sz="1300" b="1" i="0" u="none" strike="noStrike" cap="none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 dirty="0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Sellers</a:t>
            </a:r>
            <a:endParaRPr sz="800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Buyers</a:t>
            </a:r>
            <a:endParaRPr sz="800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3PLs</a:t>
            </a:r>
            <a:endParaRPr sz="800" i="0" u="none" strike="noStrike" cap="none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Item Vendors</a:t>
            </a:r>
            <a:endParaRPr sz="800" i="0" u="none" strike="noStrike" cap="none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Valuers</a:t>
            </a:r>
            <a:endParaRPr sz="800" i="0" u="none" strike="noStrike" cap="none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Payment Gateways</a:t>
            </a:r>
            <a:endParaRPr sz="800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Regulating Agencies</a:t>
            </a:r>
            <a:endParaRPr sz="800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dirty="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Bongo Team</a:t>
            </a:r>
            <a:endParaRPr sz="700" i="0" u="none" strike="noStrike" cap="none" dirty="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25"/>
          <p:cNvSpPr txBox="1"/>
          <p:nvPr/>
        </p:nvSpPr>
        <p:spPr>
          <a:xfrm>
            <a:off x="1858525" y="1047300"/>
            <a:ext cx="1787400" cy="13458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Key Activities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1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Onboarding, Buyers, Sellers &amp; Online </a:t>
            </a: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Order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Prompt Delivery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Product Confirmation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Escrow Settlement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Order Tracking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Reporting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25"/>
          <p:cNvSpPr txBox="1"/>
          <p:nvPr/>
        </p:nvSpPr>
        <p:spPr>
          <a:xfrm>
            <a:off x="1858525" y="2418900"/>
            <a:ext cx="1787400" cy="13458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Key Resources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Our Team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Our Experience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Our Technology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Our Networks</a:t>
            </a: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1" name="Google Shape;491;p25"/>
          <p:cNvSpPr txBox="1"/>
          <p:nvPr/>
        </p:nvSpPr>
        <p:spPr>
          <a:xfrm>
            <a:off x="3681260" y="1047300"/>
            <a:ext cx="1529400" cy="27174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Value Proposition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Door- to- Door Delivery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Quality &amp; Affordability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Style Preservation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Ease of Payment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Order with Ease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More Earnings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Job Creation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Much more Sales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Interactive &amp; Supportive Community.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25"/>
          <p:cNvSpPr txBox="1"/>
          <p:nvPr/>
        </p:nvSpPr>
        <p:spPr>
          <a:xfrm>
            <a:off x="5210301" y="1047300"/>
            <a:ext cx="1787400" cy="13458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Customer Relationships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1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Quality Customer Service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Prompt Response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Quick Fulfillment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AIs &amp; Chatbots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3" name="Google Shape;493;p25"/>
          <p:cNvSpPr txBox="1"/>
          <p:nvPr/>
        </p:nvSpPr>
        <p:spPr>
          <a:xfrm>
            <a:off x="5210301" y="2418900"/>
            <a:ext cx="1787400" cy="13458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Digital Channels &amp; </a:t>
            </a: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Referral Bonuses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CRMs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Affiliates &amp; Retailers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Mini Hubs</a:t>
            </a: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4" name="Google Shape;494;p25"/>
          <p:cNvSpPr txBox="1"/>
          <p:nvPr/>
        </p:nvSpPr>
        <p:spPr>
          <a:xfrm>
            <a:off x="7033036" y="1047300"/>
            <a:ext cx="1998000" cy="27174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Students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Young Professionals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Young Families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Associations &amp; Communities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Children from 0 to 15 years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Corporate Bodies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Households.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5" name="Google Shape;495;p25"/>
          <p:cNvSpPr txBox="1"/>
          <p:nvPr/>
        </p:nvSpPr>
        <p:spPr>
          <a:xfrm>
            <a:off x="329485" y="3758600"/>
            <a:ext cx="4348800" cy="10266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Cost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Take Off settlement to Sellers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Verification &amp; Valuation Cost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Marketing Cost (CAC-Sellers &amp; Buyers) 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Take Off Settlement on Ads</a:t>
            </a: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6" name="Google Shape;496;p25"/>
          <p:cNvSpPr txBox="1"/>
          <p:nvPr/>
        </p:nvSpPr>
        <p:spPr>
          <a:xfrm>
            <a:off x="4712576" y="3758600"/>
            <a:ext cx="4318500" cy="1026600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Revenue Stream</a:t>
            </a:r>
            <a:endParaRPr sz="1300" b="1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Subscription from Sellers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Sales Margin of 20% on every order</a:t>
            </a:r>
            <a:endParaRPr sz="800" i="0" u="none" strike="noStrike" cap="none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Platform fees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Income for Ads.</a:t>
            </a:r>
            <a:endParaRPr sz="800">
              <a:solidFill>
                <a:srgbClr val="CFD8DC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800"/>
              <a:buFont typeface="Montserrat"/>
              <a:buChar char="●"/>
            </a:pPr>
            <a:r>
              <a:rPr lang="en" sz="800" i="0" u="none" strike="noStrike" cap="none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Private &amp; Managed Service</a:t>
            </a:r>
            <a:r>
              <a:rPr lang="en" sz="800">
                <a:solidFill>
                  <a:srgbClr val="CFD8DC"/>
                </a:solidFill>
                <a:latin typeface="Montserrat"/>
                <a:ea typeface="Montserrat"/>
                <a:cs typeface="Montserrat"/>
                <a:sym typeface="Montserrat"/>
              </a:rPr>
              <a:t> Fees</a:t>
            </a:r>
            <a:endParaRPr sz="1300" i="0" u="none" strike="noStrike" cap="none">
              <a:solidFill>
                <a:srgbClr val="00517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25"/>
          <p:cNvSpPr txBox="1"/>
          <p:nvPr/>
        </p:nvSpPr>
        <p:spPr>
          <a:xfrm>
            <a:off x="161150" y="1491000"/>
            <a:ext cx="2841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8" name="Google Shape;498;p25"/>
          <p:cNvSpPr txBox="1"/>
          <p:nvPr/>
        </p:nvSpPr>
        <p:spPr>
          <a:xfrm>
            <a:off x="1685150" y="729000"/>
            <a:ext cx="2841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3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3209150" y="4539000"/>
            <a:ext cx="4368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14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0" name="Google Shape;500;p25"/>
          <p:cNvSpPr txBox="1"/>
          <p:nvPr/>
        </p:nvSpPr>
        <p:spPr>
          <a:xfrm>
            <a:off x="7476350" y="4539000"/>
            <a:ext cx="2841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9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1" name="Google Shape;501;p25"/>
          <p:cNvSpPr txBox="1"/>
          <p:nvPr/>
        </p:nvSpPr>
        <p:spPr>
          <a:xfrm>
            <a:off x="4580750" y="881400"/>
            <a:ext cx="2841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7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2" name="Google Shape;502;p25"/>
          <p:cNvSpPr txBox="1"/>
          <p:nvPr/>
        </p:nvSpPr>
        <p:spPr>
          <a:xfrm>
            <a:off x="6713925" y="2452800"/>
            <a:ext cx="4368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12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03" name="Google Shape;503;p25"/>
          <p:cNvSpPr txBox="1"/>
          <p:nvPr/>
        </p:nvSpPr>
        <p:spPr>
          <a:xfrm>
            <a:off x="8314125" y="852600"/>
            <a:ext cx="348000" cy="4188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</a:t>
            </a:r>
            <a:endParaRPr sz="1500" b="0" i="0" u="none" strike="noStrike" cap="none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6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6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2025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510" name="Google Shape;510;p26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511" name="Google Shape;511;p26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2" name="Google Shape;512;p26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26"/>
          <p:cNvSpPr txBox="1">
            <a:spLocks noGrp="1"/>
          </p:cNvSpPr>
          <p:nvPr>
            <p:ph type="body" idx="4294967295"/>
          </p:nvPr>
        </p:nvSpPr>
        <p:spPr>
          <a:xfrm>
            <a:off x="86325" y="294775"/>
            <a:ext cx="27972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MVP Completion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Onboarding 100,000 Optional Vendors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Reliable Delivery Partners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Setting up Curation Systems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14" name="Google Shape;514;p26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6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2025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516" name="Google Shape;516;p26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517" name="Google Shape;517;p26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18" name="Google Shape;518;p26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26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6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2025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521" name="Google Shape;521;p26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522" name="Google Shape;522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3" name="Google Shape;523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26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2025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526" name="Google Shape;526;p26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527" name="Google Shape;527;p26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28" name="Google Shape;528;p26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26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6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lt1"/>
                </a:solidFill>
              </a:rPr>
              <a:t>2026</a:t>
            </a:r>
            <a:endParaRPr sz="1600" b="1">
              <a:solidFill>
                <a:schemeClr val="lt1"/>
              </a:solidFill>
            </a:endParaRPr>
          </a:p>
        </p:txBody>
      </p:sp>
      <p:grpSp>
        <p:nvGrpSpPr>
          <p:cNvPr id="531" name="Google Shape;531;p26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532" name="Google Shape;532;p26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533" name="Google Shape;533;p26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4" name="Google Shape;534;p26"/>
          <p:cNvSpPr txBox="1"/>
          <p:nvPr/>
        </p:nvSpPr>
        <p:spPr>
          <a:xfrm>
            <a:off x="649925" y="1291975"/>
            <a:ext cx="1146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 Months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5" name="Google Shape;535;p26"/>
          <p:cNvSpPr txBox="1"/>
          <p:nvPr/>
        </p:nvSpPr>
        <p:spPr>
          <a:xfrm>
            <a:off x="2210775" y="3532625"/>
            <a:ext cx="1146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 Months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6" name="Google Shape;536;p26"/>
          <p:cNvSpPr txBox="1">
            <a:spLocks noGrp="1"/>
          </p:cNvSpPr>
          <p:nvPr>
            <p:ph type="body" idx="4294967295"/>
          </p:nvPr>
        </p:nvSpPr>
        <p:spPr>
          <a:xfrm>
            <a:off x="1444000" y="3856575"/>
            <a:ext cx="27972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Beta testing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Mapping &amp; onboarding of 300,000 active Customer.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Training videos and Snips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Partnership expansion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7" name="Google Shape;537;p26"/>
          <p:cNvSpPr txBox="1">
            <a:spLocks noGrp="1"/>
          </p:cNvSpPr>
          <p:nvPr>
            <p:ph type="body" idx="4294967295"/>
          </p:nvPr>
        </p:nvSpPr>
        <p:spPr>
          <a:xfrm>
            <a:off x="3134325" y="218575"/>
            <a:ext cx="2797200" cy="10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500,400 Active Users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Revenue base of $2,900,000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Setting up of 10 Online Hubs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Expansion to Partner &amp; Logistics networks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38" name="Google Shape;538;p26"/>
          <p:cNvSpPr txBox="1"/>
          <p:nvPr/>
        </p:nvSpPr>
        <p:spPr>
          <a:xfrm>
            <a:off x="3697925" y="1215775"/>
            <a:ext cx="1146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 Months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9" name="Google Shape;539;p26"/>
          <p:cNvSpPr txBox="1"/>
          <p:nvPr/>
        </p:nvSpPr>
        <p:spPr>
          <a:xfrm>
            <a:off x="5563575" y="3532625"/>
            <a:ext cx="1315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12 Months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0" name="Google Shape;540;p26"/>
          <p:cNvSpPr txBox="1">
            <a:spLocks noGrp="1"/>
          </p:cNvSpPr>
          <p:nvPr>
            <p:ph type="body" idx="4294967295"/>
          </p:nvPr>
        </p:nvSpPr>
        <p:spPr>
          <a:xfrm>
            <a:off x="4796800" y="3856575"/>
            <a:ext cx="3197700" cy="10683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Set up presence in 5 major Regions </a:t>
            </a:r>
            <a:r>
              <a:rPr lang="en-US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within Lagos.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-US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Onboarding of </a:t>
            </a: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Mega Thrift hubs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 dirty="0">
                <a:latin typeface="Montserrat Medium"/>
                <a:ea typeface="Montserrat Medium"/>
                <a:cs typeface="Montserrat Medium"/>
                <a:sym typeface="Montserrat Medium"/>
              </a:rPr>
              <a:t>A marketplace for Quality Thrifts by big brands.</a:t>
            </a:r>
            <a:endParaRPr sz="11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1" name="Google Shape;541;p26"/>
          <p:cNvSpPr txBox="1"/>
          <p:nvPr/>
        </p:nvSpPr>
        <p:spPr>
          <a:xfrm>
            <a:off x="7279325" y="1215775"/>
            <a:ext cx="1455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18 Months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26"/>
          <p:cNvSpPr txBox="1">
            <a:spLocks noGrp="1"/>
          </p:cNvSpPr>
          <p:nvPr>
            <p:ph type="body" idx="4294967295"/>
          </p:nvPr>
        </p:nvSpPr>
        <p:spPr>
          <a:xfrm>
            <a:off x="6168400" y="122775"/>
            <a:ext cx="2975700" cy="11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Introducing Cars &amp; Home Rental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Partnership with Invoice infrastructure partners.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Montserrat Medium"/>
              <a:buChar char="●"/>
            </a:pPr>
            <a:r>
              <a:rPr lang="en" sz="1100">
                <a:latin typeface="Montserrat Medium"/>
                <a:ea typeface="Montserrat Medium"/>
                <a:cs typeface="Montserrat Medium"/>
                <a:sym typeface="Montserrat Medium"/>
              </a:rPr>
              <a:t>Branded Designer Vendors , FMCGs &amp; Distributors for Clearing Sales.</a:t>
            </a:r>
            <a:endParaRPr sz="1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7" name="Google Shape;472;p24">
            <a:extLst>
              <a:ext uri="{FF2B5EF4-FFF2-40B4-BE49-F238E27FC236}">
                <a16:creationId xmlns:a16="http://schemas.microsoft.com/office/drawing/2014/main" id="{3663485C-5E89-4461-8E6D-ECDB076ECDFB}"/>
              </a:ext>
            </a:extLst>
          </p:cNvPr>
          <p:cNvSpPr txBox="1">
            <a:spLocks/>
          </p:cNvSpPr>
          <p:nvPr/>
        </p:nvSpPr>
        <p:spPr>
          <a:xfrm>
            <a:off x="186789" y="-67454"/>
            <a:ext cx="3463200" cy="47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Current Mile Stones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/>
        </p:nvSpPr>
        <p:spPr>
          <a:xfrm>
            <a:off x="1297500" y="393750"/>
            <a:ext cx="34830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Strategy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48" name="Google Shape;548;p27"/>
          <p:cNvGrpSpPr/>
          <p:nvPr/>
        </p:nvGrpSpPr>
        <p:grpSpPr>
          <a:xfrm>
            <a:off x="338932" y="2495807"/>
            <a:ext cx="8542336" cy="687028"/>
            <a:chOff x="6054500" y="3733722"/>
            <a:chExt cx="2941677" cy="351313"/>
          </a:xfrm>
        </p:grpSpPr>
        <p:sp>
          <p:nvSpPr>
            <p:cNvPr id="549" name="Google Shape;549;p27"/>
            <p:cNvSpPr/>
            <p:nvPr/>
          </p:nvSpPr>
          <p:spPr>
            <a:xfrm>
              <a:off x="6054500" y="3733735"/>
              <a:ext cx="566400" cy="351300"/>
            </a:xfrm>
            <a:prstGeom prst="homePlate">
              <a:avLst>
                <a:gd name="adj" fmla="val 50000"/>
              </a:avLst>
            </a:pr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567330" y="3733735"/>
              <a:ext cx="814800" cy="351300"/>
            </a:xfrm>
            <a:prstGeom prst="chevron">
              <a:avLst>
                <a:gd name="adj" fmla="val 50000"/>
              </a:avLst>
            </a:pr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7845026" y="3733735"/>
              <a:ext cx="732900" cy="351300"/>
            </a:xfrm>
            <a:prstGeom prst="chevron">
              <a:avLst>
                <a:gd name="adj" fmla="val 50000"/>
              </a:avLst>
            </a:pr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8522477" y="3733722"/>
              <a:ext cx="473700" cy="351300"/>
            </a:xfrm>
            <a:prstGeom prst="chevron">
              <a:avLst>
                <a:gd name="adj" fmla="val 50000"/>
              </a:avLst>
            </a:pr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3" name="Google Shape;553;p27"/>
          <p:cNvSpPr/>
          <p:nvPr/>
        </p:nvSpPr>
        <p:spPr>
          <a:xfrm>
            <a:off x="4023525" y="2495825"/>
            <a:ext cx="1694700" cy="687000"/>
          </a:xfrm>
          <a:prstGeom prst="chevron">
            <a:avLst>
              <a:gd name="adj" fmla="val 50000"/>
            </a:avLst>
          </a:prstGeom>
          <a:solidFill>
            <a:srgbClr val="0277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7"/>
          <p:cNvSpPr txBox="1"/>
          <p:nvPr/>
        </p:nvSpPr>
        <p:spPr>
          <a:xfrm>
            <a:off x="402625" y="2175700"/>
            <a:ext cx="1102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Leverage</a:t>
            </a:r>
            <a:endParaRPr sz="13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55" name="Google Shape;555;p27"/>
          <p:cNvCxnSpPr/>
          <p:nvPr/>
        </p:nvCxnSpPr>
        <p:spPr>
          <a:xfrm>
            <a:off x="221225" y="3694875"/>
            <a:ext cx="0" cy="9765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6" name="Google Shape;556;p27"/>
          <p:cNvSpPr txBox="1"/>
          <p:nvPr/>
        </p:nvSpPr>
        <p:spPr>
          <a:xfrm>
            <a:off x="68825" y="3694875"/>
            <a:ext cx="25641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Large urban Settlement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80% Urban Consumption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Increasing financial Literacy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User Friendly App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Easy Payment &amp; Split Settlement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Experienced Team</a:t>
            </a:r>
            <a:endParaRPr sz="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27"/>
          <p:cNvSpPr txBox="1"/>
          <p:nvPr/>
        </p:nvSpPr>
        <p:spPr>
          <a:xfrm>
            <a:off x="2329350" y="3225225"/>
            <a:ext cx="1102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Channels</a:t>
            </a:r>
            <a:endParaRPr sz="13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558" name="Google Shape;558;p27"/>
          <p:cNvCxnSpPr/>
          <p:nvPr/>
        </p:nvCxnSpPr>
        <p:spPr>
          <a:xfrm>
            <a:off x="1973825" y="1180275"/>
            <a:ext cx="0" cy="9393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9" name="Google Shape;559;p27"/>
          <p:cNvSpPr txBox="1"/>
          <p:nvPr/>
        </p:nvSpPr>
        <p:spPr>
          <a:xfrm>
            <a:off x="1821425" y="1180275"/>
            <a:ext cx="23649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Social Media Marketing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Affiliate Marketing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Referral bonus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Media Outreach 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Public Relations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Influencer Marketing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0" name="Google Shape;560;p27"/>
          <p:cNvSpPr txBox="1"/>
          <p:nvPr/>
        </p:nvSpPr>
        <p:spPr>
          <a:xfrm>
            <a:off x="4338675" y="2175700"/>
            <a:ext cx="1102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Content</a:t>
            </a:r>
            <a:endParaRPr sz="13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561" name="Google Shape;561;p27"/>
          <p:cNvCxnSpPr/>
          <p:nvPr/>
        </p:nvCxnSpPr>
        <p:spPr>
          <a:xfrm>
            <a:off x="3955025" y="3618675"/>
            <a:ext cx="0" cy="13848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2" name="Google Shape;562;p27"/>
          <p:cNvSpPr txBox="1"/>
          <p:nvPr/>
        </p:nvSpPr>
        <p:spPr>
          <a:xfrm>
            <a:off x="3802625" y="3694875"/>
            <a:ext cx="2798100" cy="13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Informative blogs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Quality, Affordability &amp; Style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Instant Customer Support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News &amp; Awareness campaign 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FAQs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Automatics Response &amp; Chats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Analytics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3" name="Google Shape;563;p27"/>
          <p:cNvSpPr txBox="1"/>
          <p:nvPr/>
        </p:nvSpPr>
        <p:spPr>
          <a:xfrm>
            <a:off x="5903650" y="3182825"/>
            <a:ext cx="11025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Pricing &amp; Product</a:t>
            </a:r>
            <a:endParaRPr sz="1300" i="0" u="none" strike="noStrike" cap="none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64" name="Google Shape;564;p27"/>
          <p:cNvCxnSpPr/>
          <p:nvPr/>
        </p:nvCxnSpPr>
        <p:spPr>
          <a:xfrm>
            <a:off x="5707625" y="1408875"/>
            <a:ext cx="0" cy="77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5" name="Google Shape;565;p27"/>
          <p:cNvSpPr txBox="1"/>
          <p:nvPr/>
        </p:nvSpPr>
        <p:spPr>
          <a:xfrm>
            <a:off x="5555225" y="1180275"/>
            <a:ext cx="2707200" cy="11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Early Adopter Incentives</a:t>
            </a:r>
            <a:endParaRPr sz="12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Referral Bonuses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Premier </a:t>
            </a: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Access to Utilities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Quick Steps Accessibility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Mobile Friendly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Prompt </a:t>
            </a: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Need</a:t>
            </a:r>
            <a:r>
              <a:rPr lang="en" sz="100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Match</a:t>
            </a: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1000" i="0" u="none" strike="noStrike" cap="non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566" name="Google Shape;566;p27"/>
          <p:cNvCxnSpPr/>
          <p:nvPr/>
        </p:nvCxnSpPr>
        <p:spPr>
          <a:xfrm>
            <a:off x="7003025" y="3694875"/>
            <a:ext cx="0" cy="9807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67" name="Google Shape;567;p27"/>
          <p:cNvSpPr txBox="1"/>
          <p:nvPr/>
        </p:nvSpPr>
        <p:spPr>
          <a:xfrm>
            <a:off x="6850625" y="3771075"/>
            <a:ext cx="2364900" cy="7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Gamification Elements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Community Engagement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Live Q&amp;A with Support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Montserrat SemiBold"/>
              <a:buChar char="●"/>
            </a:pPr>
            <a:r>
              <a:rPr lang="en" sz="1000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Managed Services</a:t>
            </a:r>
            <a:endParaRPr sz="1000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27"/>
          <p:cNvSpPr txBox="1"/>
          <p:nvPr/>
        </p:nvSpPr>
        <p:spPr>
          <a:xfrm>
            <a:off x="7501225" y="2169563"/>
            <a:ext cx="11025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Retention</a:t>
            </a:r>
            <a:endParaRPr sz="13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"/>
          <p:cNvSpPr txBox="1"/>
          <p:nvPr/>
        </p:nvSpPr>
        <p:spPr>
          <a:xfrm>
            <a:off x="1181275" y="0"/>
            <a:ext cx="3483000" cy="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hlink"/>
                </a:solidFill>
                <a:uFill>
                  <a:noFill/>
                </a:uFill>
                <a:latin typeface="Montserrat SemiBold"/>
                <a:ea typeface="Montserrat SemiBold"/>
                <a:cs typeface="Montserrat SemiBold"/>
                <a:sym typeface="Montserrat SemiBold"/>
                <a:hlinkClick r:id="rId3"/>
              </a:rPr>
              <a:t>Financial</a:t>
            </a:r>
            <a:endParaRPr sz="30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74" name="Google Shape;574;p28"/>
          <p:cNvSpPr txBox="1"/>
          <p:nvPr/>
        </p:nvSpPr>
        <p:spPr>
          <a:xfrm>
            <a:off x="1088425" y="575500"/>
            <a:ext cx="22212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Total Active Users</a:t>
            </a:r>
            <a:endParaRPr sz="13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5" name="Google Shape;575;p28"/>
          <p:cNvSpPr txBox="1"/>
          <p:nvPr/>
        </p:nvSpPr>
        <p:spPr>
          <a:xfrm>
            <a:off x="5355625" y="346900"/>
            <a:ext cx="2221200" cy="2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Revenue &amp; EBITDA</a:t>
            </a:r>
            <a:endParaRPr sz="13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76" name="Google Shape;576;p28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6925" y="792100"/>
            <a:ext cx="5094675" cy="311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28" title="Chart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020700"/>
            <a:ext cx="3744524" cy="257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9"/>
          <p:cNvSpPr txBox="1"/>
          <p:nvPr/>
        </p:nvSpPr>
        <p:spPr>
          <a:xfrm>
            <a:off x="308750" y="361525"/>
            <a:ext cx="47205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Team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83" name="Google Shape;583;p29"/>
          <p:cNvGrpSpPr/>
          <p:nvPr/>
        </p:nvGrpSpPr>
        <p:grpSpPr>
          <a:xfrm>
            <a:off x="919349" y="1992663"/>
            <a:ext cx="1174194" cy="1174194"/>
            <a:chOff x="5586574" y="-168025"/>
            <a:chExt cx="1174194" cy="1174194"/>
          </a:xfrm>
        </p:grpSpPr>
        <p:sp>
          <p:nvSpPr>
            <p:cNvPr id="584" name="Google Shape;584;p29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rgbClr val="CFD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6" name="Google Shape;586;p29"/>
          <p:cNvSpPr txBox="1"/>
          <p:nvPr/>
        </p:nvSpPr>
        <p:spPr>
          <a:xfrm>
            <a:off x="1431775" y="3297425"/>
            <a:ext cx="22779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Ese Anthony</a:t>
            </a:r>
            <a:endParaRPr sz="22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587" name="Google Shape;587;p29" title="Profile Pics.jpg"/>
          <p:cNvPicPr preferRelativeResize="0"/>
          <p:nvPr/>
        </p:nvPicPr>
        <p:blipFill rotWithShape="1">
          <a:blip r:embed="rId3">
            <a:alphaModFix/>
          </a:blip>
          <a:srcRect t="24472" b="24467"/>
          <a:stretch/>
        </p:blipFill>
        <p:spPr>
          <a:xfrm>
            <a:off x="1569925" y="1170075"/>
            <a:ext cx="2001600" cy="2004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88" name="Google Shape;588;p29"/>
          <p:cNvSpPr txBox="1"/>
          <p:nvPr/>
        </p:nvSpPr>
        <p:spPr>
          <a:xfrm>
            <a:off x="1592072" y="3676175"/>
            <a:ext cx="2277899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dirty="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CEO – </a:t>
            </a:r>
            <a:r>
              <a:rPr lang="en-US" sz="1554" dirty="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Co-</a:t>
            </a:r>
            <a:r>
              <a:rPr lang="en" sz="1554" dirty="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Founder</a:t>
            </a:r>
            <a:endParaRPr sz="1254" dirty="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/>
          <p:nvPr/>
        </p:nvSpPr>
        <p:spPr>
          <a:xfrm>
            <a:off x="308750" y="361525"/>
            <a:ext cx="47205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Ask</a:t>
            </a:r>
            <a:endParaRPr sz="3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94" name="Google Shape;594;p30"/>
          <p:cNvSpPr txBox="1"/>
          <p:nvPr/>
        </p:nvSpPr>
        <p:spPr>
          <a:xfrm>
            <a:off x="5648150" y="1146225"/>
            <a:ext cx="32247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N21.8 Million</a:t>
            </a:r>
            <a:endParaRPr sz="30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5" name="Google Shape;595;p30"/>
          <p:cNvSpPr txBox="1"/>
          <p:nvPr/>
        </p:nvSpPr>
        <p:spPr>
          <a:xfrm>
            <a:off x="5772900" y="1681050"/>
            <a:ext cx="2417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25%</a:t>
            </a:r>
            <a:r>
              <a:rPr lang="en" sz="1254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PPE</a:t>
            </a:r>
            <a:endParaRPr sz="1254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6" name="Google Shape;596;p30"/>
          <p:cNvSpPr txBox="1"/>
          <p:nvPr/>
        </p:nvSpPr>
        <p:spPr>
          <a:xfrm>
            <a:off x="5811550" y="2231250"/>
            <a:ext cx="24171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17%</a:t>
            </a:r>
            <a:r>
              <a:rPr lang="en" sz="1254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OPEX - Marketing</a:t>
            </a:r>
            <a:endParaRPr sz="1254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7" name="Google Shape;597;p30"/>
          <p:cNvSpPr txBox="1"/>
          <p:nvPr/>
        </p:nvSpPr>
        <p:spPr>
          <a:xfrm>
            <a:off x="5810650" y="2781450"/>
            <a:ext cx="2199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4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58% Payroll-Admin</a:t>
            </a:r>
            <a:endParaRPr sz="954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598" name="Google Shape;598;p3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211575"/>
            <a:ext cx="5237200" cy="321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1"/>
          <p:cNvSpPr txBox="1"/>
          <p:nvPr/>
        </p:nvSpPr>
        <p:spPr>
          <a:xfrm>
            <a:off x="260600" y="1494425"/>
            <a:ext cx="7038900" cy="11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Thank You</a:t>
            </a:r>
            <a:endParaRPr sz="66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4" name="Google Shape;604;p31"/>
          <p:cNvSpPr txBox="1"/>
          <p:nvPr/>
        </p:nvSpPr>
        <p:spPr>
          <a:xfrm>
            <a:off x="1627625" y="2700625"/>
            <a:ext cx="45123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Website: www.trybongo.com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5" name="Google Shape;605;p31"/>
          <p:cNvSpPr txBox="1"/>
          <p:nvPr/>
        </p:nvSpPr>
        <p:spPr>
          <a:xfrm>
            <a:off x="1627625" y="3157825"/>
            <a:ext cx="50409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Official email: founders@trybongo.com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6" name="Google Shape;606;p31"/>
          <p:cNvSpPr txBox="1"/>
          <p:nvPr/>
        </p:nvSpPr>
        <p:spPr>
          <a:xfrm>
            <a:off x="1627625" y="3691225"/>
            <a:ext cx="2907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Tel No.: +234 8109992366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607" name="Google Shape;607;p31"/>
          <p:cNvGrpSpPr/>
          <p:nvPr/>
        </p:nvGrpSpPr>
        <p:grpSpPr>
          <a:xfrm>
            <a:off x="8330369" y="4644289"/>
            <a:ext cx="387661" cy="387661"/>
            <a:chOff x="1379798" y="1723250"/>
            <a:chExt cx="397887" cy="397887"/>
          </a:xfrm>
        </p:grpSpPr>
        <p:sp>
          <p:nvSpPr>
            <p:cNvPr id="608" name="Google Shape;608;p31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2" name="Google Shape;612;p31"/>
          <p:cNvGrpSpPr/>
          <p:nvPr/>
        </p:nvGrpSpPr>
        <p:grpSpPr>
          <a:xfrm>
            <a:off x="7268246" y="4644289"/>
            <a:ext cx="387681" cy="387661"/>
            <a:chOff x="266768" y="1721375"/>
            <a:chExt cx="397907" cy="397887"/>
          </a:xfrm>
        </p:grpSpPr>
        <p:sp>
          <p:nvSpPr>
            <p:cNvPr id="613" name="Google Shape;613;p31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31"/>
          <p:cNvGrpSpPr/>
          <p:nvPr/>
        </p:nvGrpSpPr>
        <p:grpSpPr>
          <a:xfrm>
            <a:off x="7799327" y="4644289"/>
            <a:ext cx="387641" cy="387661"/>
            <a:chOff x="864491" y="1723250"/>
            <a:chExt cx="397866" cy="397887"/>
          </a:xfrm>
        </p:grpSpPr>
        <p:sp>
          <p:nvSpPr>
            <p:cNvPr id="616" name="Google Shape;616;p31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9" name="Google Shape;619;p31"/>
          <p:cNvSpPr txBox="1"/>
          <p:nvPr/>
        </p:nvSpPr>
        <p:spPr>
          <a:xfrm>
            <a:off x="5209025" y="4681825"/>
            <a:ext cx="19986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@bongoselekt</a:t>
            </a:r>
            <a:endParaRPr sz="1254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2862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4294967295"/>
          </p:nvPr>
        </p:nvSpPr>
        <p:spPr>
          <a:xfrm>
            <a:off x="432350" y="1239875"/>
            <a:ext cx="4931700" cy="19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Bongo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represents a smart and trendy thrift shopping experience where customers make intelligent lifestyle choices while saving money. It embraces the spirit of curated, stylish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used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items 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easily and effortlessly.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3" name="Google Shape;9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2250" y="490375"/>
            <a:ext cx="3671750" cy="3352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37590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Case for Business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4294967295"/>
          </p:nvPr>
        </p:nvSpPr>
        <p:spPr>
          <a:xfrm>
            <a:off x="432350" y="1087475"/>
            <a:ext cx="8252700" cy="31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Being a parent in Nigeria, where food inflation exceeds 31% (NBS, 2024), Clothes, Electronics  and Transport rising by 500%, We looked for first-grade thrift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furniture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, sofas,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fittings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—typically unworn with tags—as a cheaper lifestyle alternative as a parent.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Seeing an opportunity in the market, We plan to redefine lifestyle affordability through e-commerce and logistics. As Nigeria's thrift market is valued at $2.5 billion (Statista, 2023), We will provide curated high-end thrift selections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for all items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, allowing customers to save up to 50% on decent quality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items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and Home options. We aim to turn thrift shopping into a smart and orderly experience.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311700" y="145475"/>
            <a:ext cx="3626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Problems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4294967295"/>
          </p:nvPr>
        </p:nvSpPr>
        <p:spPr>
          <a:xfrm>
            <a:off x="311700" y="2757875"/>
            <a:ext cx="2903400" cy="129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500% inflation on foreign garments &amp; Gadgets.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31% inflation of food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extensive supply chains incrementing costs by 40%.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450826" y="1420547"/>
            <a:ext cx="606590" cy="475210"/>
          </a:xfrm>
          <a:custGeom>
            <a:avLst/>
            <a:gdLst/>
            <a:ahLst/>
            <a:cxnLst/>
            <a:rect l="l" t="t" r="r" b="b"/>
            <a:pathLst>
              <a:path w="12665" h="9893" extrusionOk="0">
                <a:moveTo>
                  <a:pt x="8538" y="2458"/>
                </a:moveTo>
                <a:cubicBezTo>
                  <a:pt x="8758" y="2458"/>
                  <a:pt x="8916" y="2678"/>
                  <a:pt x="8916" y="2899"/>
                </a:cubicBezTo>
                <a:lnTo>
                  <a:pt x="8916" y="4569"/>
                </a:lnTo>
                <a:cubicBezTo>
                  <a:pt x="8916" y="4789"/>
                  <a:pt x="8727" y="4978"/>
                  <a:pt x="8538" y="4978"/>
                </a:cubicBezTo>
                <a:cubicBezTo>
                  <a:pt x="8349" y="4978"/>
                  <a:pt x="8128" y="4789"/>
                  <a:pt x="8128" y="4569"/>
                </a:cubicBezTo>
                <a:lnTo>
                  <a:pt x="8128" y="3875"/>
                </a:lnTo>
                <a:lnTo>
                  <a:pt x="6364" y="5671"/>
                </a:lnTo>
                <a:cubicBezTo>
                  <a:pt x="6285" y="5750"/>
                  <a:pt x="6175" y="5789"/>
                  <a:pt x="6065" y="5789"/>
                </a:cubicBezTo>
                <a:cubicBezTo>
                  <a:pt x="5954" y="5789"/>
                  <a:pt x="5844" y="5750"/>
                  <a:pt x="5765" y="5671"/>
                </a:cubicBezTo>
                <a:lnTo>
                  <a:pt x="5230" y="5104"/>
                </a:lnTo>
                <a:lnTo>
                  <a:pt x="3844" y="6490"/>
                </a:lnTo>
                <a:cubicBezTo>
                  <a:pt x="3765" y="6569"/>
                  <a:pt x="3655" y="6608"/>
                  <a:pt x="3544" y="6608"/>
                </a:cubicBezTo>
                <a:cubicBezTo>
                  <a:pt x="3434" y="6608"/>
                  <a:pt x="3324" y="6569"/>
                  <a:pt x="3245" y="6490"/>
                </a:cubicBezTo>
                <a:cubicBezTo>
                  <a:pt x="3087" y="6333"/>
                  <a:pt x="3087" y="6049"/>
                  <a:pt x="3245" y="5892"/>
                </a:cubicBezTo>
                <a:lnTo>
                  <a:pt x="4915" y="4254"/>
                </a:lnTo>
                <a:cubicBezTo>
                  <a:pt x="4994" y="4175"/>
                  <a:pt x="5104" y="4135"/>
                  <a:pt x="5214" y="4135"/>
                </a:cubicBezTo>
                <a:cubicBezTo>
                  <a:pt x="5324" y="4135"/>
                  <a:pt x="5435" y="4175"/>
                  <a:pt x="5513" y="4254"/>
                </a:cubicBezTo>
                <a:lnTo>
                  <a:pt x="6049" y="4789"/>
                </a:lnTo>
                <a:lnTo>
                  <a:pt x="7561" y="3308"/>
                </a:lnTo>
                <a:lnTo>
                  <a:pt x="6868" y="3308"/>
                </a:lnTo>
                <a:cubicBezTo>
                  <a:pt x="6648" y="3308"/>
                  <a:pt x="6490" y="3088"/>
                  <a:pt x="6490" y="2899"/>
                </a:cubicBezTo>
                <a:cubicBezTo>
                  <a:pt x="6490" y="2678"/>
                  <a:pt x="6679" y="2458"/>
                  <a:pt x="6868" y="2458"/>
                </a:cubicBezTo>
                <a:close/>
                <a:moveTo>
                  <a:pt x="11814" y="8255"/>
                </a:moveTo>
                <a:cubicBezTo>
                  <a:pt x="11814" y="8538"/>
                  <a:pt x="11877" y="9105"/>
                  <a:pt x="11405" y="9105"/>
                </a:cubicBezTo>
                <a:lnTo>
                  <a:pt x="1197" y="9105"/>
                </a:lnTo>
                <a:cubicBezTo>
                  <a:pt x="977" y="9105"/>
                  <a:pt x="788" y="8885"/>
                  <a:pt x="788" y="8664"/>
                </a:cubicBezTo>
                <a:lnTo>
                  <a:pt x="788" y="8255"/>
                </a:lnTo>
                <a:close/>
                <a:moveTo>
                  <a:pt x="2048" y="0"/>
                </a:moveTo>
                <a:cubicBezTo>
                  <a:pt x="1355" y="0"/>
                  <a:pt x="819" y="536"/>
                  <a:pt x="819" y="1229"/>
                </a:cubicBezTo>
                <a:lnTo>
                  <a:pt x="819" y="7435"/>
                </a:lnTo>
                <a:lnTo>
                  <a:pt x="410" y="7435"/>
                </a:lnTo>
                <a:cubicBezTo>
                  <a:pt x="189" y="7435"/>
                  <a:pt x="0" y="7625"/>
                  <a:pt x="0" y="7845"/>
                </a:cubicBezTo>
                <a:lnTo>
                  <a:pt x="0" y="8664"/>
                </a:lnTo>
                <a:cubicBezTo>
                  <a:pt x="0" y="9326"/>
                  <a:pt x="536" y="9893"/>
                  <a:pt x="1260" y="9893"/>
                </a:cubicBezTo>
                <a:lnTo>
                  <a:pt x="11436" y="9893"/>
                </a:lnTo>
                <a:cubicBezTo>
                  <a:pt x="12129" y="9893"/>
                  <a:pt x="12665" y="9326"/>
                  <a:pt x="12665" y="8664"/>
                </a:cubicBezTo>
                <a:lnTo>
                  <a:pt x="12665" y="7845"/>
                </a:lnTo>
                <a:cubicBezTo>
                  <a:pt x="12634" y="7593"/>
                  <a:pt x="12444" y="7435"/>
                  <a:pt x="12224" y="7435"/>
                </a:cubicBezTo>
                <a:lnTo>
                  <a:pt x="11814" y="7435"/>
                </a:lnTo>
                <a:lnTo>
                  <a:pt x="11814" y="1229"/>
                </a:lnTo>
                <a:cubicBezTo>
                  <a:pt x="11814" y="536"/>
                  <a:pt x="11247" y="0"/>
                  <a:pt x="1058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title"/>
          </p:nvPr>
        </p:nvSpPr>
        <p:spPr>
          <a:xfrm>
            <a:off x="831530" y="2022925"/>
            <a:ext cx="1819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Rising Cost of Living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08" name="Google Shape;108;p16"/>
          <p:cNvGrpSpPr/>
          <p:nvPr/>
        </p:nvGrpSpPr>
        <p:grpSpPr>
          <a:xfrm>
            <a:off x="4401291" y="1293733"/>
            <a:ext cx="606602" cy="607797"/>
            <a:chOff x="-1591550" y="3597475"/>
            <a:chExt cx="293825" cy="294575"/>
          </a:xfrm>
        </p:grpSpPr>
        <p:sp>
          <p:nvSpPr>
            <p:cNvPr id="109" name="Google Shape;109;p16"/>
            <p:cNvSpPr/>
            <p:nvPr/>
          </p:nvSpPr>
          <p:spPr>
            <a:xfrm>
              <a:off x="-1509625" y="3597475"/>
              <a:ext cx="211900" cy="207150"/>
            </a:xfrm>
            <a:custGeom>
              <a:avLst/>
              <a:gdLst/>
              <a:ahLst/>
              <a:cxnLst/>
              <a:rect l="l" t="t" r="r" b="b"/>
              <a:pathLst>
                <a:path w="8476" h="8286" extrusionOk="0">
                  <a:moveTo>
                    <a:pt x="6105" y="1"/>
                  </a:moveTo>
                  <a:cubicBezTo>
                    <a:pt x="6014" y="1"/>
                    <a:pt x="5916" y="39"/>
                    <a:pt x="5829" y="126"/>
                  </a:cubicBezTo>
                  <a:lnTo>
                    <a:pt x="3781" y="2205"/>
                  </a:lnTo>
                  <a:cubicBezTo>
                    <a:pt x="3718" y="2268"/>
                    <a:pt x="3655" y="2363"/>
                    <a:pt x="3655" y="2426"/>
                  </a:cubicBezTo>
                  <a:lnTo>
                    <a:pt x="3655" y="4253"/>
                  </a:lnTo>
                  <a:lnTo>
                    <a:pt x="1544" y="6332"/>
                  </a:lnTo>
                  <a:cubicBezTo>
                    <a:pt x="1400" y="6270"/>
                    <a:pt x="1256" y="6242"/>
                    <a:pt x="1119" y="6242"/>
                  </a:cubicBezTo>
                  <a:cubicBezTo>
                    <a:pt x="835" y="6242"/>
                    <a:pt x="580" y="6362"/>
                    <a:pt x="410" y="6553"/>
                  </a:cubicBezTo>
                  <a:cubicBezTo>
                    <a:pt x="0" y="6931"/>
                    <a:pt x="0" y="7592"/>
                    <a:pt x="410" y="8002"/>
                  </a:cubicBezTo>
                  <a:cubicBezTo>
                    <a:pt x="599" y="8191"/>
                    <a:pt x="859" y="8286"/>
                    <a:pt x="1123" y="8286"/>
                  </a:cubicBezTo>
                  <a:cubicBezTo>
                    <a:pt x="1387" y="8286"/>
                    <a:pt x="1655" y="8191"/>
                    <a:pt x="1859" y="8002"/>
                  </a:cubicBezTo>
                  <a:cubicBezTo>
                    <a:pt x="2174" y="7687"/>
                    <a:pt x="2206" y="7214"/>
                    <a:pt x="2048" y="6868"/>
                  </a:cubicBezTo>
                  <a:lnTo>
                    <a:pt x="4128" y="4757"/>
                  </a:lnTo>
                  <a:lnTo>
                    <a:pt x="5955" y="4757"/>
                  </a:lnTo>
                  <a:cubicBezTo>
                    <a:pt x="6018" y="4757"/>
                    <a:pt x="6144" y="4725"/>
                    <a:pt x="6175" y="4662"/>
                  </a:cubicBezTo>
                  <a:lnTo>
                    <a:pt x="8286" y="2552"/>
                  </a:lnTo>
                  <a:cubicBezTo>
                    <a:pt x="8475" y="2331"/>
                    <a:pt x="8349" y="1985"/>
                    <a:pt x="8034" y="1985"/>
                  </a:cubicBezTo>
                  <a:lnTo>
                    <a:pt x="6428" y="1985"/>
                  </a:lnTo>
                  <a:lnTo>
                    <a:pt x="6428" y="346"/>
                  </a:lnTo>
                  <a:cubicBezTo>
                    <a:pt x="6428" y="140"/>
                    <a:pt x="6278" y="1"/>
                    <a:pt x="6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-1541125" y="3719125"/>
              <a:ext cx="120525" cy="118275"/>
            </a:xfrm>
            <a:custGeom>
              <a:avLst/>
              <a:gdLst/>
              <a:ahLst/>
              <a:cxnLst/>
              <a:rect l="l" t="t" r="r" b="b"/>
              <a:pathLst>
                <a:path w="4821" h="4731" extrusionOk="0">
                  <a:moveTo>
                    <a:pt x="2340" y="1"/>
                  </a:moveTo>
                  <a:cubicBezTo>
                    <a:pt x="1722" y="1"/>
                    <a:pt x="1163" y="241"/>
                    <a:pt x="725" y="679"/>
                  </a:cubicBezTo>
                  <a:cubicBezTo>
                    <a:pt x="284" y="1120"/>
                    <a:pt x="0" y="1750"/>
                    <a:pt x="0" y="2380"/>
                  </a:cubicBezTo>
                  <a:cubicBezTo>
                    <a:pt x="0" y="3943"/>
                    <a:pt x="1211" y="4731"/>
                    <a:pt x="2420" y="4731"/>
                  </a:cubicBezTo>
                  <a:cubicBezTo>
                    <a:pt x="3622" y="4731"/>
                    <a:pt x="4821" y="3951"/>
                    <a:pt x="4821" y="2380"/>
                  </a:cubicBezTo>
                  <a:cubicBezTo>
                    <a:pt x="4821" y="2096"/>
                    <a:pt x="4758" y="1844"/>
                    <a:pt x="4663" y="1592"/>
                  </a:cubicBezTo>
                  <a:lnTo>
                    <a:pt x="4096" y="2159"/>
                  </a:lnTo>
                  <a:cubicBezTo>
                    <a:pt x="4253" y="3199"/>
                    <a:pt x="3434" y="4081"/>
                    <a:pt x="2395" y="4081"/>
                  </a:cubicBezTo>
                  <a:cubicBezTo>
                    <a:pt x="882" y="4081"/>
                    <a:pt x="126" y="2222"/>
                    <a:pt x="1197" y="1151"/>
                  </a:cubicBezTo>
                  <a:cubicBezTo>
                    <a:pt x="1522" y="827"/>
                    <a:pt x="1984" y="665"/>
                    <a:pt x="2428" y="665"/>
                  </a:cubicBezTo>
                  <a:cubicBezTo>
                    <a:pt x="2501" y="665"/>
                    <a:pt x="2575" y="670"/>
                    <a:pt x="2647" y="679"/>
                  </a:cubicBezTo>
                  <a:lnTo>
                    <a:pt x="3182" y="143"/>
                  </a:lnTo>
                  <a:cubicBezTo>
                    <a:pt x="2894" y="47"/>
                    <a:pt x="2611" y="1"/>
                    <a:pt x="23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-1591550" y="3668825"/>
              <a:ext cx="222925" cy="223225"/>
            </a:xfrm>
            <a:custGeom>
              <a:avLst/>
              <a:gdLst/>
              <a:ahLst/>
              <a:cxnLst/>
              <a:rect l="l" t="t" r="r" b="b"/>
              <a:pathLst>
                <a:path w="8917" h="8929" extrusionOk="0">
                  <a:moveTo>
                    <a:pt x="4475" y="1"/>
                  </a:moveTo>
                  <a:cubicBezTo>
                    <a:pt x="3329" y="1"/>
                    <a:pt x="2187" y="454"/>
                    <a:pt x="1324" y="1336"/>
                  </a:cubicBezTo>
                  <a:cubicBezTo>
                    <a:pt x="474" y="2155"/>
                    <a:pt x="1" y="3289"/>
                    <a:pt x="1" y="4486"/>
                  </a:cubicBezTo>
                  <a:cubicBezTo>
                    <a:pt x="1" y="6912"/>
                    <a:pt x="2017" y="8929"/>
                    <a:pt x="4475" y="8929"/>
                  </a:cubicBezTo>
                  <a:cubicBezTo>
                    <a:pt x="6901" y="8929"/>
                    <a:pt x="8917" y="6912"/>
                    <a:pt x="8917" y="4486"/>
                  </a:cubicBezTo>
                  <a:cubicBezTo>
                    <a:pt x="8917" y="3604"/>
                    <a:pt x="8696" y="2817"/>
                    <a:pt x="8255" y="2124"/>
                  </a:cubicBezTo>
                  <a:cubicBezTo>
                    <a:pt x="8098" y="2218"/>
                    <a:pt x="7342" y="2943"/>
                    <a:pt x="7184" y="3100"/>
                  </a:cubicBezTo>
                  <a:cubicBezTo>
                    <a:pt x="8161" y="5148"/>
                    <a:pt x="6680" y="7511"/>
                    <a:pt x="4412" y="7511"/>
                  </a:cubicBezTo>
                  <a:cubicBezTo>
                    <a:pt x="1702" y="7511"/>
                    <a:pt x="316" y="4203"/>
                    <a:pt x="2269" y="2281"/>
                  </a:cubicBezTo>
                  <a:cubicBezTo>
                    <a:pt x="2869" y="1681"/>
                    <a:pt x="3659" y="1373"/>
                    <a:pt x="4447" y="1373"/>
                  </a:cubicBezTo>
                  <a:cubicBezTo>
                    <a:pt x="4900" y="1373"/>
                    <a:pt x="5352" y="1475"/>
                    <a:pt x="5766" y="1682"/>
                  </a:cubicBezTo>
                  <a:cubicBezTo>
                    <a:pt x="5924" y="1525"/>
                    <a:pt x="6617" y="800"/>
                    <a:pt x="6838" y="706"/>
                  </a:cubicBezTo>
                  <a:cubicBezTo>
                    <a:pt x="6115" y="233"/>
                    <a:pt x="5294" y="1"/>
                    <a:pt x="4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body" idx="4294967295"/>
          </p:nvPr>
        </p:nvSpPr>
        <p:spPr>
          <a:xfrm>
            <a:off x="3283500" y="2757875"/>
            <a:ext cx="29034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57% of Quality is eroded on arrival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Disorganized Pricing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inconvenience and Insecurity.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cost of warehousing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3803350" y="2022913"/>
            <a:ext cx="1819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Disorganized Alternatives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14" name="Google Shape;114;p16"/>
          <p:cNvGrpSpPr/>
          <p:nvPr/>
        </p:nvGrpSpPr>
        <p:grpSpPr>
          <a:xfrm>
            <a:off x="7540057" y="1384082"/>
            <a:ext cx="606596" cy="607804"/>
            <a:chOff x="-3808700" y="3628950"/>
            <a:chExt cx="296175" cy="274925"/>
          </a:xfrm>
        </p:grpSpPr>
        <p:sp>
          <p:nvSpPr>
            <p:cNvPr id="115" name="Google Shape;115;p16"/>
            <p:cNvSpPr/>
            <p:nvPr/>
          </p:nvSpPr>
          <p:spPr>
            <a:xfrm>
              <a:off x="-3665972" y="368095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08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07"/>
                    <a:pt x="441" y="2048"/>
                    <a:pt x="1008" y="2048"/>
                  </a:cubicBezTo>
                  <a:cubicBezTo>
                    <a:pt x="1575" y="2048"/>
                    <a:pt x="2048" y="1607"/>
                    <a:pt x="2048" y="1040"/>
                  </a:cubicBezTo>
                  <a:cubicBezTo>
                    <a:pt x="2048" y="473"/>
                    <a:pt x="1575" y="0"/>
                    <a:pt x="1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-3808700" y="3664400"/>
              <a:ext cx="296175" cy="239475"/>
            </a:xfrm>
            <a:custGeom>
              <a:avLst/>
              <a:gdLst/>
              <a:ahLst/>
              <a:cxnLst/>
              <a:rect l="l" t="t" r="r" b="b"/>
              <a:pathLst>
                <a:path w="11847" h="9579" extrusionOk="0">
                  <a:moveTo>
                    <a:pt x="3970" y="8223"/>
                  </a:moveTo>
                  <a:cubicBezTo>
                    <a:pt x="4159" y="8223"/>
                    <a:pt x="4316" y="8381"/>
                    <a:pt x="4316" y="8570"/>
                  </a:cubicBezTo>
                  <a:cubicBezTo>
                    <a:pt x="4316" y="8791"/>
                    <a:pt x="4159" y="8948"/>
                    <a:pt x="3970" y="8948"/>
                  </a:cubicBezTo>
                  <a:cubicBezTo>
                    <a:pt x="3781" y="8948"/>
                    <a:pt x="3623" y="8791"/>
                    <a:pt x="3623" y="8570"/>
                  </a:cubicBezTo>
                  <a:cubicBezTo>
                    <a:pt x="3623" y="8349"/>
                    <a:pt x="3781" y="8223"/>
                    <a:pt x="3970" y="8223"/>
                  </a:cubicBezTo>
                  <a:close/>
                  <a:moveTo>
                    <a:pt x="8727" y="8223"/>
                  </a:moveTo>
                  <a:cubicBezTo>
                    <a:pt x="8916" y="8223"/>
                    <a:pt x="9074" y="8381"/>
                    <a:pt x="9074" y="8570"/>
                  </a:cubicBezTo>
                  <a:cubicBezTo>
                    <a:pt x="9074" y="8791"/>
                    <a:pt x="8916" y="8948"/>
                    <a:pt x="8727" y="8948"/>
                  </a:cubicBezTo>
                  <a:cubicBezTo>
                    <a:pt x="8538" y="8948"/>
                    <a:pt x="8381" y="8791"/>
                    <a:pt x="8381" y="8570"/>
                  </a:cubicBezTo>
                  <a:cubicBezTo>
                    <a:pt x="8412" y="8349"/>
                    <a:pt x="8538" y="8223"/>
                    <a:pt x="8727" y="8223"/>
                  </a:cubicBezTo>
                  <a:close/>
                  <a:moveTo>
                    <a:pt x="473" y="1"/>
                  </a:moveTo>
                  <a:cubicBezTo>
                    <a:pt x="32" y="1"/>
                    <a:pt x="0" y="662"/>
                    <a:pt x="473" y="662"/>
                  </a:cubicBezTo>
                  <a:lnTo>
                    <a:pt x="819" y="662"/>
                  </a:lnTo>
                  <a:cubicBezTo>
                    <a:pt x="977" y="662"/>
                    <a:pt x="1134" y="788"/>
                    <a:pt x="1166" y="946"/>
                  </a:cubicBezTo>
                  <a:lnTo>
                    <a:pt x="2143" y="6428"/>
                  </a:lnTo>
                  <a:cubicBezTo>
                    <a:pt x="1481" y="7058"/>
                    <a:pt x="1922" y="8192"/>
                    <a:pt x="2867" y="8192"/>
                  </a:cubicBezTo>
                  <a:lnTo>
                    <a:pt x="2930" y="8192"/>
                  </a:lnTo>
                  <a:cubicBezTo>
                    <a:pt x="2899" y="8318"/>
                    <a:pt x="2867" y="8412"/>
                    <a:pt x="2867" y="8538"/>
                  </a:cubicBezTo>
                  <a:cubicBezTo>
                    <a:pt x="2867" y="9106"/>
                    <a:pt x="3340" y="9578"/>
                    <a:pt x="3875" y="9578"/>
                  </a:cubicBezTo>
                  <a:cubicBezTo>
                    <a:pt x="4442" y="9578"/>
                    <a:pt x="4915" y="9106"/>
                    <a:pt x="4915" y="8538"/>
                  </a:cubicBezTo>
                  <a:cubicBezTo>
                    <a:pt x="4915" y="8412"/>
                    <a:pt x="4884" y="8318"/>
                    <a:pt x="4821" y="8192"/>
                  </a:cubicBezTo>
                  <a:lnTo>
                    <a:pt x="7719" y="8192"/>
                  </a:lnTo>
                  <a:cubicBezTo>
                    <a:pt x="7656" y="8318"/>
                    <a:pt x="7624" y="8412"/>
                    <a:pt x="7624" y="8538"/>
                  </a:cubicBezTo>
                  <a:cubicBezTo>
                    <a:pt x="7624" y="9106"/>
                    <a:pt x="8097" y="9578"/>
                    <a:pt x="8664" y="9578"/>
                  </a:cubicBezTo>
                  <a:cubicBezTo>
                    <a:pt x="9200" y="9578"/>
                    <a:pt x="9672" y="9106"/>
                    <a:pt x="9672" y="8538"/>
                  </a:cubicBezTo>
                  <a:cubicBezTo>
                    <a:pt x="9672" y="8412"/>
                    <a:pt x="9641" y="8318"/>
                    <a:pt x="9609" y="8192"/>
                  </a:cubicBezTo>
                  <a:lnTo>
                    <a:pt x="9987" y="8192"/>
                  </a:lnTo>
                  <a:cubicBezTo>
                    <a:pt x="10176" y="8192"/>
                    <a:pt x="10334" y="8034"/>
                    <a:pt x="10334" y="7845"/>
                  </a:cubicBezTo>
                  <a:cubicBezTo>
                    <a:pt x="10334" y="7625"/>
                    <a:pt x="10176" y="7467"/>
                    <a:pt x="9987" y="7467"/>
                  </a:cubicBezTo>
                  <a:lnTo>
                    <a:pt x="2773" y="7467"/>
                  </a:lnTo>
                  <a:cubicBezTo>
                    <a:pt x="2759" y="7470"/>
                    <a:pt x="2746" y="7471"/>
                    <a:pt x="2733" y="7471"/>
                  </a:cubicBezTo>
                  <a:cubicBezTo>
                    <a:pt x="2459" y="7471"/>
                    <a:pt x="2477" y="6837"/>
                    <a:pt x="2899" y="6837"/>
                  </a:cubicBezTo>
                  <a:lnTo>
                    <a:pt x="10145" y="6837"/>
                  </a:lnTo>
                  <a:cubicBezTo>
                    <a:pt x="10302" y="6837"/>
                    <a:pt x="10428" y="6774"/>
                    <a:pt x="10460" y="6617"/>
                  </a:cubicBezTo>
                  <a:lnTo>
                    <a:pt x="11815" y="2553"/>
                  </a:lnTo>
                  <a:cubicBezTo>
                    <a:pt x="11846" y="2427"/>
                    <a:pt x="11815" y="2332"/>
                    <a:pt x="11752" y="2238"/>
                  </a:cubicBezTo>
                  <a:cubicBezTo>
                    <a:pt x="11657" y="2080"/>
                    <a:pt x="11500" y="2048"/>
                    <a:pt x="10775" y="2048"/>
                  </a:cubicBezTo>
                  <a:lnTo>
                    <a:pt x="10491" y="2048"/>
                  </a:lnTo>
                  <a:lnTo>
                    <a:pt x="10491" y="2395"/>
                  </a:lnTo>
                  <a:cubicBezTo>
                    <a:pt x="10491" y="2584"/>
                    <a:pt x="10334" y="2742"/>
                    <a:pt x="10145" y="2742"/>
                  </a:cubicBezTo>
                  <a:lnTo>
                    <a:pt x="9641" y="2742"/>
                  </a:lnTo>
                  <a:cubicBezTo>
                    <a:pt x="9609" y="2868"/>
                    <a:pt x="9546" y="2962"/>
                    <a:pt x="9515" y="3057"/>
                  </a:cubicBezTo>
                  <a:lnTo>
                    <a:pt x="9861" y="3435"/>
                  </a:lnTo>
                  <a:cubicBezTo>
                    <a:pt x="9987" y="3529"/>
                    <a:pt x="9987" y="3781"/>
                    <a:pt x="9861" y="3907"/>
                  </a:cubicBezTo>
                  <a:lnTo>
                    <a:pt x="8885" y="4884"/>
                  </a:lnTo>
                  <a:cubicBezTo>
                    <a:pt x="8822" y="4947"/>
                    <a:pt x="8735" y="4978"/>
                    <a:pt x="8648" y="4978"/>
                  </a:cubicBezTo>
                  <a:cubicBezTo>
                    <a:pt x="8562" y="4978"/>
                    <a:pt x="8475" y="4947"/>
                    <a:pt x="8412" y="4884"/>
                  </a:cubicBezTo>
                  <a:lnTo>
                    <a:pt x="8066" y="4537"/>
                  </a:lnTo>
                  <a:cubicBezTo>
                    <a:pt x="7971" y="4569"/>
                    <a:pt x="7877" y="4600"/>
                    <a:pt x="7751" y="4632"/>
                  </a:cubicBezTo>
                  <a:lnTo>
                    <a:pt x="7751" y="5167"/>
                  </a:lnTo>
                  <a:cubicBezTo>
                    <a:pt x="7751" y="5356"/>
                    <a:pt x="7593" y="5514"/>
                    <a:pt x="7404" y="5514"/>
                  </a:cubicBezTo>
                  <a:lnTo>
                    <a:pt x="5986" y="5514"/>
                  </a:lnTo>
                  <a:cubicBezTo>
                    <a:pt x="5766" y="5514"/>
                    <a:pt x="5608" y="5356"/>
                    <a:pt x="5608" y="5167"/>
                  </a:cubicBezTo>
                  <a:lnTo>
                    <a:pt x="5608" y="4632"/>
                  </a:lnTo>
                  <a:cubicBezTo>
                    <a:pt x="5514" y="4600"/>
                    <a:pt x="5419" y="4569"/>
                    <a:pt x="5293" y="4537"/>
                  </a:cubicBezTo>
                  <a:lnTo>
                    <a:pt x="4947" y="4884"/>
                  </a:lnTo>
                  <a:cubicBezTo>
                    <a:pt x="4884" y="4947"/>
                    <a:pt x="4797" y="4978"/>
                    <a:pt x="4710" y="4978"/>
                  </a:cubicBezTo>
                  <a:cubicBezTo>
                    <a:pt x="4624" y="4978"/>
                    <a:pt x="4537" y="4947"/>
                    <a:pt x="4474" y="4884"/>
                  </a:cubicBezTo>
                  <a:lnTo>
                    <a:pt x="3497" y="3907"/>
                  </a:lnTo>
                  <a:cubicBezTo>
                    <a:pt x="3371" y="3781"/>
                    <a:pt x="3371" y="3529"/>
                    <a:pt x="3497" y="3435"/>
                  </a:cubicBezTo>
                  <a:lnTo>
                    <a:pt x="3844" y="3057"/>
                  </a:lnTo>
                  <a:cubicBezTo>
                    <a:pt x="3812" y="2994"/>
                    <a:pt x="3781" y="2868"/>
                    <a:pt x="3718" y="2742"/>
                  </a:cubicBezTo>
                  <a:lnTo>
                    <a:pt x="3214" y="2742"/>
                  </a:lnTo>
                  <a:cubicBezTo>
                    <a:pt x="3025" y="2742"/>
                    <a:pt x="2867" y="2584"/>
                    <a:pt x="2867" y="2395"/>
                  </a:cubicBezTo>
                  <a:lnTo>
                    <a:pt x="2867" y="2048"/>
                  </a:lnTo>
                  <a:lnTo>
                    <a:pt x="2080" y="2048"/>
                  </a:lnTo>
                  <a:lnTo>
                    <a:pt x="1828" y="820"/>
                  </a:lnTo>
                  <a:cubicBezTo>
                    <a:pt x="1765" y="347"/>
                    <a:pt x="1324" y="1"/>
                    <a:pt x="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-3718359" y="3628950"/>
              <a:ext cx="155975" cy="156775"/>
            </a:xfrm>
            <a:custGeom>
              <a:avLst/>
              <a:gdLst/>
              <a:ahLst/>
              <a:cxnLst/>
              <a:rect l="l" t="t" r="r" b="b"/>
              <a:pathLst>
                <a:path w="6239" h="6271" extrusionOk="0">
                  <a:moveTo>
                    <a:pt x="3056" y="1419"/>
                  </a:moveTo>
                  <a:cubicBezTo>
                    <a:pt x="4001" y="1419"/>
                    <a:pt x="4758" y="2175"/>
                    <a:pt x="4758" y="3120"/>
                  </a:cubicBezTo>
                  <a:cubicBezTo>
                    <a:pt x="4758" y="4065"/>
                    <a:pt x="4001" y="4821"/>
                    <a:pt x="3056" y="4821"/>
                  </a:cubicBezTo>
                  <a:cubicBezTo>
                    <a:pt x="2111" y="4821"/>
                    <a:pt x="1355" y="4065"/>
                    <a:pt x="1355" y="3120"/>
                  </a:cubicBezTo>
                  <a:cubicBezTo>
                    <a:pt x="1355" y="2175"/>
                    <a:pt x="2111" y="1419"/>
                    <a:pt x="3056" y="1419"/>
                  </a:cubicBezTo>
                  <a:close/>
                  <a:moveTo>
                    <a:pt x="2773" y="1"/>
                  </a:moveTo>
                  <a:lnTo>
                    <a:pt x="2773" y="442"/>
                  </a:lnTo>
                  <a:cubicBezTo>
                    <a:pt x="2773" y="600"/>
                    <a:pt x="2678" y="726"/>
                    <a:pt x="2521" y="757"/>
                  </a:cubicBezTo>
                  <a:cubicBezTo>
                    <a:pt x="2300" y="789"/>
                    <a:pt x="2080" y="915"/>
                    <a:pt x="1891" y="1041"/>
                  </a:cubicBezTo>
                  <a:cubicBezTo>
                    <a:pt x="1846" y="1063"/>
                    <a:pt x="1793" y="1073"/>
                    <a:pt x="1739" y="1073"/>
                  </a:cubicBezTo>
                  <a:cubicBezTo>
                    <a:pt x="1639" y="1073"/>
                    <a:pt x="1531" y="1039"/>
                    <a:pt x="1450" y="978"/>
                  </a:cubicBezTo>
                  <a:lnTo>
                    <a:pt x="1135" y="663"/>
                  </a:lnTo>
                  <a:lnTo>
                    <a:pt x="662" y="1135"/>
                  </a:lnTo>
                  <a:lnTo>
                    <a:pt x="977" y="1450"/>
                  </a:lnTo>
                  <a:cubicBezTo>
                    <a:pt x="1103" y="1576"/>
                    <a:pt x="1103" y="1734"/>
                    <a:pt x="1009" y="1891"/>
                  </a:cubicBezTo>
                  <a:cubicBezTo>
                    <a:pt x="883" y="2080"/>
                    <a:pt x="819" y="2301"/>
                    <a:pt x="725" y="2521"/>
                  </a:cubicBezTo>
                  <a:cubicBezTo>
                    <a:pt x="693" y="2679"/>
                    <a:pt x="599" y="2805"/>
                    <a:pt x="410" y="2805"/>
                  </a:cubicBezTo>
                  <a:lnTo>
                    <a:pt x="0" y="2805"/>
                  </a:lnTo>
                  <a:lnTo>
                    <a:pt x="0" y="3466"/>
                  </a:lnTo>
                  <a:lnTo>
                    <a:pt x="410" y="3466"/>
                  </a:lnTo>
                  <a:cubicBezTo>
                    <a:pt x="567" y="3466"/>
                    <a:pt x="693" y="3593"/>
                    <a:pt x="725" y="3750"/>
                  </a:cubicBezTo>
                  <a:cubicBezTo>
                    <a:pt x="788" y="3939"/>
                    <a:pt x="883" y="4191"/>
                    <a:pt x="1009" y="4380"/>
                  </a:cubicBezTo>
                  <a:cubicBezTo>
                    <a:pt x="1103" y="4506"/>
                    <a:pt x="1040" y="4695"/>
                    <a:pt x="977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3" y="5220"/>
                    <a:pt x="1608" y="5189"/>
                    <a:pt x="1697" y="5189"/>
                  </a:cubicBezTo>
                  <a:cubicBezTo>
                    <a:pt x="1760" y="5189"/>
                    <a:pt x="1825" y="5205"/>
                    <a:pt x="1891" y="5231"/>
                  </a:cubicBezTo>
                  <a:cubicBezTo>
                    <a:pt x="2080" y="5357"/>
                    <a:pt x="2269" y="5451"/>
                    <a:pt x="2521" y="5514"/>
                  </a:cubicBezTo>
                  <a:cubicBezTo>
                    <a:pt x="2678" y="5546"/>
                    <a:pt x="2773" y="5672"/>
                    <a:pt x="2773" y="5829"/>
                  </a:cubicBezTo>
                  <a:lnTo>
                    <a:pt x="2773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60" y="5546"/>
                    <a:pt x="3718" y="5514"/>
                  </a:cubicBezTo>
                  <a:cubicBezTo>
                    <a:pt x="3938" y="5483"/>
                    <a:pt x="4159" y="5357"/>
                    <a:pt x="4348" y="5231"/>
                  </a:cubicBezTo>
                  <a:cubicBezTo>
                    <a:pt x="4393" y="5208"/>
                    <a:pt x="4445" y="5198"/>
                    <a:pt x="4500" y="5198"/>
                  </a:cubicBezTo>
                  <a:cubicBezTo>
                    <a:pt x="4600" y="5198"/>
                    <a:pt x="4708" y="5233"/>
                    <a:pt x="4789" y="5294"/>
                  </a:cubicBezTo>
                  <a:lnTo>
                    <a:pt x="5104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36" y="4695"/>
                    <a:pt x="5136" y="4538"/>
                    <a:pt x="5230" y="4380"/>
                  </a:cubicBezTo>
                  <a:cubicBezTo>
                    <a:pt x="5356" y="4191"/>
                    <a:pt x="5419" y="3971"/>
                    <a:pt x="5514" y="3750"/>
                  </a:cubicBezTo>
                  <a:cubicBezTo>
                    <a:pt x="5545" y="3593"/>
                    <a:pt x="5671" y="3466"/>
                    <a:pt x="5829" y="3466"/>
                  </a:cubicBezTo>
                  <a:lnTo>
                    <a:pt x="6238" y="3466"/>
                  </a:lnTo>
                  <a:lnTo>
                    <a:pt x="6238" y="2805"/>
                  </a:lnTo>
                  <a:lnTo>
                    <a:pt x="5829" y="2805"/>
                  </a:lnTo>
                  <a:cubicBezTo>
                    <a:pt x="5671" y="2805"/>
                    <a:pt x="5545" y="2679"/>
                    <a:pt x="5514" y="2521"/>
                  </a:cubicBezTo>
                  <a:cubicBezTo>
                    <a:pt x="5451" y="2332"/>
                    <a:pt x="5356" y="2080"/>
                    <a:pt x="5230" y="1891"/>
                  </a:cubicBezTo>
                  <a:cubicBezTo>
                    <a:pt x="5136" y="1765"/>
                    <a:pt x="5199" y="1576"/>
                    <a:pt x="5262" y="1450"/>
                  </a:cubicBezTo>
                  <a:lnTo>
                    <a:pt x="5577" y="1135"/>
                  </a:lnTo>
                  <a:lnTo>
                    <a:pt x="5104" y="663"/>
                  </a:lnTo>
                  <a:lnTo>
                    <a:pt x="4789" y="978"/>
                  </a:lnTo>
                  <a:cubicBezTo>
                    <a:pt x="4715" y="1051"/>
                    <a:pt x="4641" y="1082"/>
                    <a:pt x="4555" y="1082"/>
                  </a:cubicBezTo>
                  <a:cubicBezTo>
                    <a:pt x="4494" y="1082"/>
                    <a:pt x="4426" y="1067"/>
                    <a:pt x="4348" y="1041"/>
                  </a:cubicBezTo>
                  <a:cubicBezTo>
                    <a:pt x="4159" y="915"/>
                    <a:pt x="3970" y="820"/>
                    <a:pt x="3718" y="757"/>
                  </a:cubicBezTo>
                  <a:cubicBezTo>
                    <a:pt x="3560" y="726"/>
                    <a:pt x="3466" y="600"/>
                    <a:pt x="3466" y="442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6"/>
          <p:cNvSpPr txBox="1">
            <a:spLocks noGrp="1"/>
          </p:cNvSpPr>
          <p:nvPr>
            <p:ph type="body" idx="4294967295"/>
          </p:nvPr>
        </p:nvSpPr>
        <p:spPr>
          <a:xfrm>
            <a:off x="6179100" y="2757875"/>
            <a:ext cx="2903400" cy="14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is highly informal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Stressful and risky at entry &amp; at exit.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Discourages lifestyle, Home Options and brand preference.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27550" y="2022913"/>
            <a:ext cx="1819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No Defined Market Place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311700" y="145475"/>
            <a:ext cx="4405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Opportunities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4294967295"/>
          </p:nvPr>
        </p:nvSpPr>
        <p:spPr>
          <a:xfrm>
            <a:off x="432350" y="1239875"/>
            <a:ext cx="4740600" cy="31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Bongo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revolutionizes Africa's thrift Options &amp; market with Systematic curated second-hand </a:t>
            </a:r>
            <a:r>
              <a:rPr lang="en-US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Items 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at 50% discount. </a:t>
            </a:r>
            <a:b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The platform reduces supply chain waste, cuts inefficiencies, and retail markups, offering affordable items, capitalizing on Nigeria's growing e-commerce market and Africa's $40 billion thrift industry.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6" name="Google Shape;126;p17"/>
          <p:cNvGrpSpPr/>
          <p:nvPr/>
        </p:nvGrpSpPr>
        <p:grpSpPr>
          <a:xfrm>
            <a:off x="5153906" y="363325"/>
            <a:ext cx="3837636" cy="4088085"/>
            <a:chOff x="921531" y="902175"/>
            <a:chExt cx="3837636" cy="4088085"/>
          </a:xfrm>
        </p:grpSpPr>
        <p:sp>
          <p:nvSpPr>
            <p:cNvPr id="127" name="Google Shape;127;p17"/>
            <p:cNvSpPr/>
            <p:nvPr/>
          </p:nvSpPr>
          <p:spPr>
            <a:xfrm>
              <a:off x="1722466" y="2056522"/>
              <a:ext cx="408898" cy="600283"/>
            </a:xfrm>
            <a:custGeom>
              <a:avLst/>
              <a:gdLst/>
              <a:ahLst/>
              <a:cxnLst/>
              <a:rect l="l" t="t" r="r" b="b"/>
              <a:pathLst>
                <a:path w="9249" h="13578" extrusionOk="0">
                  <a:moveTo>
                    <a:pt x="3414" y="1"/>
                  </a:moveTo>
                  <a:cubicBezTo>
                    <a:pt x="2930" y="1"/>
                    <a:pt x="2527" y="350"/>
                    <a:pt x="2420" y="807"/>
                  </a:cubicBezTo>
                  <a:lnTo>
                    <a:pt x="134" y="12367"/>
                  </a:lnTo>
                  <a:cubicBezTo>
                    <a:pt x="0" y="12986"/>
                    <a:pt x="484" y="13577"/>
                    <a:pt x="1102" y="13577"/>
                  </a:cubicBezTo>
                  <a:lnTo>
                    <a:pt x="9248" y="13577"/>
                  </a:lnTo>
                  <a:lnTo>
                    <a:pt x="6157" y="1"/>
                  </a:ln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2742194" y="2056522"/>
              <a:ext cx="407705" cy="600283"/>
            </a:xfrm>
            <a:custGeom>
              <a:avLst/>
              <a:gdLst/>
              <a:ahLst/>
              <a:cxnLst/>
              <a:rect l="l" t="t" r="r" b="b"/>
              <a:pathLst>
                <a:path w="9222" h="13578" extrusionOk="0">
                  <a:moveTo>
                    <a:pt x="3065" y="1"/>
                  </a:moveTo>
                  <a:lnTo>
                    <a:pt x="1" y="13577"/>
                  </a:lnTo>
                  <a:lnTo>
                    <a:pt x="8146" y="13577"/>
                  </a:lnTo>
                  <a:cubicBezTo>
                    <a:pt x="8765" y="13577"/>
                    <a:pt x="9222" y="12986"/>
                    <a:pt x="9114" y="12367"/>
                  </a:cubicBezTo>
                  <a:lnTo>
                    <a:pt x="6829" y="807"/>
                  </a:lnTo>
                  <a:cubicBezTo>
                    <a:pt x="6722" y="350"/>
                    <a:pt x="6318" y="1"/>
                    <a:pt x="5834" y="1"/>
                  </a:cubicBez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7"/>
            <p:cNvSpPr/>
            <p:nvPr/>
          </p:nvSpPr>
          <p:spPr>
            <a:xfrm>
              <a:off x="1653500" y="902175"/>
              <a:ext cx="1565388" cy="1806951"/>
            </a:xfrm>
            <a:custGeom>
              <a:avLst/>
              <a:gdLst/>
              <a:ahLst/>
              <a:cxnLst/>
              <a:rect l="l" t="t" r="r" b="b"/>
              <a:pathLst>
                <a:path w="35408" h="40872" extrusionOk="0">
                  <a:moveTo>
                    <a:pt x="17707" y="1"/>
                  </a:moveTo>
                  <a:cubicBezTo>
                    <a:pt x="17133" y="1"/>
                    <a:pt x="16561" y="236"/>
                    <a:pt x="16158" y="706"/>
                  </a:cubicBezTo>
                  <a:cubicBezTo>
                    <a:pt x="1" y="19391"/>
                    <a:pt x="8389" y="40871"/>
                    <a:pt x="8389" y="40871"/>
                  </a:cubicBezTo>
                  <a:lnTo>
                    <a:pt x="27019" y="40871"/>
                  </a:lnTo>
                  <a:cubicBezTo>
                    <a:pt x="27019" y="40871"/>
                    <a:pt x="35407" y="19391"/>
                    <a:pt x="19277" y="706"/>
                  </a:cubicBezTo>
                  <a:cubicBezTo>
                    <a:pt x="18860" y="236"/>
                    <a:pt x="18282" y="1"/>
                    <a:pt x="17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7"/>
            <p:cNvSpPr/>
            <p:nvPr/>
          </p:nvSpPr>
          <p:spPr>
            <a:xfrm>
              <a:off x="2031444" y="902175"/>
              <a:ext cx="810635" cy="604130"/>
            </a:xfrm>
            <a:custGeom>
              <a:avLst/>
              <a:gdLst/>
              <a:ahLst/>
              <a:cxnLst/>
              <a:rect l="l" t="t" r="r" b="b"/>
              <a:pathLst>
                <a:path w="18336" h="13665" extrusionOk="0">
                  <a:moveTo>
                    <a:pt x="9158" y="1"/>
                  </a:moveTo>
                  <a:cubicBezTo>
                    <a:pt x="8584" y="1"/>
                    <a:pt x="8012" y="236"/>
                    <a:pt x="7609" y="706"/>
                  </a:cubicBezTo>
                  <a:cubicBezTo>
                    <a:pt x="3926" y="4981"/>
                    <a:pt x="1506" y="9390"/>
                    <a:pt x="1" y="13665"/>
                  </a:cubicBezTo>
                  <a:lnTo>
                    <a:pt x="18336" y="13665"/>
                  </a:lnTo>
                  <a:cubicBezTo>
                    <a:pt x="16803" y="9390"/>
                    <a:pt x="14411" y="4981"/>
                    <a:pt x="10728" y="706"/>
                  </a:cubicBezTo>
                  <a:cubicBezTo>
                    <a:pt x="10311" y="236"/>
                    <a:pt x="9733" y="1"/>
                    <a:pt x="9158" y="1"/>
                  </a:cubicBez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2096829" y="1654837"/>
              <a:ext cx="678712" cy="678668"/>
            </a:xfrm>
            <a:custGeom>
              <a:avLst/>
              <a:gdLst/>
              <a:ahLst/>
              <a:cxnLst/>
              <a:rect l="l" t="t" r="r" b="b"/>
              <a:pathLst>
                <a:path w="15352" h="15351" extrusionOk="0">
                  <a:moveTo>
                    <a:pt x="7689" y="0"/>
                  </a:moveTo>
                  <a:cubicBezTo>
                    <a:pt x="3442" y="0"/>
                    <a:pt x="1" y="3441"/>
                    <a:pt x="1" y="7689"/>
                  </a:cubicBezTo>
                  <a:cubicBezTo>
                    <a:pt x="1" y="11910"/>
                    <a:pt x="3442" y="15351"/>
                    <a:pt x="7689" y="15351"/>
                  </a:cubicBezTo>
                  <a:cubicBezTo>
                    <a:pt x="11910" y="15351"/>
                    <a:pt x="15351" y="11910"/>
                    <a:pt x="15351" y="7689"/>
                  </a:cubicBezTo>
                  <a:cubicBezTo>
                    <a:pt x="15351" y="3441"/>
                    <a:pt x="11910" y="0"/>
                    <a:pt x="7689" y="0"/>
                  </a:cubicBezTo>
                  <a:close/>
                </a:path>
              </a:pathLst>
            </a:custGeom>
            <a:solidFill>
              <a:srgbClr val="FD8E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2133655" y="1691663"/>
              <a:ext cx="606208" cy="606208"/>
            </a:xfrm>
            <a:custGeom>
              <a:avLst/>
              <a:gdLst/>
              <a:ahLst/>
              <a:cxnLst/>
              <a:rect l="l" t="t" r="r" b="b"/>
              <a:pathLst>
                <a:path w="13712" h="13712" extrusionOk="0">
                  <a:moveTo>
                    <a:pt x="6856" y="0"/>
                  </a:moveTo>
                  <a:cubicBezTo>
                    <a:pt x="3066" y="0"/>
                    <a:pt x="1" y="3065"/>
                    <a:pt x="1" y="6856"/>
                  </a:cubicBezTo>
                  <a:cubicBezTo>
                    <a:pt x="1" y="10620"/>
                    <a:pt x="3066" y="13711"/>
                    <a:pt x="6856" y="13711"/>
                  </a:cubicBezTo>
                  <a:cubicBezTo>
                    <a:pt x="10620" y="13711"/>
                    <a:pt x="13712" y="10620"/>
                    <a:pt x="13712" y="6856"/>
                  </a:cubicBezTo>
                  <a:cubicBezTo>
                    <a:pt x="13712" y="3065"/>
                    <a:pt x="10620" y="0"/>
                    <a:pt x="6856" y="0"/>
                  </a:cubicBez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2197847" y="1755855"/>
              <a:ext cx="477866" cy="477822"/>
            </a:xfrm>
            <a:custGeom>
              <a:avLst/>
              <a:gdLst/>
              <a:ahLst/>
              <a:cxnLst/>
              <a:rect l="l" t="t" r="r" b="b"/>
              <a:pathLst>
                <a:path w="10809" h="10808" extrusionOk="0">
                  <a:moveTo>
                    <a:pt x="5404" y="0"/>
                  </a:moveTo>
                  <a:cubicBezTo>
                    <a:pt x="2420" y="0"/>
                    <a:pt x="1" y="2420"/>
                    <a:pt x="1" y="5404"/>
                  </a:cubicBezTo>
                  <a:cubicBezTo>
                    <a:pt x="1" y="8388"/>
                    <a:pt x="2420" y="10807"/>
                    <a:pt x="5404" y="10807"/>
                  </a:cubicBezTo>
                  <a:cubicBezTo>
                    <a:pt x="8388" y="10807"/>
                    <a:pt x="10808" y="8388"/>
                    <a:pt x="10808" y="5404"/>
                  </a:cubicBezTo>
                  <a:cubicBezTo>
                    <a:pt x="10808" y="2420"/>
                    <a:pt x="8388" y="0"/>
                    <a:pt x="5404" y="0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2234717" y="1792681"/>
              <a:ext cx="404124" cy="404168"/>
            </a:xfrm>
            <a:custGeom>
              <a:avLst/>
              <a:gdLst/>
              <a:ahLst/>
              <a:cxnLst/>
              <a:rect l="l" t="t" r="r" b="b"/>
              <a:pathLst>
                <a:path w="9141" h="9142" extrusionOk="0">
                  <a:moveTo>
                    <a:pt x="4570" y="1"/>
                  </a:moveTo>
                  <a:cubicBezTo>
                    <a:pt x="2043" y="1"/>
                    <a:pt x="0" y="2044"/>
                    <a:pt x="0" y="4571"/>
                  </a:cubicBezTo>
                  <a:cubicBezTo>
                    <a:pt x="0" y="7098"/>
                    <a:pt x="2043" y="9141"/>
                    <a:pt x="4570" y="9141"/>
                  </a:cubicBezTo>
                  <a:cubicBezTo>
                    <a:pt x="7097" y="9141"/>
                    <a:pt x="9141" y="7098"/>
                    <a:pt x="9141" y="4571"/>
                  </a:cubicBezTo>
                  <a:cubicBezTo>
                    <a:pt x="9141" y="2044"/>
                    <a:pt x="7097" y="1"/>
                    <a:pt x="45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2304833" y="1844981"/>
              <a:ext cx="141472" cy="141472"/>
            </a:xfrm>
            <a:custGeom>
              <a:avLst/>
              <a:gdLst/>
              <a:ahLst/>
              <a:cxnLst/>
              <a:rect l="l" t="t" r="r" b="b"/>
              <a:pathLst>
                <a:path w="3200" h="3200" extrusionOk="0">
                  <a:moveTo>
                    <a:pt x="1586" y="0"/>
                  </a:moveTo>
                  <a:cubicBezTo>
                    <a:pt x="726" y="0"/>
                    <a:pt x="0" y="699"/>
                    <a:pt x="0" y="1587"/>
                  </a:cubicBezTo>
                  <a:cubicBezTo>
                    <a:pt x="0" y="2474"/>
                    <a:pt x="726" y="3200"/>
                    <a:pt x="1586" y="3200"/>
                  </a:cubicBezTo>
                  <a:cubicBezTo>
                    <a:pt x="2474" y="3200"/>
                    <a:pt x="3199" y="2474"/>
                    <a:pt x="3199" y="1587"/>
                  </a:cubicBezTo>
                  <a:cubicBezTo>
                    <a:pt x="3199" y="699"/>
                    <a:pt x="2474" y="0"/>
                    <a:pt x="15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2177643" y="2709050"/>
              <a:ext cx="517080" cy="103407"/>
            </a:xfrm>
            <a:custGeom>
              <a:avLst/>
              <a:gdLst/>
              <a:ahLst/>
              <a:cxnLst/>
              <a:rect l="l" t="t" r="r" b="b"/>
              <a:pathLst>
                <a:path w="11696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11695" y="2339"/>
                  </a:lnTo>
                  <a:lnTo>
                    <a:pt x="11695" y="0"/>
                  </a:ln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2177643" y="2709050"/>
              <a:ext cx="259159" cy="103407"/>
            </a:xfrm>
            <a:custGeom>
              <a:avLst/>
              <a:gdLst/>
              <a:ahLst/>
              <a:cxnLst/>
              <a:rect l="l" t="t" r="r" b="b"/>
              <a:pathLst>
                <a:path w="5862" h="2339" extrusionOk="0">
                  <a:moveTo>
                    <a:pt x="1" y="0"/>
                  </a:moveTo>
                  <a:lnTo>
                    <a:pt x="1" y="2339"/>
                  </a:lnTo>
                  <a:lnTo>
                    <a:pt x="5861" y="2339"/>
                  </a:lnTo>
                  <a:lnTo>
                    <a:pt x="5861" y="0"/>
                  </a:ln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2599575" y="2236011"/>
              <a:ext cx="1261090" cy="2303429"/>
            </a:xfrm>
            <a:custGeom>
              <a:avLst/>
              <a:gdLst/>
              <a:ahLst/>
              <a:cxnLst/>
              <a:rect l="l" t="t" r="r" b="b"/>
              <a:pathLst>
                <a:path w="28525" h="52102" extrusionOk="0">
                  <a:moveTo>
                    <a:pt x="2232" y="0"/>
                  </a:moveTo>
                  <a:cubicBezTo>
                    <a:pt x="995" y="0"/>
                    <a:pt x="0" y="995"/>
                    <a:pt x="0" y="2205"/>
                  </a:cubicBezTo>
                  <a:lnTo>
                    <a:pt x="0" y="49870"/>
                  </a:lnTo>
                  <a:cubicBezTo>
                    <a:pt x="0" y="51107"/>
                    <a:pt x="995" y="52101"/>
                    <a:pt x="2232" y="52101"/>
                  </a:cubicBezTo>
                  <a:lnTo>
                    <a:pt x="26320" y="52101"/>
                  </a:lnTo>
                  <a:cubicBezTo>
                    <a:pt x="27530" y="52101"/>
                    <a:pt x="28524" y="51107"/>
                    <a:pt x="28524" y="49870"/>
                  </a:cubicBezTo>
                  <a:lnTo>
                    <a:pt x="28524" y="2205"/>
                  </a:lnTo>
                  <a:cubicBezTo>
                    <a:pt x="28524" y="995"/>
                    <a:pt x="27530" y="0"/>
                    <a:pt x="26320" y="0"/>
                  </a:cubicBezTo>
                  <a:close/>
                </a:path>
              </a:pathLst>
            </a:custGeom>
            <a:solidFill>
              <a:srgbClr val="6C7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2661379" y="2294235"/>
              <a:ext cx="1137479" cy="2186980"/>
            </a:xfrm>
            <a:custGeom>
              <a:avLst/>
              <a:gdLst/>
              <a:ahLst/>
              <a:cxnLst/>
              <a:rect l="l" t="t" r="r" b="b"/>
              <a:pathLst>
                <a:path w="25729" h="49468" extrusionOk="0">
                  <a:moveTo>
                    <a:pt x="1694" y="1"/>
                  </a:moveTo>
                  <a:cubicBezTo>
                    <a:pt x="753" y="1"/>
                    <a:pt x="0" y="726"/>
                    <a:pt x="0" y="1667"/>
                  </a:cubicBezTo>
                  <a:lnTo>
                    <a:pt x="0" y="47800"/>
                  </a:lnTo>
                  <a:cubicBezTo>
                    <a:pt x="0" y="48714"/>
                    <a:pt x="753" y="49467"/>
                    <a:pt x="1694" y="49467"/>
                  </a:cubicBezTo>
                  <a:lnTo>
                    <a:pt x="24062" y="49467"/>
                  </a:lnTo>
                  <a:cubicBezTo>
                    <a:pt x="24976" y="49467"/>
                    <a:pt x="25728" y="48714"/>
                    <a:pt x="25728" y="47800"/>
                  </a:cubicBezTo>
                  <a:lnTo>
                    <a:pt x="25728" y="1667"/>
                  </a:lnTo>
                  <a:cubicBezTo>
                    <a:pt x="25728" y="726"/>
                    <a:pt x="24976" y="1"/>
                    <a:pt x="24062" y="1"/>
                  </a:cubicBezTo>
                  <a:lnTo>
                    <a:pt x="20513" y="1"/>
                  </a:lnTo>
                  <a:lnTo>
                    <a:pt x="19868" y="1345"/>
                  </a:lnTo>
                  <a:cubicBezTo>
                    <a:pt x="19545" y="2017"/>
                    <a:pt x="18873" y="2420"/>
                    <a:pt x="18120" y="2420"/>
                  </a:cubicBezTo>
                  <a:lnTo>
                    <a:pt x="6883" y="2420"/>
                  </a:lnTo>
                  <a:cubicBezTo>
                    <a:pt x="6157" y="2420"/>
                    <a:pt x="5458" y="2017"/>
                    <a:pt x="5135" y="1345"/>
                  </a:cubicBezTo>
                  <a:lnTo>
                    <a:pt x="4490" y="1"/>
                  </a:lnTo>
                  <a:close/>
                </a:path>
              </a:pathLst>
            </a:custGeom>
            <a:solidFill>
              <a:srgbClr val="6C7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2700593" y="2331061"/>
              <a:ext cx="1060244" cy="2112089"/>
            </a:xfrm>
            <a:custGeom>
              <a:avLst/>
              <a:gdLst/>
              <a:ahLst/>
              <a:cxnLst/>
              <a:rect l="l" t="t" r="r" b="b"/>
              <a:pathLst>
                <a:path w="23982" h="47774" extrusionOk="0">
                  <a:moveTo>
                    <a:pt x="807" y="1"/>
                  </a:moveTo>
                  <a:cubicBezTo>
                    <a:pt x="350" y="1"/>
                    <a:pt x="1" y="377"/>
                    <a:pt x="1" y="834"/>
                  </a:cubicBezTo>
                  <a:lnTo>
                    <a:pt x="1" y="46967"/>
                  </a:lnTo>
                  <a:cubicBezTo>
                    <a:pt x="1" y="47397"/>
                    <a:pt x="350" y="47774"/>
                    <a:pt x="807" y="47774"/>
                  </a:cubicBezTo>
                  <a:lnTo>
                    <a:pt x="23175" y="47774"/>
                  </a:lnTo>
                  <a:cubicBezTo>
                    <a:pt x="23605" y="47774"/>
                    <a:pt x="23981" y="47397"/>
                    <a:pt x="23981" y="46967"/>
                  </a:cubicBezTo>
                  <a:lnTo>
                    <a:pt x="23981" y="834"/>
                  </a:lnTo>
                  <a:cubicBezTo>
                    <a:pt x="23981" y="377"/>
                    <a:pt x="23605" y="1"/>
                    <a:pt x="23175" y="1"/>
                  </a:cubicBezTo>
                  <a:lnTo>
                    <a:pt x="20190" y="1"/>
                  </a:lnTo>
                  <a:lnTo>
                    <a:pt x="19760" y="861"/>
                  </a:lnTo>
                  <a:cubicBezTo>
                    <a:pt x="19303" y="1829"/>
                    <a:pt x="18309" y="2447"/>
                    <a:pt x="17233" y="2447"/>
                  </a:cubicBezTo>
                  <a:lnTo>
                    <a:pt x="6023" y="2447"/>
                  </a:lnTo>
                  <a:cubicBezTo>
                    <a:pt x="4947" y="2447"/>
                    <a:pt x="3953" y="1829"/>
                    <a:pt x="3469" y="861"/>
                  </a:cubicBezTo>
                  <a:lnTo>
                    <a:pt x="3065" y="1"/>
                  </a:ln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7"/>
            <p:cNvSpPr/>
            <p:nvPr/>
          </p:nvSpPr>
          <p:spPr>
            <a:xfrm>
              <a:off x="2811116" y="2533142"/>
              <a:ext cx="838001" cy="837956"/>
            </a:xfrm>
            <a:custGeom>
              <a:avLst/>
              <a:gdLst/>
              <a:ahLst/>
              <a:cxnLst/>
              <a:rect l="l" t="t" r="r" b="b"/>
              <a:pathLst>
                <a:path w="18955" h="18954" extrusionOk="0">
                  <a:moveTo>
                    <a:pt x="1291" y="0"/>
                  </a:moveTo>
                  <a:cubicBezTo>
                    <a:pt x="565" y="0"/>
                    <a:pt x="1" y="565"/>
                    <a:pt x="1" y="1264"/>
                  </a:cubicBezTo>
                  <a:lnTo>
                    <a:pt x="1" y="17663"/>
                  </a:lnTo>
                  <a:cubicBezTo>
                    <a:pt x="1" y="18389"/>
                    <a:pt x="565" y="18953"/>
                    <a:pt x="1291" y="18953"/>
                  </a:cubicBezTo>
                  <a:lnTo>
                    <a:pt x="17690" y="18953"/>
                  </a:lnTo>
                  <a:cubicBezTo>
                    <a:pt x="18389" y="18953"/>
                    <a:pt x="18954" y="18389"/>
                    <a:pt x="18954" y="17663"/>
                  </a:cubicBezTo>
                  <a:lnTo>
                    <a:pt x="18954" y="1264"/>
                  </a:lnTo>
                  <a:cubicBezTo>
                    <a:pt x="18954" y="565"/>
                    <a:pt x="18389" y="0"/>
                    <a:pt x="176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2900286" y="3514851"/>
              <a:ext cx="286481" cy="398199"/>
            </a:xfrm>
            <a:custGeom>
              <a:avLst/>
              <a:gdLst/>
              <a:ahLst/>
              <a:cxnLst/>
              <a:rect l="l" t="t" r="r" b="b"/>
              <a:pathLst>
                <a:path w="6480" h="9007" extrusionOk="0">
                  <a:moveTo>
                    <a:pt x="3226" y="0"/>
                  </a:moveTo>
                  <a:lnTo>
                    <a:pt x="0" y="5619"/>
                  </a:lnTo>
                  <a:lnTo>
                    <a:pt x="2178" y="5619"/>
                  </a:lnTo>
                  <a:lnTo>
                    <a:pt x="2178" y="9007"/>
                  </a:lnTo>
                  <a:lnTo>
                    <a:pt x="4275" y="9007"/>
                  </a:lnTo>
                  <a:lnTo>
                    <a:pt x="4275" y="5619"/>
                  </a:lnTo>
                  <a:lnTo>
                    <a:pt x="6479" y="5619"/>
                  </a:lnTo>
                  <a:lnTo>
                    <a:pt x="32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254445" y="3514851"/>
              <a:ext cx="287674" cy="398199"/>
            </a:xfrm>
            <a:custGeom>
              <a:avLst/>
              <a:gdLst/>
              <a:ahLst/>
              <a:cxnLst/>
              <a:rect l="l" t="t" r="r" b="b"/>
              <a:pathLst>
                <a:path w="6507" h="9007" extrusionOk="0">
                  <a:moveTo>
                    <a:pt x="2205" y="0"/>
                  </a:moveTo>
                  <a:lnTo>
                    <a:pt x="2205" y="3388"/>
                  </a:lnTo>
                  <a:lnTo>
                    <a:pt x="1" y="3388"/>
                  </a:lnTo>
                  <a:lnTo>
                    <a:pt x="3254" y="9007"/>
                  </a:lnTo>
                  <a:lnTo>
                    <a:pt x="6506" y="3388"/>
                  </a:lnTo>
                  <a:lnTo>
                    <a:pt x="4302" y="3388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883619" y="4073435"/>
              <a:ext cx="694141" cy="179537"/>
            </a:xfrm>
            <a:custGeom>
              <a:avLst/>
              <a:gdLst/>
              <a:ahLst/>
              <a:cxnLst/>
              <a:rect l="l" t="t" r="r" b="b"/>
              <a:pathLst>
                <a:path w="15701" h="4061" extrusionOk="0">
                  <a:moveTo>
                    <a:pt x="565" y="1"/>
                  </a:moveTo>
                  <a:cubicBezTo>
                    <a:pt x="243" y="1"/>
                    <a:pt x="1" y="270"/>
                    <a:pt x="1" y="592"/>
                  </a:cubicBezTo>
                  <a:lnTo>
                    <a:pt x="1" y="3496"/>
                  </a:lnTo>
                  <a:cubicBezTo>
                    <a:pt x="1" y="3792"/>
                    <a:pt x="243" y="4060"/>
                    <a:pt x="565" y="4060"/>
                  </a:cubicBezTo>
                  <a:lnTo>
                    <a:pt x="15110" y="4060"/>
                  </a:lnTo>
                  <a:cubicBezTo>
                    <a:pt x="15432" y="4060"/>
                    <a:pt x="15701" y="3792"/>
                    <a:pt x="15701" y="3496"/>
                  </a:cubicBezTo>
                  <a:lnTo>
                    <a:pt x="15701" y="592"/>
                  </a:lnTo>
                  <a:cubicBezTo>
                    <a:pt x="15701" y="270"/>
                    <a:pt x="15432" y="1"/>
                    <a:pt x="15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937112" y="4188732"/>
              <a:ext cx="586004" cy="29753"/>
            </a:xfrm>
            <a:custGeom>
              <a:avLst/>
              <a:gdLst/>
              <a:ahLst/>
              <a:cxnLst/>
              <a:rect l="l" t="t" r="r" b="b"/>
              <a:pathLst>
                <a:path w="13255" h="673" extrusionOk="0">
                  <a:moveTo>
                    <a:pt x="350" y="1"/>
                  </a:moveTo>
                  <a:cubicBezTo>
                    <a:pt x="162" y="1"/>
                    <a:pt x="1" y="162"/>
                    <a:pt x="1" y="323"/>
                  </a:cubicBezTo>
                  <a:cubicBezTo>
                    <a:pt x="1" y="511"/>
                    <a:pt x="162" y="673"/>
                    <a:pt x="350" y="673"/>
                  </a:cubicBezTo>
                  <a:lnTo>
                    <a:pt x="12932" y="673"/>
                  </a:lnTo>
                  <a:cubicBezTo>
                    <a:pt x="13120" y="673"/>
                    <a:pt x="13254" y="511"/>
                    <a:pt x="13254" y="323"/>
                  </a:cubicBezTo>
                  <a:cubicBezTo>
                    <a:pt x="13254" y="162"/>
                    <a:pt x="13120" y="1"/>
                    <a:pt x="1293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032117" y="1296787"/>
              <a:ext cx="1428735" cy="570840"/>
            </a:xfrm>
            <a:custGeom>
              <a:avLst/>
              <a:gdLst/>
              <a:ahLst/>
              <a:cxnLst/>
              <a:rect l="l" t="t" r="r" b="b"/>
              <a:pathLst>
                <a:path w="32317" h="12912" extrusionOk="0">
                  <a:moveTo>
                    <a:pt x="13287" y="1"/>
                  </a:moveTo>
                  <a:cubicBezTo>
                    <a:pt x="9145" y="1"/>
                    <a:pt x="5035" y="2452"/>
                    <a:pt x="5164" y="7319"/>
                  </a:cubicBezTo>
                  <a:cubicBezTo>
                    <a:pt x="4788" y="7212"/>
                    <a:pt x="4438" y="7239"/>
                    <a:pt x="4062" y="7185"/>
                  </a:cubicBezTo>
                  <a:cubicBezTo>
                    <a:pt x="3923" y="7167"/>
                    <a:pt x="3788" y="7158"/>
                    <a:pt x="3657" y="7158"/>
                  </a:cubicBezTo>
                  <a:cubicBezTo>
                    <a:pt x="1066" y="7158"/>
                    <a:pt x="0" y="10583"/>
                    <a:pt x="3148" y="12911"/>
                  </a:cubicBezTo>
                  <a:lnTo>
                    <a:pt x="31887" y="12911"/>
                  </a:lnTo>
                  <a:cubicBezTo>
                    <a:pt x="32317" y="11943"/>
                    <a:pt x="32182" y="10653"/>
                    <a:pt x="31537" y="9820"/>
                  </a:cubicBezTo>
                  <a:cubicBezTo>
                    <a:pt x="30993" y="9117"/>
                    <a:pt x="30123" y="8700"/>
                    <a:pt x="29235" y="8700"/>
                  </a:cubicBezTo>
                  <a:cubicBezTo>
                    <a:pt x="29071" y="8700"/>
                    <a:pt x="28905" y="8715"/>
                    <a:pt x="28741" y="8744"/>
                  </a:cubicBezTo>
                  <a:cubicBezTo>
                    <a:pt x="28822" y="7561"/>
                    <a:pt x="27962" y="6594"/>
                    <a:pt x="26967" y="5975"/>
                  </a:cubicBezTo>
                  <a:cubicBezTo>
                    <a:pt x="26035" y="5410"/>
                    <a:pt x="24939" y="5123"/>
                    <a:pt x="23840" y="5123"/>
                  </a:cubicBezTo>
                  <a:cubicBezTo>
                    <a:pt x="23005" y="5123"/>
                    <a:pt x="22168" y="5289"/>
                    <a:pt x="21402" y="5626"/>
                  </a:cubicBezTo>
                  <a:cubicBezTo>
                    <a:pt x="20538" y="1867"/>
                    <a:pt x="16900" y="1"/>
                    <a:pt x="13287" y="1"/>
                  </a:cubicBezTo>
                  <a:close/>
                </a:path>
              </a:pathLst>
            </a:custGeom>
            <a:solidFill>
              <a:srgbClr val="6C7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403032" y="1552581"/>
              <a:ext cx="272201" cy="486177"/>
            </a:xfrm>
            <a:custGeom>
              <a:avLst/>
              <a:gdLst/>
              <a:ahLst/>
              <a:cxnLst/>
              <a:rect l="l" t="t" r="r" b="b"/>
              <a:pathLst>
                <a:path w="6157" h="10997" extrusionOk="0">
                  <a:moveTo>
                    <a:pt x="3065" y="1"/>
                  </a:moveTo>
                  <a:cubicBezTo>
                    <a:pt x="2951" y="1"/>
                    <a:pt x="2836" y="55"/>
                    <a:pt x="2769" y="162"/>
                  </a:cubicBezTo>
                  <a:lnTo>
                    <a:pt x="108" y="4786"/>
                  </a:lnTo>
                  <a:cubicBezTo>
                    <a:pt x="0" y="5001"/>
                    <a:pt x="161" y="5270"/>
                    <a:pt x="403" y="5270"/>
                  </a:cubicBezTo>
                  <a:lnTo>
                    <a:pt x="1694" y="5270"/>
                  </a:lnTo>
                  <a:cubicBezTo>
                    <a:pt x="1882" y="5270"/>
                    <a:pt x="2016" y="5432"/>
                    <a:pt x="2016" y="5620"/>
                  </a:cubicBezTo>
                  <a:lnTo>
                    <a:pt x="2016" y="10647"/>
                  </a:lnTo>
                  <a:cubicBezTo>
                    <a:pt x="2016" y="10835"/>
                    <a:pt x="2178" y="10997"/>
                    <a:pt x="2366" y="10997"/>
                  </a:cubicBezTo>
                  <a:lnTo>
                    <a:pt x="3791" y="10997"/>
                  </a:lnTo>
                  <a:cubicBezTo>
                    <a:pt x="3979" y="10997"/>
                    <a:pt x="4113" y="10835"/>
                    <a:pt x="4113" y="10647"/>
                  </a:cubicBezTo>
                  <a:lnTo>
                    <a:pt x="4113" y="5620"/>
                  </a:lnTo>
                  <a:cubicBezTo>
                    <a:pt x="4113" y="5432"/>
                    <a:pt x="4275" y="5270"/>
                    <a:pt x="4463" y="5270"/>
                  </a:cubicBezTo>
                  <a:lnTo>
                    <a:pt x="5753" y="5270"/>
                  </a:lnTo>
                  <a:cubicBezTo>
                    <a:pt x="5995" y="5270"/>
                    <a:pt x="6156" y="5001"/>
                    <a:pt x="6022" y="4786"/>
                  </a:cubicBezTo>
                  <a:lnTo>
                    <a:pt x="3361" y="162"/>
                  </a:lnTo>
                  <a:cubicBezTo>
                    <a:pt x="3293" y="55"/>
                    <a:pt x="3179" y="1"/>
                    <a:pt x="3065" y="1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5794" y="1563280"/>
              <a:ext cx="273395" cy="487062"/>
            </a:xfrm>
            <a:custGeom>
              <a:avLst/>
              <a:gdLst/>
              <a:ahLst/>
              <a:cxnLst/>
              <a:rect l="l" t="t" r="r" b="b"/>
              <a:pathLst>
                <a:path w="6184" h="11017" extrusionOk="0">
                  <a:moveTo>
                    <a:pt x="2366" y="1"/>
                  </a:moveTo>
                  <a:cubicBezTo>
                    <a:pt x="2178" y="1"/>
                    <a:pt x="2044" y="162"/>
                    <a:pt x="2044" y="350"/>
                  </a:cubicBezTo>
                  <a:lnTo>
                    <a:pt x="2044" y="5378"/>
                  </a:lnTo>
                  <a:cubicBezTo>
                    <a:pt x="2044" y="5566"/>
                    <a:pt x="1882" y="5727"/>
                    <a:pt x="1694" y="5727"/>
                  </a:cubicBezTo>
                  <a:lnTo>
                    <a:pt x="431" y="5727"/>
                  </a:lnTo>
                  <a:cubicBezTo>
                    <a:pt x="162" y="5727"/>
                    <a:pt x="1" y="5996"/>
                    <a:pt x="135" y="6238"/>
                  </a:cubicBezTo>
                  <a:lnTo>
                    <a:pt x="2797" y="10835"/>
                  </a:lnTo>
                  <a:cubicBezTo>
                    <a:pt x="2864" y="10956"/>
                    <a:pt x="2978" y="11017"/>
                    <a:pt x="3092" y="11017"/>
                  </a:cubicBezTo>
                  <a:cubicBezTo>
                    <a:pt x="3206" y="11017"/>
                    <a:pt x="3321" y="10956"/>
                    <a:pt x="3388" y="10835"/>
                  </a:cubicBezTo>
                  <a:lnTo>
                    <a:pt x="6049" y="6238"/>
                  </a:lnTo>
                  <a:cubicBezTo>
                    <a:pt x="6184" y="5996"/>
                    <a:pt x="5996" y="5727"/>
                    <a:pt x="5754" y="5727"/>
                  </a:cubicBezTo>
                  <a:lnTo>
                    <a:pt x="4463" y="5727"/>
                  </a:lnTo>
                  <a:cubicBezTo>
                    <a:pt x="4275" y="5727"/>
                    <a:pt x="4141" y="5566"/>
                    <a:pt x="4141" y="5378"/>
                  </a:cubicBezTo>
                  <a:lnTo>
                    <a:pt x="4141" y="350"/>
                  </a:lnTo>
                  <a:cubicBezTo>
                    <a:pt x="4141" y="162"/>
                    <a:pt x="3979" y="1"/>
                    <a:pt x="3791" y="1"/>
                  </a:cubicBezTo>
                  <a:close/>
                </a:path>
              </a:pathLst>
            </a:custGeom>
            <a:solidFill>
              <a:srgbClr val="E4E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964001" y="1311862"/>
              <a:ext cx="436220" cy="268222"/>
            </a:xfrm>
            <a:custGeom>
              <a:avLst/>
              <a:gdLst/>
              <a:ahLst/>
              <a:cxnLst/>
              <a:rect l="l" t="t" r="r" b="b"/>
              <a:pathLst>
                <a:path w="9867" h="6067" extrusionOk="0">
                  <a:moveTo>
                    <a:pt x="2753" y="1"/>
                  </a:moveTo>
                  <a:cubicBezTo>
                    <a:pt x="2598" y="1"/>
                    <a:pt x="2442" y="6"/>
                    <a:pt x="2285" y="15"/>
                  </a:cubicBezTo>
                  <a:cubicBezTo>
                    <a:pt x="1694" y="42"/>
                    <a:pt x="1076" y="177"/>
                    <a:pt x="484" y="365"/>
                  </a:cubicBezTo>
                  <a:cubicBezTo>
                    <a:pt x="162" y="446"/>
                    <a:pt x="0" y="795"/>
                    <a:pt x="108" y="1118"/>
                  </a:cubicBezTo>
                  <a:cubicBezTo>
                    <a:pt x="173" y="1378"/>
                    <a:pt x="414" y="1551"/>
                    <a:pt x="674" y="1551"/>
                  </a:cubicBezTo>
                  <a:cubicBezTo>
                    <a:pt x="736" y="1551"/>
                    <a:pt x="799" y="1542"/>
                    <a:pt x="861" y="1521"/>
                  </a:cubicBezTo>
                  <a:cubicBezTo>
                    <a:pt x="1344" y="1360"/>
                    <a:pt x="1855" y="1279"/>
                    <a:pt x="2366" y="1225"/>
                  </a:cubicBezTo>
                  <a:cubicBezTo>
                    <a:pt x="2486" y="1219"/>
                    <a:pt x="2604" y="1215"/>
                    <a:pt x="2723" y="1215"/>
                  </a:cubicBezTo>
                  <a:cubicBezTo>
                    <a:pt x="5452" y="1215"/>
                    <a:pt x="7830" y="2980"/>
                    <a:pt x="8603" y="5634"/>
                  </a:cubicBezTo>
                  <a:cubicBezTo>
                    <a:pt x="8679" y="5886"/>
                    <a:pt x="8919" y="6067"/>
                    <a:pt x="9170" y="6067"/>
                  </a:cubicBezTo>
                  <a:cubicBezTo>
                    <a:pt x="9187" y="6067"/>
                    <a:pt x="9204" y="6066"/>
                    <a:pt x="9222" y="6064"/>
                  </a:cubicBezTo>
                  <a:cubicBezTo>
                    <a:pt x="9275" y="6064"/>
                    <a:pt x="9329" y="6064"/>
                    <a:pt x="9383" y="6037"/>
                  </a:cubicBezTo>
                  <a:cubicBezTo>
                    <a:pt x="9705" y="5930"/>
                    <a:pt x="9867" y="5607"/>
                    <a:pt x="9786" y="5285"/>
                  </a:cubicBezTo>
                  <a:cubicBezTo>
                    <a:pt x="8862" y="2128"/>
                    <a:pt x="6003" y="1"/>
                    <a:pt x="2753" y="1"/>
                  </a:cubicBezTo>
                  <a:close/>
                </a:path>
              </a:pathLst>
            </a:custGeom>
            <a:solidFill>
              <a:srgbClr val="FFB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872488" y="1142806"/>
              <a:ext cx="704840" cy="506116"/>
            </a:xfrm>
            <a:custGeom>
              <a:avLst/>
              <a:gdLst/>
              <a:ahLst/>
              <a:cxnLst/>
              <a:rect l="l" t="t" r="r" b="b"/>
              <a:pathLst>
                <a:path w="15943" h="11448" extrusionOk="0">
                  <a:moveTo>
                    <a:pt x="5228" y="0"/>
                  </a:moveTo>
                  <a:cubicBezTo>
                    <a:pt x="5001" y="0"/>
                    <a:pt x="4773" y="7"/>
                    <a:pt x="4544" y="22"/>
                  </a:cubicBezTo>
                  <a:cubicBezTo>
                    <a:pt x="3092" y="103"/>
                    <a:pt x="1694" y="452"/>
                    <a:pt x="430" y="1097"/>
                  </a:cubicBezTo>
                  <a:cubicBezTo>
                    <a:pt x="108" y="1259"/>
                    <a:pt x="0" y="1608"/>
                    <a:pt x="135" y="1931"/>
                  </a:cubicBezTo>
                  <a:cubicBezTo>
                    <a:pt x="250" y="2142"/>
                    <a:pt x="460" y="2257"/>
                    <a:pt x="689" y="2257"/>
                  </a:cubicBezTo>
                  <a:cubicBezTo>
                    <a:pt x="781" y="2257"/>
                    <a:pt x="875" y="2238"/>
                    <a:pt x="968" y="2200"/>
                  </a:cubicBezTo>
                  <a:cubicBezTo>
                    <a:pt x="2097" y="1635"/>
                    <a:pt x="3334" y="1312"/>
                    <a:pt x="4624" y="1232"/>
                  </a:cubicBezTo>
                  <a:cubicBezTo>
                    <a:pt x="4821" y="1220"/>
                    <a:pt x="5017" y="1214"/>
                    <a:pt x="5212" y="1214"/>
                  </a:cubicBezTo>
                  <a:cubicBezTo>
                    <a:pt x="10200" y="1214"/>
                    <a:pt x="14395" y="5139"/>
                    <a:pt x="14706" y="10184"/>
                  </a:cubicBezTo>
                  <a:cubicBezTo>
                    <a:pt x="14706" y="10399"/>
                    <a:pt x="14733" y="10614"/>
                    <a:pt x="14706" y="10829"/>
                  </a:cubicBezTo>
                  <a:cubicBezTo>
                    <a:pt x="14706" y="11179"/>
                    <a:pt x="14975" y="11448"/>
                    <a:pt x="15324" y="11448"/>
                  </a:cubicBezTo>
                  <a:lnTo>
                    <a:pt x="15351" y="11448"/>
                  </a:lnTo>
                  <a:cubicBezTo>
                    <a:pt x="15674" y="11421"/>
                    <a:pt x="15942" y="11179"/>
                    <a:pt x="15942" y="10829"/>
                  </a:cubicBezTo>
                  <a:cubicBezTo>
                    <a:pt x="15942" y="10587"/>
                    <a:pt x="15942" y="10345"/>
                    <a:pt x="15916" y="10103"/>
                  </a:cubicBezTo>
                  <a:cubicBezTo>
                    <a:pt x="15580" y="4418"/>
                    <a:pt x="10847" y="0"/>
                    <a:pt x="5228" y="0"/>
                  </a:cubicBez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738181" y="960752"/>
              <a:ext cx="1020986" cy="767795"/>
            </a:xfrm>
            <a:custGeom>
              <a:avLst/>
              <a:gdLst/>
              <a:ahLst/>
              <a:cxnLst/>
              <a:rect l="l" t="t" r="r" b="b"/>
              <a:pathLst>
                <a:path w="23094" h="17367" extrusionOk="0">
                  <a:moveTo>
                    <a:pt x="8226" y="0"/>
                  </a:moveTo>
                  <a:cubicBezTo>
                    <a:pt x="7932" y="0"/>
                    <a:pt x="7637" y="9"/>
                    <a:pt x="7340" y="27"/>
                  </a:cubicBezTo>
                  <a:cubicBezTo>
                    <a:pt x="4866" y="188"/>
                    <a:pt x="2474" y="941"/>
                    <a:pt x="377" y="2258"/>
                  </a:cubicBezTo>
                  <a:cubicBezTo>
                    <a:pt x="81" y="2419"/>
                    <a:pt x="0" y="2796"/>
                    <a:pt x="189" y="3091"/>
                  </a:cubicBezTo>
                  <a:cubicBezTo>
                    <a:pt x="291" y="3280"/>
                    <a:pt x="481" y="3381"/>
                    <a:pt x="682" y="3381"/>
                  </a:cubicBezTo>
                  <a:cubicBezTo>
                    <a:pt x="796" y="3381"/>
                    <a:pt x="915" y="3348"/>
                    <a:pt x="1022" y="3280"/>
                  </a:cubicBezTo>
                  <a:cubicBezTo>
                    <a:pt x="2931" y="2097"/>
                    <a:pt x="5135" y="1398"/>
                    <a:pt x="7420" y="1263"/>
                  </a:cubicBezTo>
                  <a:cubicBezTo>
                    <a:pt x="7700" y="1246"/>
                    <a:pt x="7978" y="1238"/>
                    <a:pt x="8255" y="1238"/>
                  </a:cubicBezTo>
                  <a:cubicBezTo>
                    <a:pt x="15394" y="1238"/>
                    <a:pt x="21390" y="6839"/>
                    <a:pt x="21830" y="14060"/>
                  </a:cubicBezTo>
                  <a:cubicBezTo>
                    <a:pt x="21884" y="14947"/>
                    <a:pt x="21830" y="15808"/>
                    <a:pt x="21723" y="16695"/>
                  </a:cubicBezTo>
                  <a:cubicBezTo>
                    <a:pt x="21696" y="17017"/>
                    <a:pt x="21911" y="17340"/>
                    <a:pt x="22260" y="17367"/>
                  </a:cubicBezTo>
                  <a:lnTo>
                    <a:pt x="22368" y="17367"/>
                  </a:lnTo>
                  <a:cubicBezTo>
                    <a:pt x="22664" y="17367"/>
                    <a:pt x="22906" y="17152"/>
                    <a:pt x="22932" y="16856"/>
                  </a:cubicBezTo>
                  <a:cubicBezTo>
                    <a:pt x="23067" y="15888"/>
                    <a:pt x="23094" y="14947"/>
                    <a:pt x="23040" y="13979"/>
                  </a:cubicBezTo>
                  <a:cubicBezTo>
                    <a:pt x="22574" y="6104"/>
                    <a:pt x="16016" y="0"/>
                    <a:pt x="82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2" name="Google Shape;152;p17"/>
            <p:cNvGrpSpPr/>
            <p:nvPr/>
          </p:nvGrpSpPr>
          <p:grpSpPr>
            <a:xfrm>
              <a:off x="921531" y="1692575"/>
              <a:ext cx="1428693" cy="3297686"/>
              <a:chOff x="3834050" y="2474500"/>
              <a:chExt cx="852900" cy="1968650"/>
            </a:xfrm>
          </p:grpSpPr>
          <p:sp>
            <p:nvSpPr>
              <p:cNvPr id="153" name="Google Shape;153;p17"/>
              <p:cNvSpPr/>
              <p:nvPr/>
            </p:nvSpPr>
            <p:spPr>
              <a:xfrm>
                <a:off x="4026275" y="4279125"/>
                <a:ext cx="55800" cy="119000"/>
              </a:xfrm>
              <a:custGeom>
                <a:avLst/>
                <a:gdLst/>
                <a:ahLst/>
                <a:cxnLst/>
                <a:rect l="l" t="t" r="r" b="b"/>
                <a:pathLst>
                  <a:path w="2232" h="4760" extrusionOk="0">
                    <a:moveTo>
                      <a:pt x="2231" y="1"/>
                    </a:moveTo>
                    <a:lnTo>
                      <a:pt x="0" y="861"/>
                    </a:lnTo>
                    <a:lnTo>
                      <a:pt x="323" y="4759"/>
                    </a:lnTo>
                    <a:lnTo>
                      <a:pt x="2231" y="4060"/>
                    </a:lnTo>
                    <a:lnTo>
                      <a:pt x="2231" y="1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4385825" y="4275100"/>
                <a:ext cx="73975" cy="129725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5189" extrusionOk="0">
                    <a:moveTo>
                      <a:pt x="2152" y="0"/>
                    </a:moveTo>
                    <a:lnTo>
                      <a:pt x="1" y="646"/>
                    </a:lnTo>
                    <a:lnTo>
                      <a:pt x="1291" y="5189"/>
                    </a:lnTo>
                    <a:lnTo>
                      <a:pt x="2958" y="4140"/>
                    </a:lnTo>
                    <a:lnTo>
                      <a:pt x="2152" y="0"/>
                    </a:ln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7"/>
              <p:cNvSpPr/>
              <p:nvPr/>
            </p:nvSpPr>
            <p:spPr>
              <a:xfrm>
                <a:off x="3925450" y="3171850"/>
                <a:ext cx="527625" cy="1144575"/>
              </a:xfrm>
              <a:custGeom>
                <a:avLst/>
                <a:gdLst/>
                <a:ahLst/>
                <a:cxnLst/>
                <a:rect l="l" t="t" r="r" b="b"/>
                <a:pathLst>
                  <a:path w="21105" h="45783" extrusionOk="0">
                    <a:moveTo>
                      <a:pt x="9825" y="1"/>
                    </a:moveTo>
                    <a:cubicBezTo>
                      <a:pt x="6965" y="1"/>
                      <a:pt x="780" y="901"/>
                      <a:pt x="780" y="901"/>
                    </a:cubicBezTo>
                    <a:cubicBezTo>
                      <a:pt x="780" y="901"/>
                      <a:pt x="0" y="3697"/>
                      <a:pt x="619" y="9342"/>
                    </a:cubicBezTo>
                    <a:cubicBezTo>
                      <a:pt x="1264" y="15015"/>
                      <a:pt x="1587" y="25930"/>
                      <a:pt x="1990" y="31253"/>
                    </a:cubicBezTo>
                    <a:cubicBezTo>
                      <a:pt x="2393" y="36576"/>
                      <a:pt x="3549" y="45690"/>
                      <a:pt x="3549" y="45690"/>
                    </a:cubicBezTo>
                    <a:cubicBezTo>
                      <a:pt x="3549" y="45690"/>
                      <a:pt x="3927" y="45783"/>
                      <a:pt x="4470" y="45783"/>
                    </a:cubicBezTo>
                    <a:cubicBezTo>
                      <a:pt x="5164" y="45783"/>
                      <a:pt x="6125" y="45631"/>
                      <a:pt x="6910" y="44937"/>
                    </a:cubicBezTo>
                    <a:cubicBezTo>
                      <a:pt x="6910" y="44937"/>
                      <a:pt x="6426" y="31737"/>
                      <a:pt x="6426" y="27570"/>
                    </a:cubicBezTo>
                    <a:cubicBezTo>
                      <a:pt x="6426" y="23376"/>
                      <a:pt x="7743" y="11144"/>
                      <a:pt x="7743" y="11144"/>
                    </a:cubicBezTo>
                    <a:cubicBezTo>
                      <a:pt x="7743" y="11144"/>
                      <a:pt x="10700" y="17542"/>
                      <a:pt x="11668" y="21091"/>
                    </a:cubicBezTo>
                    <a:cubicBezTo>
                      <a:pt x="12663" y="24613"/>
                      <a:pt x="18066" y="45367"/>
                      <a:pt x="18066" y="45367"/>
                    </a:cubicBezTo>
                    <a:cubicBezTo>
                      <a:pt x="18066" y="45367"/>
                      <a:pt x="18587" y="45455"/>
                      <a:pt x="19215" y="45455"/>
                    </a:cubicBezTo>
                    <a:cubicBezTo>
                      <a:pt x="19889" y="45455"/>
                      <a:pt x="20687" y="45354"/>
                      <a:pt x="21104" y="44937"/>
                    </a:cubicBezTo>
                    <a:cubicBezTo>
                      <a:pt x="21104" y="44937"/>
                      <a:pt x="17825" y="27650"/>
                      <a:pt x="17260" y="22838"/>
                    </a:cubicBezTo>
                    <a:cubicBezTo>
                      <a:pt x="16669" y="18053"/>
                      <a:pt x="16185" y="15499"/>
                      <a:pt x="15862" y="14020"/>
                    </a:cubicBezTo>
                    <a:cubicBezTo>
                      <a:pt x="15513" y="12542"/>
                      <a:pt x="11534" y="1062"/>
                      <a:pt x="11238" y="256"/>
                    </a:cubicBezTo>
                    <a:cubicBezTo>
                      <a:pt x="11173" y="72"/>
                      <a:pt x="10631" y="1"/>
                      <a:pt x="98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7"/>
              <p:cNvSpPr/>
              <p:nvPr/>
            </p:nvSpPr>
            <p:spPr>
              <a:xfrm>
                <a:off x="4510175" y="2712825"/>
                <a:ext cx="176775" cy="105850"/>
              </a:xfrm>
              <a:custGeom>
                <a:avLst/>
                <a:gdLst/>
                <a:ahLst/>
                <a:cxnLst/>
                <a:rect l="l" t="t" r="r" b="b"/>
                <a:pathLst>
                  <a:path w="7071" h="4234" extrusionOk="0">
                    <a:moveTo>
                      <a:pt x="5686" y="1"/>
                    </a:moveTo>
                    <a:cubicBezTo>
                      <a:pt x="5634" y="1"/>
                      <a:pt x="5576" y="5"/>
                      <a:pt x="5512" y="13"/>
                    </a:cubicBezTo>
                    <a:cubicBezTo>
                      <a:pt x="4893" y="94"/>
                      <a:pt x="3119" y="497"/>
                      <a:pt x="3119" y="497"/>
                    </a:cubicBezTo>
                    <a:lnTo>
                      <a:pt x="3119" y="147"/>
                    </a:lnTo>
                    <a:cubicBezTo>
                      <a:pt x="3119" y="128"/>
                      <a:pt x="3064" y="112"/>
                      <a:pt x="2968" y="112"/>
                    </a:cubicBezTo>
                    <a:cubicBezTo>
                      <a:pt x="2797" y="112"/>
                      <a:pt x="2496" y="163"/>
                      <a:pt x="2151" y="336"/>
                    </a:cubicBezTo>
                    <a:cubicBezTo>
                      <a:pt x="1587" y="604"/>
                      <a:pt x="1210" y="1384"/>
                      <a:pt x="1076" y="1760"/>
                    </a:cubicBezTo>
                    <a:cubicBezTo>
                      <a:pt x="941" y="2110"/>
                      <a:pt x="1" y="2863"/>
                      <a:pt x="1" y="2863"/>
                    </a:cubicBezTo>
                    <a:lnTo>
                      <a:pt x="1049" y="4234"/>
                    </a:lnTo>
                    <a:cubicBezTo>
                      <a:pt x="1049" y="4234"/>
                      <a:pt x="1909" y="3320"/>
                      <a:pt x="2259" y="3132"/>
                    </a:cubicBezTo>
                    <a:cubicBezTo>
                      <a:pt x="2608" y="2916"/>
                      <a:pt x="3119" y="2728"/>
                      <a:pt x="3764" y="2621"/>
                    </a:cubicBezTo>
                    <a:cubicBezTo>
                      <a:pt x="4410" y="2486"/>
                      <a:pt x="5431" y="2110"/>
                      <a:pt x="5566" y="1949"/>
                    </a:cubicBezTo>
                    <a:cubicBezTo>
                      <a:pt x="5727" y="1814"/>
                      <a:pt x="5512" y="1626"/>
                      <a:pt x="5512" y="1626"/>
                    </a:cubicBezTo>
                    <a:cubicBezTo>
                      <a:pt x="5512" y="1626"/>
                      <a:pt x="6614" y="1196"/>
                      <a:pt x="6775" y="1035"/>
                    </a:cubicBezTo>
                    <a:cubicBezTo>
                      <a:pt x="6937" y="846"/>
                      <a:pt x="6775" y="685"/>
                      <a:pt x="6775" y="685"/>
                    </a:cubicBezTo>
                    <a:cubicBezTo>
                      <a:pt x="6775" y="685"/>
                      <a:pt x="6990" y="578"/>
                      <a:pt x="7044" y="524"/>
                    </a:cubicBezTo>
                    <a:cubicBezTo>
                      <a:pt x="7071" y="470"/>
                      <a:pt x="7044" y="228"/>
                      <a:pt x="6910" y="228"/>
                    </a:cubicBezTo>
                    <a:cubicBezTo>
                      <a:pt x="6887" y="224"/>
                      <a:pt x="6855" y="223"/>
                      <a:pt x="6819" y="223"/>
                    </a:cubicBezTo>
                    <a:cubicBezTo>
                      <a:pt x="6599" y="223"/>
                      <a:pt x="6184" y="282"/>
                      <a:pt x="6184" y="282"/>
                    </a:cubicBezTo>
                    <a:cubicBezTo>
                      <a:pt x="6184" y="282"/>
                      <a:pt x="6141" y="1"/>
                      <a:pt x="5686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7"/>
              <p:cNvSpPr/>
              <p:nvPr/>
            </p:nvSpPr>
            <p:spPr>
              <a:xfrm>
                <a:off x="4608300" y="2728300"/>
                <a:ext cx="73950" cy="2585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34" extrusionOk="0">
                    <a:moveTo>
                      <a:pt x="2878" y="0"/>
                    </a:moveTo>
                    <a:cubicBezTo>
                      <a:pt x="2868" y="0"/>
                      <a:pt x="2859" y="3"/>
                      <a:pt x="2850" y="12"/>
                    </a:cubicBezTo>
                    <a:cubicBezTo>
                      <a:pt x="2797" y="12"/>
                      <a:pt x="1291" y="469"/>
                      <a:pt x="700" y="684"/>
                    </a:cubicBezTo>
                    <a:cubicBezTo>
                      <a:pt x="108" y="899"/>
                      <a:pt x="54" y="926"/>
                      <a:pt x="54" y="926"/>
                    </a:cubicBezTo>
                    <a:cubicBezTo>
                      <a:pt x="27" y="926"/>
                      <a:pt x="1" y="953"/>
                      <a:pt x="1" y="980"/>
                    </a:cubicBezTo>
                    <a:cubicBezTo>
                      <a:pt x="1" y="1007"/>
                      <a:pt x="27" y="1034"/>
                      <a:pt x="54" y="1034"/>
                    </a:cubicBezTo>
                    <a:lnTo>
                      <a:pt x="81" y="1034"/>
                    </a:lnTo>
                    <a:cubicBezTo>
                      <a:pt x="81" y="1034"/>
                      <a:pt x="135" y="1007"/>
                      <a:pt x="726" y="792"/>
                    </a:cubicBezTo>
                    <a:cubicBezTo>
                      <a:pt x="1372" y="550"/>
                      <a:pt x="2797" y="120"/>
                      <a:pt x="2877" y="120"/>
                    </a:cubicBezTo>
                    <a:lnTo>
                      <a:pt x="2904" y="120"/>
                    </a:lnTo>
                    <a:cubicBezTo>
                      <a:pt x="2877" y="66"/>
                      <a:pt x="2850" y="66"/>
                      <a:pt x="2850" y="66"/>
                    </a:cubicBezTo>
                    <a:cubicBezTo>
                      <a:pt x="2850" y="66"/>
                      <a:pt x="2904" y="39"/>
                      <a:pt x="2958" y="12"/>
                    </a:cubicBezTo>
                    <a:cubicBezTo>
                      <a:pt x="2922" y="12"/>
                      <a:pt x="2898" y="0"/>
                      <a:pt x="2878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7"/>
              <p:cNvSpPr/>
              <p:nvPr/>
            </p:nvSpPr>
            <p:spPr>
              <a:xfrm>
                <a:off x="4603600" y="2719175"/>
                <a:ext cx="63200" cy="20200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808" extrusionOk="0">
                    <a:moveTo>
                      <a:pt x="2420" y="1"/>
                    </a:moveTo>
                    <a:cubicBezTo>
                      <a:pt x="2232" y="55"/>
                      <a:pt x="619" y="431"/>
                      <a:pt x="54" y="700"/>
                    </a:cubicBezTo>
                    <a:cubicBezTo>
                      <a:pt x="27" y="727"/>
                      <a:pt x="0" y="754"/>
                      <a:pt x="27" y="781"/>
                    </a:cubicBezTo>
                    <a:cubicBezTo>
                      <a:pt x="27" y="807"/>
                      <a:pt x="54" y="807"/>
                      <a:pt x="81" y="807"/>
                    </a:cubicBezTo>
                    <a:cubicBezTo>
                      <a:pt x="673" y="512"/>
                      <a:pt x="2447" y="108"/>
                      <a:pt x="2447" y="82"/>
                    </a:cubicBezTo>
                    <a:lnTo>
                      <a:pt x="2474" y="82"/>
                    </a:lnTo>
                    <a:cubicBezTo>
                      <a:pt x="2501" y="55"/>
                      <a:pt x="2501" y="55"/>
                      <a:pt x="2528" y="28"/>
                    </a:cubicBezTo>
                    <a:cubicBezTo>
                      <a:pt x="2474" y="28"/>
                      <a:pt x="2447" y="55"/>
                      <a:pt x="2447" y="55"/>
                    </a:cubicBezTo>
                    <a:cubicBezTo>
                      <a:pt x="2447" y="55"/>
                      <a:pt x="2447" y="28"/>
                      <a:pt x="2420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7"/>
              <p:cNvSpPr/>
              <p:nvPr/>
            </p:nvSpPr>
            <p:spPr>
              <a:xfrm>
                <a:off x="4618375" y="2752125"/>
                <a:ext cx="32300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1292" h="431" extrusionOk="0">
                    <a:moveTo>
                      <a:pt x="1157" y="0"/>
                    </a:moveTo>
                    <a:cubicBezTo>
                      <a:pt x="1103" y="0"/>
                      <a:pt x="1022" y="27"/>
                      <a:pt x="888" y="81"/>
                    </a:cubicBezTo>
                    <a:cubicBezTo>
                      <a:pt x="646" y="162"/>
                      <a:pt x="350" y="242"/>
                      <a:pt x="28" y="323"/>
                    </a:cubicBezTo>
                    <a:cubicBezTo>
                      <a:pt x="1" y="323"/>
                      <a:pt x="1" y="377"/>
                      <a:pt x="1" y="377"/>
                    </a:cubicBezTo>
                    <a:cubicBezTo>
                      <a:pt x="1" y="404"/>
                      <a:pt x="28" y="430"/>
                      <a:pt x="55" y="430"/>
                    </a:cubicBezTo>
                    <a:cubicBezTo>
                      <a:pt x="404" y="350"/>
                      <a:pt x="700" y="242"/>
                      <a:pt x="915" y="188"/>
                    </a:cubicBezTo>
                    <a:cubicBezTo>
                      <a:pt x="1022" y="135"/>
                      <a:pt x="1130" y="108"/>
                      <a:pt x="1184" y="108"/>
                    </a:cubicBezTo>
                    <a:lnTo>
                      <a:pt x="1211" y="108"/>
                    </a:lnTo>
                    <a:cubicBezTo>
                      <a:pt x="1184" y="81"/>
                      <a:pt x="1157" y="54"/>
                      <a:pt x="1157" y="54"/>
                    </a:cubicBezTo>
                    <a:cubicBezTo>
                      <a:pt x="1157" y="54"/>
                      <a:pt x="1211" y="27"/>
                      <a:pt x="1291" y="0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17"/>
              <p:cNvSpPr/>
              <p:nvPr/>
            </p:nvSpPr>
            <p:spPr>
              <a:xfrm>
                <a:off x="3834050" y="2686925"/>
                <a:ext cx="718500" cy="527250"/>
              </a:xfrm>
              <a:custGeom>
                <a:avLst/>
                <a:gdLst/>
                <a:ahLst/>
                <a:cxnLst/>
                <a:rect l="l" t="t" r="r" b="b"/>
                <a:pathLst>
                  <a:path w="28740" h="21090" extrusionOk="0">
                    <a:moveTo>
                      <a:pt x="6210" y="1"/>
                    </a:moveTo>
                    <a:cubicBezTo>
                      <a:pt x="6210" y="1"/>
                      <a:pt x="3872" y="296"/>
                      <a:pt x="3119" y="995"/>
                    </a:cubicBezTo>
                    <a:cubicBezTo>
                      <a:pt x="2339" y="1694"/>
                      <a:pt x="1102" y="7420"/>
                      <a:pt x="645" y="10082"/>
                    </a:cubicBezTo>
                    <a:cubicBezTo>
                      <a:pt x="188" y="12744"/>
                      <a:pt x="0" y="13416"/>
                      <a:pt x="645" y="13873"/>
                    </a:cubicBezTo>
                    <a:cubicBezTo>
                      <a:pt x="1291" y="14303"/>
                      <a:pt x="3549" y="15217"/>
                      <a:pt x="3710" y="15835"/>
                    </a:cubicBezTo>
                    <a:cubicBezTo>
                      <a:pt x="3872" y="16454"/>
                      <a:pt x="3925" y="18631"/>
                      <a:pt x="3683" y="19276"/>
                    </a:cubicBezTo>
                    <a:cubicBezTo>
                      <a:pt x="3441" y="19922"/>
                      <a:pt x="3361" y="20621"/>
                      <a:pt x="3603" y="20674"/>
                    </a:cubicBezTo>
                    <a:cubicBezTo>
                      <a:pt x="3795" y="20696"/>
                      <a:pt x="5495" y="21090"/>
                      <a:pt x="7130" y="21090"/>
                    </a:cubicBezTo>
                    <a:cubicBezTo>
                      <a:pt x="7554" y="21090"/>
                      <a:pt x="7974" y="21063"/>
                      <a:pt x="8361" y="20997"/>
                    </a:cubicBezTo>
                    <a:cubicBezTo>
                      <a:pt x="9739" y="20761"/>
                      <a:pt x="11188" y="20611"/>
                      <a:pt x="12141" y="20611"/>
                    </a:cubicBezTo>
                    <a:cubicBezTo>
                      <a:pt x="12489" y="20611"/>
                      <a:pt x="12771" y="20631"/>
                      <a:pt x="12958" y="20674"/>
                    </a:cubicBezTo>
                    <a:cubicBezTo>
                      <a:pt x="13630" y="20836"/>
                      <a:pt x="15647" y="20862"/>
                      <a:pt x="15647" y="20862"/>
                    </a:cubicBezTo>
                    <a:cubicBezTo>
                      <a:pt x="15647" y="20862"/>
                      <a:pt x="15082" y="18201"/>
                      <a:pt x="15190" y="17502"/>
                    </a:cubicBezTo>
                    <a:cubicBezTo>
                      <a:pt x="15324" y="16803"/>
                      <a:pt x="15324" y="10055"/>
                      <a:pt x="15324" y="10055"/>
                    </a:cubicBezTo>
                    <a:cubicBezTo>
                      <a:pt x="15324" y="10055"/>
                      <a:pt x="17179" y="12582"/>
                      <a:pt x="17824" y="13093"/>
                    </a:cubicBezTo>
                    <a:cubicBezTo>
                      <a:pt x="17978" y="13208"/>
                      <a:pt x="18213" y="13258"/>
                      <a:pt x="18498" y="13258"/>
                    </a:cubicBezTo>
                    <a:cubicBezTo>
                      <a:pt x="19408" y="13258"/>
                      <a:pt x="20828" y="12751"/>
                      <a:pt x="21749" y="12260"/>
                    </a:cubicBezTo>
                    <a:cubicBezTo>
                      <a:pt x="22986" y="11614"/>
                      <a:pt x="28228" y="6345"/>
                      <a:pt x="28497" y="6076"/>
                    </a:cubicBezTo>
                    <a:cubicBezTo>
                      <a:pt x="28739" y="5781"/>
                      <a:pt x="27503" y="3899"/>
                      <a:pt x="27046" y="3603"/>
                    </a:cubicBezTo>
                    <a:cubicBezTo>
                      <a:pt x="27046" y="3603"/>
                      <a:pt x="23443" y="6937"/>
                      <a:pt x="21642" y="8361"/>
                    </a:cubicBezTo>
                    <a:cubicBezTo>
                      <a:pt x="19841" y="9786"/>
                      <a:pt x="19410" y="10001"/>
                      <a:pt x="19410" y="10001"/>
                    </a:cubicBezTo>
                    <a:cubicBezTo>
                      <a:pt x="19410" y="10001"/>
                      <a:pt x="17959" y="7501"/>
                      <a:pt x="16883" y="5915"/>
                    </a:cubicBezTo>
                    <a:cubicBezTo>
                      <a:pt x="15539" y="3926"/>
                      <a:pt x="14975" y="2796"/>
                      <a:pt x="14356" y="2259"/>
                    </a:cubicBezTo>
                    <a:cubicBezTo>
                      <a:pt x="13765" y="1721"/>
                      <a:pt x="11668" y="565"/>
                      <a:pt x="10673" y="458"/>
                    </a:cubicBezTo>
                    <a:cubicBezTo>
                      <a:pt x="9705" y="323"/>
                      <a:pt x="6210" y="1"/>
                      <a:pt x="6210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7"/>
              <p:cNvSpPr/>
              <p:nvPr/>
            </p:nvSpPr>
            <p:spPr>
              <a:xfrm>
                <a:off x="3989300" y="2641900"/>
                <a:ext cx="121000" cy="129075"/>
              </a:xfrm>
              <a:custGeom>
                <a:avLst/>
                <a:gdLst/>
                <a:ahLst/>
                <a:cxnLst/>
                <a:rect l="l" t="t" r="r" b="b"/>
                <a:pathLst>
                  <a:path w="4840" h="5163" extrusionOk="0">
                    <a:moveTo>
                      <a:pt x="995" y="0"/>
                    </a:moveTo>
                    <a:cubicBezTo>
                      <a:pt x="995" y="0"/>
                      <a:pt x="995" y="1479"/>
                      <a:pt x="726" y="1667"/>
                    </a:cubicBezTo>
                    <a:cubicBezTo>
                      <a:pt x="573" y="1790"/>
                      <a:pt x="358" y="1816"/>
                      <a:pt x="201" y="1816"/>
                    </a:cubicBezTo>
                    <a:cubicBezTo>
                      <a:pt x="84" y="1816"/>
                      <a:pt x="0" y="1802"/>
                      <a:pt x="0" y="1802"/>
                    </a:cubicBezTo>
                    <a:lnTo>
                      <a:pt x="0" y="1802"/>
                    </a:lnTo>
                    <a:cubicBezTo>
                      <a:pt x="0" y="1802"/>
                      <a:pt x="1183" y="5162"/>
                      <a:pt x="2608" y="5162"/>
                    </a:cubicBezTo>
                    <a:cubicBezTo>
                      <a:pt x="3872" y="5162"/>
                      <a:pt x="4840" y="2339"/>
                      <a:pt x="4840" y="2339"/>
                    </a:cubicBezTo>
                    <a:cubicBezTo>
                      <a:pt x="4840" y="2339"/>
                      <a:pt x="4436" y="2097"/>
                      <a:pt x="4248" y="1613"/>
                    </a:cubicBezTo>
                    <a:cubicBezTo>
                      <a:pt x="4060" y="1156"/>
                      <a:pt x="4087" y="188"/>
                      <a:pt x="4087" y="188"/>
                    </a:cubicBezTo>
                    <a:lnTo>
                      <a:pt x="995" y="0"/>
                    </a:ln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7"/>
              <p:cNvSpPr/>
              <p:nvPr/>
            </p:nvSpPr>
            <p:spPr>
              <a:xfrm>
                <a:off x="3955025" y="2474500"/>
                <a:ext cx="181500" cy="154750"/>
              </a:xfrm>
              <a:custGeom>
                <a:avLst/>
                <a:gdLst/>
                <a:ahLst/>
                <a:cxnLst/>
                <a:rect l="l" t="t" r="r" b="b"/>
                <a:pathLst>
                  <a:path w="7260" h="6190" extrusionOk="0">
                    <a:moveTo>
                      <a:pt x="4037" y="1"/>
                    </a:moveTo>
                    <a:cubicBezTo>
                      <a:pt x="3602" y="1"/>
                      <a:pt x="3236" y="329"/>
                      <a:pt x="2796" y="432"/>
                    </a:cubicBezTo>
                    <a:cubicBezTo>
                      <a:pt x="2635" y="468"/>
                      <a:pt x="2462" y="471"/>
                      <a:pt x="2287" y="471"/>
                    </a:cubicBezTo>
                    <a:cubicBezTo>
                      <a:pt x="2253" y="471"/>
                      <a:pt x="2218" y="471"/>
                      <a:pt x="2183" y="471"/>
                    </a:cubicBezTo>
                    <a:cubicBezTo>
                      <a:pt x="1869" y="471"/>
                      <a:pt x="1560" y="481"/>
                      <a:pt x="1318" y="674"/>
                    </a:cubicBezTo>
                    <a:cubicBezTo>
                      <a:pt x="1049" y="889"/>
                      <a:pt x="941" y="1239"/>
                      <a:pt x="753" y="1535"/>
                    </a:cubicBezTo>
                    <a:cubicBezTo>
                      <a:pt x="511" y="1884"/>
                      <a:pt x="108" y="2153"/>
                      <a:pt x="54" y="2556"/>
                    </a:cubicBezTo>
                    <a:cubicBezTo>
                      <a:pt x="0" y="2933"/>
                      <a:pt x="269" y="3255"/>
                      <a:pt x="296" y="3605"/>
                    </a:cubicBezTo>
                    <a:cubicBezTo>
                      <a:pt x="323" y="3954"/>
                      <a:pt x="162" y="4304"/>
                      <a:pt x="296" y="4599"/>
                    </a:cubicBezTo>
                    <a:cubicBezTo>
                      <a:pt x="404" y="4868"/>
                      <a:pt x="699" y="5003"/>
                      <a:pt x="888" y="5245"/>
                    </a:cubicBezTo>
                    <a:cubicBezTo>
                      <a:pt x="995" y="5352"/>
                      <a:pt x="1049" y="5513"/>
                      <a:pt x="1129" y="5648"/>
                    </a:cubicBezTo>
                    <a:cubicBezTo>
                      <a:pt x="1371" y="5970"/>
                      <a:pt x="1802" y="6159"/>
                      <a:pt x="2205" y="6186"/>
                    </a:cubicBezTo>
                    <a:cubicBezTo>
                      <a:pt x="2249" y="6188"/>
                      <a:pt x="2293" y="6190"/>
                      <a:pt x="2337" y="6190"/>
                    </a:cubicBezTo>
                    <a:cubicBezTo>
                      <a:pt x="2718" y="6190"/>
                      <a:pt x="3080" y="6088"/>
                      <a:pt x="3441" y="5944"/>
                    </a:cubicBezTo>
                    <a:cubicBezTo>
                      <a:pt x="3764" y="5809"/>
                      <a:pt x="4087" y="5648"/>
                      <a:pt x="4409" y="5460"/>
                    </a:cubicBezTo>
                    <a:cubicBezTo>
                      <a:pt x="4705" y="5298"/>
                      <a:pt x="4974" y="5083"/>
                      <a:pt x="5296" y="5003"/>
                    </a:cubicBezTo>
                    <a:cubicBezTo>
                      <a:pt x="5397" y="4967"/>
                      <a:pt x="5491" y="4954"/>
                      <a:pt x="5579" y="4954"/>
                    </a:cubicBezTo>
                    <a:cubicBezTo>
                      <a:pt x="5798" y="4954"/>
                      <a:pt x="5989" y="5032"/>
                      <a:pt x="6199" y="5032"/>
                    </a:cubicBezTo>
                    <a:cubicBezTo>
                      <a:pt x="6220" y="5032"/>
                      <a:pt x="6242" y="5031"/>
                      <a:pt x="6264" y="5029"/>
                    </a:cubicBezTo>
                    <a:cubicBezTo>
                      <a:pt x="6587" y="5003"/>
                      <a:pt x="6775" y="4519"/>
                      <a:pt x="6910" y="4277"/>
                    </a:cubicBezTo>
                    <a:cubicBezTo>
                      <a:pt x="7098" y="3873"/>
                      <a:pt x="7259" y="3443"/>
                      <a:pt x="7125" y="3040"/>
                    </a:cubicBezTo>
                    <a:cubicBezTo>
                      <a:pt x="7044" y="2744"/>
                      <a:pt x="6856" y="2529"/>
                      <a:pt x="6775" y="2234"/>
                    </a:cubicBezTo>
                    <a:cubicBezTo>
                      <a:pt x="6748" y="2099"/>
                      <a:pt x="6721" y="1938"/>
                      <a:pt x="6694" y="1777"/>
                    </a:cubicBezTo>
                    <a:cubicBezTo>
                      <a:pt x="6614" y="1293"/>
                      <a:pt x="6237" y="862"/>
                      <a:pt x="5780" y="701"/>
                    </a:cubicBezTo>
                    <a:cubicBezTo>
                      <a:pt x="5592" y="621"/>
                      <a:pt x="5404" y="594"/>
                      <a:pt x="5243" y="513"/>
                    </a:cubicBezTo>
                    <a:cubicBezTo>
                      <a:pt x="4839" y="379"/>
                      <a:pt x="4517" y="29"/>
                      <a:pt x="4087" y="2"/>
                    </a:cubicBezTo>
                    <a:cubicBezTo>
                      <a:pt x="4070" y="1"/>
                      <a:pt x="4053" y="1"/>
                      <a:pt x="4037" y="1"/>
                    </a:cubicBezTo>
                    <a:close/>
                  </a:path>
                </a:pathLst>
              </a:custGeom>
              <a:solidFill>
                <a:srgbClr val="553E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17"/>
              <p:cNvSpPr/>
              <p:nvPr/>
            </p:nvSpPr>
            <p:spPr>
              <a:xfrm>
                <a:off x="3973175" y="2565275"/>
                <a:ext cx="24225" cy="44425"/>
              </a:xfrm>
              <a:custGeom>
                <a:avLst/>
                <a:gdLst/>
                <a:ahLst/>
                <a:cxnLst/>
                <a:rect l="l" t="t" r="r" b="b"/>
                <a:pathLst>
                  <a:path w="969" h="1777" extrusionOk="0">
                    <a:moveTo>
                      <a:pt x="215" y="1"/>
                    </a:moveTo>
                    <a:cubicBezTo>
                      <a:pt x="188" y="1"/>
                      <a:pt x="135" y="1"/>
                      <a:pt x="108" y="27"/>
                    </a:cubicBezTo>
                    <a:cubicBezTo>
                      <a:pt x="27" y="108"/>
                      <a:pt x="27" y="189"/>
                      <a:pt x="27" y="296"/>
                    </a:cubicBezTo>
                    <a:cubicBezTo>
                      <a:pt x="0" y="592"/>
                      <a:pt x="0" y="941"/>
                      <a:pt x="135" y="1237"/>
                    </a:cubicBezTo>
                    <a:cubicBezTo>
                      <a:pt x="237" y="1519"/>
                      <a:pt x="486" y="1777"/>
                      <a:pt x="789" y="1777"/>
                    </a:cubicBezTo>
                    <a:cubicBezTo>
                      <a:pt x="804" y="1777"/>
                      <a:pt x="819" y="1776"/>
                      <a:pt x="834" y="1775"/>
                    </a:cubicBezTo>
                    <a:lnTo>
                      <a:pt x="887" y="1775"/>
                    </a:lnTo>
                    <a:cubicBezTo>
                      <a:pt x="914" y="1748"/>
                      <a:pt x="914" y="1721"/>
                      <a:pt x="914" y="1694"/>
                    </a:cubicBezTo>
                    <a:cubicBezTo>
                      <a:pt x="968" y="1425"/>
                      <a:pt x="941" y="1130"/>
                      <a:pt x="914" y="861"/>
                    </a:cubicBezTo>
                    <a:cubicBezTo>
                      <a:pt x="860" y="592"/>
                      <a:pt x="780" y="484"/>
                      <a:pt x="592" y="269"/>
                    </a:cubicBezTo>
                    <a:cubicBezTo>
                      <a:pt x="511" y="135"/>
                      <a:pt x="377" y="1"/>
                      <a:pt x="215" y="1"/>
                    </a:cubicBezTo>
                    <a:close/>
                  </a:path>
                </a:pathLst>
              </a:custGeom>
              <a:solidFill>
                <a:srgbClr val="C86B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3989300" y="2560425"/>
                <a:ext cx="130400" cy="114925"/>
              </a:xfrm>
              <a:custGeom>
                <a:avLst/>
                <a:gdLst/>
                <a:ahLst/>
                <a:cxnLst/>
                <a:rect l="l" t="t" r="r" b="b"/>
                <a:pathLst>
                  <a:path w="5216" h="4597" extrusionOk="0">
                    <a:moveTo>
                      <a:pt x="1697" y="1"/>
                    </a:moveTo>
                    <a:cubicBezTo>
                      <a:pt x="1550" y="1"/>
                      <a:pt x="1405" y="23"/>
                      <a:pt x="1264" y="87"/>
                    </a:cubicBezTo>
                    <a:cubicBezTo>
                      <a:pt x="1009" y="203"/>
                      <a:pt x="755" y="458"/>
                      <a:pt x="483" y="458"/>
                    </a:cubicBezTo>
                    <a:cubicBezTo>
                      <a:pt x="439" y="458"/>
                      <a:pt x="395" y="451"/>
                      <a:pt x="350" y="436"/>
                    </a:cubicBezTo>
                    <a:cubicBezTo>
                      <a:pt x="242" y="410"/>
                      <a:pt x="108" y="329"/>
                      <a:pt x="0" y="248"/>
                    </a:cubicBezTo>
                    <a:lnTo>
                      <a:pt x="0" y="248"/>
                    </a:lnTo>
                    <a:cubicBezTo>
                      <a:pt x="0" y="249"/>
                      <a:pt x="0" y="1996"/>
                      <a:pt x="296" y="2641"/>
                    </a:cubicBezTo>
                    <a:cubicBezTo>
                      <a:pt x="565" y="3259"/>
                      <a:pt x="1640" y="4308"/>
                      <a:pt x="2420" y="4550"/>
                    </a:cubicBezTo>
                    <a:cubicBezTo>
                      <a:pt x="2535" y="4581"/>
                      <a:pt x="2653" y="4597"/>
                      <a:pt x="2772" y="4597"/>
                    </a:cubicBezTo>
                    <a:cubicBezTo>
                      <a:pt x="3458" y="4597"/>
                      <a:pt x="4169" y="4084"/>
                      <a:pt x="4490" y="3259"/>
                    </a:cubicBezTo>
                    <a:cubicBezTo>
                      <a:pt x="4678" y="2722"/>
                      <a:pt x="5216" y="813"/>
                      <a:pt x="5216" y="813"/>
                    </a:cubicBezTo>
                    <a:cubicBezTo>
                      <a:pt x="4810" y="433"/>
                      <a:pt x="4285" y="29"/>
                      <a:pt x="3731" y="29"/>
                    </a:cubicBezTo>
                    <a:cubicBezTo>
                      <a:pt x="3697" y="29"/>
                      <a:pt x="3664" y="30"/>
                      <a:pt x="3630" y="33"/>
                    </a:cubicBezTo>
                    <a:cubicBezTo>
                      <a:pt x="3415" y="60"/>
                      <a:pt x="3173" y="114"/>
                      <a:pt x="2958" y="141"/>
                    </a:cubicBezTo>
                    <a:cubicBezTo>
                      <a:pt x="2916" y="145"/>
                      <a:pt x="2875" y="146"/>
                      <a:pt x="2833" y="146"/>
                    </a:cubicBezTo>
                    <a:cubicBezTo>
                      <a:pt x="2456" y="146"/>
                      <a:pt x="2069" y="1"/>
                      <a:pt x="1697" y="1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4176150" y="2965175"/>
                <a:ext cx="280275" cy="172075"/>
              </a:xfrm>
              <a:custGeom>
                <a:avLst/>
                <a:gdLst/>
                <a:ahLst/>
                <a:cxnLst/>
                <a:rect l="l" t="t" r="r" b="b"/>
                <a:pathLst>
                  <a:path w="11211" h="6883" extrusionOk="0">
                    <a:moveTo>
                      <a:pt x="1775" y="0"/>
                    </a:moveTo>
                    <a:cubicBezTo>
                      <a:pt x="1559" y="0"/>
                      <a:pt x="1398" y="135"/>
                      <a:pt x="1344" y="350"/>
                    </a:cubicBezTo>
                    <a:lnTo>
                      <a:pt x="54" y="6372"/>
                    </a:lnTo>
                    <a:cubicBezTo>
                      <a:pt x="0" y="6641"/>
                      <a:pt x="215" y="6883"/>
                      <a:pt x="484" y="6883"/>
                    </a:cubicBezTo>
                    <a:lnTo>
                      <a:pt x="9436" y="6883"/>
                    </a:lnTo>
                    <a:cubicBezTo>
                      <a:pt x="9652" y="6883"/>
                      <a:pt x="9813" y="6748"/>
                      <a:pt x="9867" y="6533"/>
                    </a:cubicBezTo>
                    <a:lnTo>
                      <a:pt x="11157" y="511"/>
                    </a:lnTo>
                    <a:cubicBezTo>
                      <a:pt x="11211" y="242"/>
                      <a:pt x="10996" y="0"/>
                      <a:pt x="10727" y="0"/>
                    </a:cubicBezTo>
                    <a:close/>
                  </a:path>
                </a:pathLst>
              </a:custGeom>
              <a:solidFill>
                <a:srgbClr val="6C779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7"/>
              <p:cNvSpPr/>
              <p:nvPr/>
            </p:nvSpPr>
            <p:spPr>
              <a:xfrm>
                <a:off x="4294425" y="3024825"/>
                <a:ext cx="55825" cy="61300"/>
              </a:xfrm>
              <a:custGeom>
                <a:avLst/>
                <a:gdLst/>
                <a:ahLst/>
                <a:cxnLst/>
                <a:rect l="l" t="t" r="r" b="b"/>
                <a:pathLst>
                  <a:path w="2233" h="2452" extrusionOk="0">
                    <a:moveTo>
                      <a:pt x="1232" y="0"/>
                    </a:moveTo>
                    <a:cubicBezTo>
                      <a:pt x="788" y="0"/>
                      <a:pt x="350" y="395"/>
                      <a:pt x="189" y="948"/>
                    </a:cubicBezTo>
                    <a:cubicBezTo>
                      <a:pt x="1" y="1620"/>
                      <a:pt x="270" y="2265"/>
                      <a:pt x="780" y="2427"/>
                    </a:cubicBezTo>
                    <a:cubicBezTo>
                      <a:pt x="844" y="2443"/>
                      <a:pt x="908" y="2451"/>
                      <a:pt x="972" y="2451"/>
                    </a:cubicBezTo>
                    <a:cubicBezTo>
                      <a:pt x="1425" y="2451"/>
                      <a:pt x="1879" y="2051"/>
                      <a:pt x="2044" y="1486"/>
                    </a:cubicBezTo>
                    <a:cubicBezTo>
                      <a:pt x="2232" y="814"/>
                      <a:pt x="1963" y="168"/>
                      <a:pt x="1453" y="34"/>
                    </a:cubicBezTo>
                    <a:cubicBezTo>
                      <a:pt x="1380" y="11"/>
                      <a:pt x="1305" y="0"/>
                      <a:pt x="1232" y="0"/>
                    </a:cubicBezTo>
                    <a:close/>
                  </a:path>
                </a:pathLst>
              </a:custGeom>
              <a:solidFill>
                <a:srgbClr val="E4E4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7"/>
              <p:cNvSpPr/>
              <p:nvPr/>
            </p:nvSpPr>
            <p:spPr>
              <a:xfrm>
                <a:off x="4383825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35" y="1"/>
                      <a:pt x="0" y="162"/>
                      <a:pt x="0" y="350"/>
                    </a:cubicBezTo>
                    <a:cubicBezTo>
                      <a:pt x="0" y="511"/>
                      <a:pt x="135" y="673"/>
                      <a:pt x="323" y="673"/>
                    </a:cubicBezTo>
                    <a:cubicBezTo>
                      <a:pt x="484" y="673"/>
                      <a:pt x="646" y="511"/>
                      <a:pt x="646" y="350"/>
                    </a:cubicBezTo>
                    <a:cubicBezTo>
                      <a:pt x="646" y="162"/>
                      <a:pt x="484" y="1"/>
                      <a:pt x="323" y="1"/>
                    </a:cubicBezTo>
                    <a:close/>
                  </a:path>
                </a:pathLst>
              </a:custGeom>
              <a:solidFill>
                <a:srgbClr val="58C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4407350" y="2981975"/>
                <a:ext cx="1615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646" h="673" extrusionOk="0">
                    <a:moveTo>
                      <a:pt x="323" y="1"/>
                    </a:moveTo>
                    <a:cubicBezTo>
                      <a:pt x="162" y="1"/>
                      <a:pt x="0" y="162"/>
                      <a:pt x="0" y="350"/>
                    </a:cubicBezTo>
                    <a:cubicBezTo>
                      <a:pt x="0" y="511"/>
                      <a:pt x="162" y="673"/>
                      <a:pt x="323" y="673"/>
                    </a:cubicBezTo>
                    <a:cubicBezTo>
                      <a:pt x="511" y="673"/>
                      <a:pt x="645" y="511"/>
                      <a:pt x="645" y="350"/>
                    </a:cubicBezTo>
                    <a:cubicBezTo>
                      <a:pt x="645" y="162"/>
                      <a:pt x="511" y="1"/>
                      <a:pt x="323" y="1"/>
                    </a:cubicBezTo>
                    <a:close/>
                  </a:path>
                </a:pathLst>
              </a:custGeom>
              <a:solidFill>
                <a:srgbClr val="58CBB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7"/>
              <p:cNvSpPr/>
              <p:nvPr/>
            </p:nvSpPr>
            <p:spPr>
              <a:xfrm>
                <a:off x="4129775" y="3032725"/>
                <a:ext cx="153850" cy="77600"/>
              </a:xfrm>
              <a:custGeom>
                <a:avLst/>
                <a:gdLst/>
                <a:ahLst/>
                <a:cxnLst/>
                <a:rect l="l" t="t" r="r" b="b"/>
                <a:pathLst>
                  <a:path w="6154" h="3104" extrusionOk="0">
                    <a:moveTo>
                      <a:pt x="2440" y="0"/>
                    </a:moveTo>
                    <a:cubicBezTo>
                      <a:pt x="2291" y="0"/>
                      <a:pt x="2073" y="34"/>
                      <a:pt x="1882" y="148"/>
                    </a:cubicBezTo>
                    <a:cubicBezTo>
                      <a:pt x="1640" y="309"/>
                      <a:pt x="1264" y="793"/>
                      <a:pt x="914" y="982"/>
                    </a:cubicBezTo>
                    <a:cubicBezTo>
                      <a:pt x="565" y="1197"/>
                      <a:pt x="242" y="1250"/>
                      <a:pt x="242" y="1250"/>
                    </a:cubicBezTo>
                    <a:lnTo>
                      <a:pt x="0" y="3052"/>
                    </a:lnTo>
                    <a:cubicBezTo>
                      <a:pt x="0" y="3052"/>
                      <a:pt x="394" y="2992"/>
                      <a:pt x="817" y="2992"/>
                    </a:cubicBezTo>
                    <a:cubicBezTo>
                      <a:pt x="1028" y="2992"/>
                      <a:pt x="1246" y="3007"/>
                      <a:pt x="1425" y="3052"/>
                    </a:cubicBezTo>
                    <a:cubicBezTo>
                      <a:pt x="1567" y="3087"/>
                      <a:pt x="1763" y="3104"/>
                      <a:pt x="1985" y="3104"/>
                    </a:cubicBezTo>
                    <a:cubicBezTo>
                      <a:pt x="2604" y="3104"/>
                      <a:pt x="3422" y="2974"/>
                      <a:pt x="3818" y="2756"/>
                    </a:cubicBezTo>
                    <a:cubicBezTo>
                      <a:pt x="4355" y="2487"/>
                      <a:pt x="4490" y="2406"/>
                      <a:pt x="4409" y="2299"/>
                    </a:cubicBezTo>
                    <a:cubicBezTo>
                      <a:pt x="4302" y="2218"/>
                      <a:pt x="4140" y="2191"/>
                      <a:pt x="4140" y="2191"/>
                    </a:cubicBezTo>
                    <a:cubicBezTo>
                      <a:pt x="4140" y="2191"/>
                      <a:pt x="5431" y="1976"/>
                      <a:pt x="5404" y="1681"/>
                    </a:cubicBezTo>
                    <a:cubicBezTo>
                      <a:pt x="5374" y="1498"/>
                      <a:pt x="5343" y="1445"/>
                      <a:pt x="5322" y="1433"/>
                    </a:cubicBezTo>
                    <a:lnTo>
                      <a:pt x="5322" y="1433"/>
                    </a:lnTo>
                    <a:cubicBezTo>
                      <a:pt x="5466" y="1400"/>
                      <a:pt x="6154" y="1234"/>
                      <a:pt x="6130" y="1089"/>
                    </a:cubicBezTo>
                    <a:cubicBezTo>
                      <a:pt x="6106" y="949"/>
                      <a:pt x="6063" y="810"/>
                      <a:pt x="5999" y="810"/>
                    </a:cubicBezTo>
                    <a:cubicBezTo>
                      <a:pt x="5990" y="810"/>
                      <a:pt x="5979" y="813"/>
                      <a:pt x="5968" y="820"/>
                    </a:cubicBezTo>
                    <a:cubicBezTo>
                      <a:pt x="5861" y="847"/>
                      <a:pt x="3979" y="982"/>
                      <a:pt x="3979" y="982"/>
                    </a:cubicBezTo>
                    <a:cubicBezTo>
                      <a:pt x="3979" y="982"/>
                      <a:pt x="5404" y="605"/>
                      <a:pt x="5565" y="417"/>
                    </a:cubicBezTo>
                    <a:cubicBezTo>
                      <a:pt x="5565" y="417"/>
                      <a:pt x="5861" y="121"/>
                      <a:pt x="5619" y="41"/>
                    </a:cubicBezTo>
                    <a:cubicBezTo>
                      <a:pt x="5561" y="19"/>
                      <a:pt x="5498" y="9"/>
                      <a:pt x="5428" y="9"/>
                    </a:cubicBezTo>
                    <a:cubicBezTo>
                      <a:pt x="5238" y="9"/>
                      <a:pt x="5000" y="84"/>
                      <a:pt x="4705" y="202"/>
                    </a:cubicBezTo>
                    <a:cubicBezTo>
                      <a:pt x="4329" y="363"/>
                      <a:pt x="2527" y="605"/>
                      <a:pt x="2527" y="605"/>
                    </a:cubicBezTo>
                    <a:cubicBezTo>
                      <a:pt x="2527" y="605"/>
                      <a:pt x="2689" y="14"/>
                      <a:pt x="2581" y="14"/>
                    </a:cubicBezTo>
                    <a:cubicBezTo>
                      <a:pt x="2550" y="6"/>
                      <a:pt x="2501" y="0"/>
                      <a:pt x="2440" y="0"/>
                    </a:cubicBezTo>
                    <a:close/>
                  </a:path>
                </a:pathLst>
              </a:custGeom>
              <a:solidFill>
                <a:srgbClr val="FF79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17"/>
              <p:cNvSpPr/>
              <p:nvPr/>
            </p:nvSpPr>
            <p:spPr>
              <a:xfrm>
                <a:off x="4201675" y="3067325"/>
                <a:ext cx="62525" cy="9450"/>
              </a:xfrm>
              <a:custGeom>
                <a:avLst/>
                <a:gdLst/>
                <a:ahLst/>
                <a:cxnLst/>
                <a:rect l="l" t="t" r="r" b="b"/>
                <a:pathLst>
                  <a:path w="2501" h="378" extrusionOk="0">
                    <a:moveTo>
                      <a:pt x="2393" y="1"/>
                    </a:moveTo>
                    <a:cubicBezTo>
                      <a:pt x="2393" y="1"/>
                      <a:pt x="807" y="216"/>
                      <a:pt x="55" y="297"/>
                    </a:cubicBezTo>
                    <a:cubicBezTo>
                      <a:pt x="28" y="297"/>
                      <a:pt x="1" y="323"/>
                      <a:pt x="1" y="350"/>
                    </a:cubicBezTo>
                    <a:cubicBezTo>
                      <a:pt x="1" y="377"/>
                      <a:pt x="28" y="377"/>
                      <a:pt x="55" y="377"/>
                    </a:cubicBezTo>
                    <a:cubicBezTo>
                      <a:pt x="780" y="323"/>
                      <a:pt x="2259" y="135"/>
                      <a:pt x="2393" y="108"/>
                    </a:cubicBezTo>
                    <a:lnTo>
                      <a:pt x="2474" y="135"/>
                    </a:lnTo>
                    <a:cubicBezTo>
                      <a:pt x="2474" y="81"/>
                      <a:pt x="2447" y="55"/>
                      <a:pt x="2447" y="55"/>
                    </a:cubicBezTo>
                    <a:cubicBezTo>
                      <a:pt x="2447" y="28"/>
                      <a:pt x="2474" y="28"/>
                      <a:pt x="2501" y="28"/>
                    </a:cubicBezTo>
                    <a:lnTo>
                      <a:pt x="2420" y="1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4205050" y="3051200"/>
                <a:ext cx="43700" cy="8100"/>
              </a:xfrm>
              <a:custGeom>
                <a:avLst/>
                <a:gdLst/>
                <a:ahLst/>
                <a:cxnLst/>
                <a:rect l="l" t="t" r="r" b="b"/>
                <a:pathLst>
                  <a:path w="1748" h="324" extrusionOk="0">
                    <a:moveTo>
                      <a:pt x="1210" y="216"/>
                    </a:moveTo>
                    <a:lnTo>
                      <a:pt x="1198" y="217"/>
                    </a:lnTo>
                    <a:lnTo>
                      <a:pt x="1198" y="217"/>
                    </a:lnTo>
                    <a:cubicBezTo>
                      <a:pt x="1219" y="216"/>
                      <a:pt x="1241" y="216"/>
                      <a:pt x="1264" y="216"/>
                    </a:cubicBezTo>
                    <a:close/>
                    <a:moveTo>
                      <a:pt x="1198" y="217"/>
                    </a:moveTo>
                    <a:cubicBezTo>
                      <a:pt x="1113" y="220"/>
                      <a:pt x="1050" y="228"/>
                      <a:pt x="1011" y="234"/>
                    </a:cubicBezTo>
                    <a:lnTo>
                      <a:pt x="1011" y="234"/>
                    </a:lnTo>
                    <a:lnTo>
                      <a:pt x="1198" y="217"/>
                    </a:lnTo>
                    <a:close/>
                    <a:moveTo>
                      <a:pt x="1011" y="234"/>
                    </a:move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977" y="240"/>
                      <a:pt x="968" y="243"/>
                      <a:pt x="968" y="243"/>
                    </a:cubicBezTo>
                    <a:cubicBezTo>
                      <a:pt x="968" y="243"/>
                      <a:pt x="983" y="239"/>
                      <a:pt x="1011" y="234"/>
                    </a:cubicBezTo>
                    <a:close/>
                    <a:moveTo>
                      <a:pt x="1748" y="1"/>
                    </a:moveTo>
                    <a:lnTo>
                      <a:pt x="1183" y="108"/>
                    </a:lnTo>
                    <a:lnTo>
                      <a:pt x="54" y="216"/>
                    </a:lnTo>
                    <a:cubicBezTo>
                      <a:pt x="27" y="216"/>
                      <a:pt x="0" y="243"/>
                      <a:pt x="0" y="269"/>
                    </a:cubicBezTo>
                    <a:cubicBezTo>
                      <a:pt x="0" y="296"/>
                      <a:pt x="27" y="323"/>
                      <a:pt x="54" y="323"/>
                    </a:cubicBezTo>
                    <a:lnTo>
                      <a:pt x="993" y="236"/>
                    </a:lnTo>
                    <a:lnTo>
                      <a:pt x="993" y="236"/>
                    </a:lnTo>
                    <a:cubicBezTo>
                      <a:pt x="1086" y="211"/>
                      <a:pt x="1426" y="115"/>
                      <a:pt x="1748" y="1"/>
                    </a:cubicBez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4201675" y="3086825"/>
                <a:ext cx="38350" cy="4725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189" extrusionOk="0">
                    <a:moveTo>
                      <a:pt x="1211" y="0"/>
                    </a:moveTo>
                    <a:cubicBezTo>
                      <a:pt x="1184" y="0"/>
                      <a:pt x="431" y="81"/>
                      <a:pt x="55" y="81"/>
                    </a:cubicBezTo>
                    <a:cubicBezTo>
                      <a:pt x="28" y="81"/>
                      <a:pt x="1" y="108"/>
                      <a:pt x="1" y="135"/>
                    </a:cubicBezTo>
                    <a:cubicBezTo>
                      <a:pt x="1" y="162"/>
                      <a:pt x="28" y="189"/>
                      <a:pt x="55" y="189"/>
                    </a:cubicBezTo>
                    <a:cubicBezTo>
                      <a:pt x="404" y="189"/>
                      <a:pt x="1130" y="108"/>
                      <a:pt x="1211" y="108"/>
                    </a:cubicBezTo>
                    <a:lnTo>
                      <a:pt x="1533" y="162"/>
                    </a:lnTo>
                    <a:cubicBezTo>
                      <a:pt x="1533" y="162"/>
                      <a:pt x="1533" y="162"/>
                      <a:pt x="1533" y="135"/>
                    </a:cubicBezTo>
                    <a:cubicBezTo>
                      <a:pt x="1426" y="54"/>
                      <a:pt x="1264" y="27"/>
                      <a:pt x="1264" y="27"/>
                    </a:cubicBezTo>
                    <a:lnTo>
                      <a:pt x="1291" y="27"/>
                    </a:lnTo>
                    <a:lnTo>
                      <a:pt x="1211" y="0"/>
                    </a:lnTo>
                    <a:close/>
                  </a:path>
                </a:pathLst>
              </a:custGeom>
              <a:solidFill>
                <a:srgbClr val="B6606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4015500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605" y="0"/>
                    </a:moveTo>
                    <a:cubicBezTo>
                      <a:pt x="2496" y="0"/>
                      <a:pt x="2402" y="48"/>
                      <a:pt x="2259" y="135"/>
                    </a:cubicBezTo>
                    <a:cubicBezTo>
                      <a:pt x="1870" y="340"/>
                      <a:pt x="1637" y="513"/>
                      <a:pt x="1370" y="513"/>
                    </a:cubicBezTo>
                    <a:cubicBezTo>
                      <a:pt x="1286" y="513"/>
                      <a:pt x="1199" y="496"/>
                      <a:pt x="1103" y="458"/>
                    </a:cubicBezTo>
                    <a:cubicBezTo>
                      <a:pt x="969" y="404"/>
                      <a:pt x="864" y="377"/>
                      <a:pt x="782" y="377"/>
                    </a:cubicBezTo>
                    <a:cubicBezTo>
                      <a:pt x="616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98" y="3065"/>
                    </a:lnTo>
                    <a:cubicBezTo>
                      <a:pt x="9598" y="3065"/>
                      <a:pt x="9840" y="2501"/>
                      <a:pt x="9598" y="2205"/>
                    </a:cubicBezTo>
                    <a:cubicBezTo>
                      <a:pt x="9357" y="1936"/>
                      <a:pt x="6346" y="1802"/>
                      <a:pt x="4517" y="915"/>
                    </a:cubicBezTo>
                    <a:cubicBezTo>
                      <a:pt x="3210" y="270"/>
                      <a:pt x="2864" y="0"/>
                      <a:pt x="2605" y="0"/>
                    </a:cubicBezTo>
                    <a:close/>
                  </a:path>
                </a:pathLst>
              </a:custGeom>
              <a:solidFill>
                <a:srgbClr val="558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4391875" y="4366500"/>
                <a:ext cx="246025" cy="76650"/>
              </a:xfrm>
              <a:custGeom>
                <a:avLst/>
                <a:gdLst/>
                <a:ahLst/>
                <a:cxnLst/>
                <a:rect l="l" t="t" r="r" b="b"/>
                <a:pathLst>
                  <a:path w="9841" h="3066" extrusionOk="0">
                    <a:moveTo>
                      <a:pt x="2595" y="0"/>
                    </a:moveTo>
                    <a:cubicBezTo>
                      <a:pt x="2482" y="0"/>
                      <a:pt x="2383" y="48"/>
                      <a:pt x="2232" y="135"/>
                    </a:cubicBezTo>
                    <a:cubicBezTo>
                      <a:pt x="1864" y="340"/>
                      <a:pt x="1636" y="513"/>
                      <a:pt x="1370" y="513"/>
                    </a:cubicBezTo>
                    <a:cubicBezTo>
                      <a:pt x="1287" y="513"/>
                      <a:pt x="1199" y="496"/>
                      <a:pt x="1103" y="458"/>
                    </a:cubicBezTo>
                    <a:cubicBezTo>
                      <a:pt x="960" y="404"/>
                      <a:pt x="852" y="377"/>
                      <a:pt x="770" y="377"/>
                    </a:cubicBezTo>
                    <a:cubicBezTo>
                      <a:pt x="604" y="377"/>
                      <a:pt x="539" y="484"/>
                      <a:pt x="485" y="700"/>
                    </a:cubicBezTo>
                    <a:cubicBezTo>
                      <a:pt x="404" y="1022"/>
                      <a:pt x="485" y="1882"/>
                      <a:pt x="243" y="2339"/>
                    </a:cubicBezTo>
                    <a:cubicBezTo>
                      <a:pt x="1" y="2796"/>
                      <a:pt x="1" y="3065"/>
                      <a:pt x="1" y="3065"/>
                    </a:cubicBezTo>
                    <a:lnTo>
                      <a:pt x="9572" y="3065"/>
                    </a:lnTo>
                    <a:cubicBezTo>
                      <a:pt x="9572" y="3065"/>
                      <a:pt x="9840" y="2501"/>
                      <a:pt x="9572" y="2205"/>
                    </a:cubicBezTo>
                    <a:cubicBezTo>
                      <a:pt x="9330" y="1936"/>
                      <a:pt x="6346" y="1802"/>
                      <a:pt x="4491" y="915"/>
                    </a:cubicBezTo>
                    <a:cubicBezTo>
                      <a:pt x="3202" y="270"/>
                      <a:pt x="2862" y="0"/>
                      <a:pt x="2595" y="0"/>
                    </a:cubicBezTo>
                    <a:close/>
                  </a:path>
                </a:pathLst>
              </a:custGeom>
              <a:solidFill>
                <a:srgbClr val="558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4391875" y="4426325"/>
                <a:ext cx="243325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33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72" y="672"/>
                    </a:lnTo>
                    <a:cubicBezTo>
                      <a:pt x="9572" y="672"/>
                      <a:pt x="9733" y="296"/>
                      <a:pt x="9679" y="0"/>
                    </a:cubicBezTo>
                    <a:close/>
                  </a:path>
                </a:pathLst>
              </a:custGeom>
              <a:solidFill>
                <a:srgbClr val="558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4015500" y="4426325"/>
                <a:ext cx="244000" cy="16825"/>
              </a:xfrm>
              <a:custGeom>
                <a:avLst/>
                <a:gdLst/>
                <a:ahLst/>
                <a:cxnLst/>
                <a:rect l="l" t="t" r="r" b="b"/>
                <a:pathLst>
                  <a:path w="9760" h="673" extrusionOk="0">
                    <a:moveTo>
                      <a:pt x="216" y="0"/>
                    </a:moveTo>
                    <a:cubicBezTo>
                      <a:pt x="1" y="430"/>
                      <a:pt x="1" y="672"/>
                      <a:pt x="1" y="672"/>
                    </a:cubicBezTo>
                    <a:lnTo>
                      <a:pt x="9598" y="672"/>
                    </a:lnTo>
                    <a:cubicBezTo>
                      <a:pt x="9598" y="672"/>
                      <a:pt x="9760" y="296"/>
                      <a:pt x="9679" y="0"/>
                    </a:cubicBezTo>
                    <a:close/>
                  </a:path>
                </a:pathLst>
              </a:custGeom>
              <a:solidFill>
                <a:srgbClr val="558DA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311700" y="145475"/>
            <a:ext cx="44055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Solution</a:t>
            </a:r>
            <a:r>
              <a:rPr lang="en-US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s</a:t>
            </a:r>
            <a:endParaRPr b="1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82" name="Google Shape;182;p18"/>
          <p:cNvGrpSpPr/>
          <p:nvPr/>
        </p:nvGrpSpPr>
        <p:grpSpPr>
          <a:xfrm>
            <a:off x="3828917" y="1187474"/>
            <a:ext cx="689292" cy="607804"/>
            <a:chOff x="5645200" y="879425"/>
            <a:chExt cx="478575" cy="407375"/>
          </a:xfrm>
        </p:grpSpPr>
        <p:sp>
          <p:nvSpPr>
            <p:cNvPr id="183" name="Google Shape;183;p18"/>
            <p:cNvSpPr/>
            <p:nvPr/>
          </p:nvSpPr>
          <p:spPr>
            <a:xfrm>
              <a:off x="6004200" y="1075025"/>
              <a:ext cx="86075" cy="93450"/>
            </a:xfrm>
            <a:custGeom>
              <a:avLst/>
              <a:gdLst/>
              <a:ahLst/>
              <a:cxnLst/>
              <a:rect l="l" t="t" r="r" b="b"/>
              <a:pathLst>
                <a:path w="3443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1907" y="3737"/>
                  </a:lnTo>
                  <a:cubicBezTo>
                    <a:pt x="2157" y="3737"/>
                    <a:pt x="2377" y="3574"/>
                    <a:pt x="2449" y="3334"/>
                  </a:cubicBezTo>
                  <a:lnTo>
                    <a:pt x="34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5880900" y="953275"/>
              <a:ext cx="95100" cy="93525"/>
            </a:xfrm>
            <a:custGeom>
              <a:avLst/>
              <a:gdLst/>
              <a:ahLst/>
              <a:cxnLst/>
              <a:rect l="l" t="t" r="r" b="b"/>
              <a:pathLst>
                <a:path w="3804" h="3741" extrusionOk="0">
                  <a:moveTo>
                    <a:pt x="0" y="1"/>
                  </a:moveTo>
                  <a:lnTo>
                    <a:pt x="0" y="3741"/>
                  </a:lnTo>
                  <a:lnTo>
                    <a:pt x="3804" y="3741"/>
                  </a:lnTo>
                  <a:lnTo>
                    <a:pt x="38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6004200" y="953275"/>
              <a:ext cx="119575" cy="93525"/>
            </a:xfrm>
            <a:custGeom>
              <a:avLst/>
              <a:gdLst/>
              <a:ahLst/>
              <a:cxnLst/>
              <a:rect l="l" t="t" r="r" b="b"/>
              <a:pathLst>
                <a:path w="4783" h="3741" extrusionOk="0">
                  <a:moveTo>
                    <a:pt x="1" y="1"/>
                  </a:moveTo>
                  <a:lnTo>
                    <a:pt x="1" y="3741"/>
                  </a:lnTo>
                  <a:lnTo>
                    <a:pt x="3777" y="3741"/>
                  </a:lnTo>
                  <a:lnTo>
                    <a:pt x="4674" y="727"/>
                  </a:lnTo>
                  <a:cubicBezTo>
                    <a:pt x="4783" y="365"/>
                    <a:pt x="4512" y="1"/>
                    <a:pt x="41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5880900" y="1075025"/>
              <a:ext cx="95100" cy="93450"/>
            </a:xfrm>
            <a:custGeom>
              <a:avLst/>
              <a:gdLst/>
              <a:ahLst/>
              <a:cxnLst/>
              <a:rect l="l" t="t" r="r" b="b"/>
              <a:pathLst>
                <a:path w="3804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804" y="3737"/>
                  </a:lnTo>
                  <a:lnTo>
                    <a:pt x="38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5645200" y="879425"/>
              <a:ext cx="207500" cy="167375"/>
            </a:xfrm>
            <a:custGeom>
              <a:avLst/>
              <a:gdLst/>
              <a:ahLst/>
              <a:cxnLst/>
              <a:rect l="l" t="t" r="r" b="b"/>
              <a:pathLst>
                <a:path w="8300" h="6695" extrusionOk="0">
                  <a:moveTo>
                    <a:pt x="563" y="1"/>
                  </a:moveTo>
                  <a:cubicBezTo>
                    <a:pt x="253" y="1"/>
                    <a:pt x="0" y="254"/>
                    <a:pt x="0" y="564"/>
                  </a:cubicBezTo>
                  <a:cubicBezTo>
                    <a:pt x="0" y="877"/>
                    <a:pt x="253" y="1130"/>
                    <a:pt x="563" y="1130"/>
                  </a:cubicBezTo>
                  <a:lnTo>
                    <a:pt x="2403" y="1130"/>
                  </a:lnTo>
                  <a:lnTo>
                    <a:pt x="3159" y="3672"/>
                  </a:lnTo>
                  <a:cubicBezTo>
                    <a:pt x="3162" y="3678"/>
                    <a:pt x="3162" y="3687"/>
                    <a:pt x="3165" y="3696"/>
                  </a:cubicBezTo>
                  <a:lnTo>
                    <a:pt x="4059" y="6695"/>
                  </a:lnTo>
                  <a:lnTo>
                    <a:pt x="8299" y="6695"/>
                  </a:lnTo>
                  <a:lnTo>
                    <a:pt x="8299" y="2955"/>
                  </a:lnTo>
                  <a:lnTo>
                    <a:pt x="4123" y="2955"/>
                  </a:lnTo>
                  <a:lnTo>
                    <a:pt x="3364" y="404"/>
                  </a:lnTo>
                  <a:cubicBezTo>
                    <a:pt x="3295" y="163"/>
                    <a:pt x="3072" y="1"/>
                    <a:pt x="28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5722500" y="1075025"/>
              <a:ext cx="370875" cy="211775"/>
            </a:xfrm>
            <a:custGeom>
              <a:avLst/>
              <a:gdLst/>
              <a:ahLst/>
              <a:cxnLst/>
              <a:rect l="l" t="t" r="r" b="b"/>
              <a:pathLst>
                <a:path w="14835" h="8471" extrusionOk="0">
                  <a:moveTo>
                    <a:pt x="1305" y="0"/>
                  </a:moveTo>
                  <a:lnTo>
                    <a:pt x="2082" y="2614"/>
                  </a:lnTo>
                  <a:cubicBezTo>
                    <a:pt x="901" y="2701"/>
                    <a:pt x="1" y="3704"/>
                    <a:pt x="40" y="4887"/>
                  </a:cubicBezTo>
                  <a:cubicBezTo>
                    <a:pt x="82" y="6071"/>
                    <a:pt x="1049" y="7010"/>
                    <a:pt x="2232" y="7019"/>
                  </a:cubicBezTo>
                  <a:lnTo>
                    <a:pt x="2795" y="7019"/>
                  </a:lnTo>
                  <a:cubicBezTo>
                    <a:pt x="3045" y="7878"/>
                    <a:pt x="3834" y="8471"/>
                    <a:pt x="4731" y="8471"/>
                  </a:cubicBezTo>
                  <a:cubicBezTo>
                    <a:pt x="5629" y="8471"/>
                    <a:pt x="6418" y="7878"/>
                    <a:pt x="6671" y="7019"/>
                  </a:cubicBezTo>
                  <a:lnTo>
                    <a:pt x="9667" y="7019"/>
                  </a:lnTo>
                  <a:cubicBezTo>
                    <a:pt x="9917" y="7878"/>
                    <a:pt x="10709" y="8471"/>
                    <a:pt x="11606" y="8471"/>
                  </a:cubicBezTo>
                  <a:cubicBezTo>
                    <a:pt x="12500" y="8471"/>
                    <a:pt x="13292" y="7878"/>
                    <a:pt x="13542" y="7019"/>
                  </a:cubicBezTo>
                  <a:lnTo>
                    <a:pt x="14271" y="7019"/>
                  </a:lnTo>
                  <a:cubicBezTo>
                    <a:pt x="14581" y="7019"/>
                    <a:pt x="14834" y="6766"/>
                    <a:pt x="14834" y="6453"/>
                  </a:cubicBezTo>
                  <a:cubicBezTo>
                    <a:pt x="14834" y="6140"/>
                    <a:pt x="14581" y="5890"/>
                    <a:pt x="14271" y="5890"/>
                  </a:cubicBezTo>
                  <a:lnTo>
                    <a:pt x="13542" y="5890"/>
                  </a:lnTo>
                  <a:cubicBezTo>
                    <a:pt x="13292" y="5029"/>
                    <a:pt x="12500" y="4436"/>
                    <a:pt x="11606" y="4436"/>
                  </a:cubicBezTo>
                  <a:cubicBezTo>
                    <a:pt x="10709" y="4436"/>
                    <a:pt x="9917" y="5029"/>
                    <a:pt x="9667" y="5890"/>
                  </a:cubicBezTo>
                  <a:lnTo>
                    <a:pt x="6671" y="5890"/>
                  </a:lnTo>
                  <a:cubicBezTo>
                    <a:pt x="6418" y="5029"/>
                    <a:pt x="5629" y="4436"/>
                    <a:pt x="4731" y="4436"/>
                  </a:cubicBezTo>
                  <a:cubicBezTo>
                    <a:pt x="3834" y="4436"/>
                    <a:pt x="3045" y="5029"/>
                    <a:pt x="2792" y="5890"/>
                  </a:cubicBezTo>
                  <a:lnTo>
                    <a:pt x="2232" y="5890"/>
                  </a:lnTo>
                  <a:cubicBezTo>
                    <a:pt x="1639" y="5890"/>
                    <a:pt x="1157" y="5408"/>
                    <a:pt x="1157" y="4815"/>
                  </a:cubicBezTo>
                  <a:cubicBezTo>
                    <a:pt x="1157" y="4219"/>
                    <a:pt x="1639" y="3737"/>
                    <a:pt x="2232" y="3737"/>
                  </a:cubicBezTo>
                  <a:lnTo>
                    <a:pt x="5207" y="3737"/>
                  </a:lnTo>
                  <a:lnTo>
                    <a:pt x="52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" name="Google Shape;189;p18"/>
          <p:cNvGrpSpPr/>
          <p:nvPr/>
        </p:nvGrpSpPr>
        <p:grpSpPr>
          <a:xfrm>
            <a:off x="1159781" y="1187471"/>
            <a:ext cx="597281" cy="607796"/>
            <a:chOff x="4774321" y="3614619"/>
            <a:chExt cx="348838" cy="307760"/>
          </a:xfrm>
        </p:grpSpPr>
        <p:sp>
          <p:nvSpPr>
            <p:cNvPr id="190" name="Google Shape;190;p18"/>
            <p:cNvSpPr/>
            <p:nvPr/>
          </p:nvSpPr>
          <p:spPr>
            <a:xfrm>
              <a:off x="4840985" y="3747166"/>
              <a:ext cx="217076" cy="123299"/>
            </a:xfrm>
            <a:custGeom>
              <a:avLst/>
              <a:gdLst/>
              <a:ahLst/>
              <a:cxnLst/>
              <a:rect l="l" t="t" r="r" b="b"/>
              <a:pathLst>
                <a:path w="6669" h="3788" extrusionOk="0">
                  <a:moveTo>
                    <a:pt x="3159" y="483"/>
                  </a:moveTo>
                  <a:cubicBezTo>
                    <a:pt x="3656" y="483"/>
                    <a:pt x="4156" y="822"/>
                    <a:pt x="4120" y="1501"/>
                  </a:cubicBezTo>
                  <a:lnTo>
                    <a:pt x="4120" y="3263"/>
                  </a:lnTo>
                  <a:lnTo>
                    <a:pt x="3501" y="3263"/>
                  </a:lnTo>
                  <a:lnTo>
                    <a:pt x="3501" y="2477"/>
                  </a:lnTo>
                  <a:lnTo>
                    <a:pt x="2834" y="2477"/>
                  </a:lnTo>
                  <a:lnTo>
                    <a:pt x="2834" y="3263"/>
                  </a:lnTo>
                  <a:lnTo>
                    <a:pt x="2215" y="3263"/>
                  </a:lnTo>
                  <a:lnTo>
                    <a:pt x="2215" y="1501"/>
                  </a:lnTo>
                  <a:cubicBezTo>
                    <a:pt x="2167" y="822"/>
                    <a:pt x="2661" y="483"/>
                    <a:pt x="3159" y="483"/>
                  </a:cubicBezTo>
                  <a:close/>
                  <a:moveTo>
                    <a:pt x="0" y="1"/>
                  </a:moveTo>
                  <a:lnTo>
                    <a:pt x="0" y="3787"/>
                  </a:lnTo>
                  <a:lnTo>
                    <a:pt x="6668" y="3787"/>
                  </a:lnTo>
                  <a:lnTo>
                    <a:pt x="66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4774321" y="3614619"/>
              <a:ext cx="348838" cy="307760"/>
            </a:xfrm>
            <a:custGeom>
              <a:avLst/>
              <a:gdLst/>
              <a:ahLst/>
              <a:cxnLst/>
              <a:rect l="l" t="t" r="r" b="b"/>
              <a:pathLst>
                <a:path w="10717" h="9455" extrusionOk="0">
                  <a:moveTo>
                    <a:pt x="9335" y="3453"/>
                  </a:moveTo>
                  <a:lnTo>
                    <a:pt x="9335" y="8454"/>
                  </a:lnTo>
                  <a:lnTo>
                    <a:pt x="1405" y="8454"/>
                  </a:lnTo>
                  <a:lnTo>
                    <a:pt x="1405" y="3453"/>
                  </a:lnTo>
                  <a:close/>
                  <a:moveTo>
                    <a:pt x="8073" y="0"/>
                  </a:moveTo>
                  <a:lnTo>
                    <a:pt x="6025" y="2453"/>
                  </a:lnTo>
                  <a:lnTo>
                    <a:pt x="0" y="2453"/>
                  </a:lnTo>
                  <a:lnTo>
                    <a:pt x="0" y="9455"/>
                  </a:lnTo>
                  <a:lnTo>
                    <a:pt x="10717" y="9455"/>
                  </a:lnTo>
                  <a:lnTo>
                    <a:pt x="107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>
              <a:off x="4933234" y="3785152"/>
              <a:ext cx="21711" cy="21743"/>
            </a:xfrm>
            <a:custGeom>
              <a:avLst/>
              <a:gdLst/>
              <a:ahLst/>
              <a:cxnLst/>
              <a:rect l="l" t="t" r="r" b="b"/>
              <a:pathLst>
                <a:path w="667" h="668" extrusionOk="0">
                  <a:moveTo>
                    <a:pt x="334" y="1"/>
                  </a:moveTo>
                  <a:cubicBezTo>
                    <a:pt x="143" y="1"/>
                    <a:pt x="0" y="143"/>
                    <a:pt x="0" y="334"/>
                  </a:cubicBezTo>
                  <a:lnTo>
                    <a:pt x="0" y="667"/>
                  </a:lnTo>
                  <a:lnTo>
                    <a:pt x="667" y="667"/>
                  </a:lnTo>
                  <a:lnTo>
                    <a:pt x="667" y="334"/>
                  </a:lnTo>
                  <a:cubicBezTo>
                    <a:pt x="667" y="143"/>
                    <a:pt x="524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4774321" y="3614619"/>
              <a:ext cx="235662" cy="59729"/>
            </a:xfrm>
            <a:custGeom>
              <a:avLst/>
              <a:gdLst/>
              <a:ahLst/>
              <a:cxnLst/>
              <a:rect l="l" t="t" r="r" b="b"/>
              <a:pathLst>
                <a:path w="7240" h="1835" extrusionOk="0">
                  <a:moveTo>
                    <a:pt x="1762" y="596"/>
                  </a:moveTo>
                  <a:lnTo>
                    <a:pt x="1762" y="1215"/>
                  </a:lnTo>
                  <a:lnTo>
                    <a:pt x="1143" y="1215"/>
                  </a:lnTo>
                  <a:lnTo>
                    <a:pt x="1143" y="596"/>
                  </a:lnTo>
                  <a:close/>
                  <a:moveTo>
                    <a:pt x="2929" y="596"/>
                  </a:moveTo>
                  <a:lnTo>
                    <a:pt x="2929" y="1215"/>
                  </a:lnTo>
                  <a:lnTo>
                    <a:pt x="2310" y="1215"/>
                  </a:lnTo>
                  <a:lnTo>
                    <a:pt x="2310" y="596"/>
                  </a:lnTo>
                  <a:close/>
                  <a:moveTo>
                    <a:pt x="4072" y="596"/>
                  </a:moveTo>
                  <a:lnTo>
                    <a:pt x="4072" y="1215"/>
                  </a:lnTo>
                  <a:lnTo>
                    <a:pt x="3453" y="1215"/>
                  </a:lnTo>
                  <a:lnTo>
                    <a:pt x="3453" y="596"/>
                  </a:lnTo>
                  <a:close/>
                  <a:moveTo>
                    <a:pt x="0" y="0"/>
                  </a:moveTo>
                  <a:lnTo>
                    <a:pt x="0" y="1834"/>
                  </a:lnTo>
                  <a:lnTo>
                    <a:pt x="5716" y="1834"/>
                  </a:lnTo>
                  <a:lnTo>
                    <a:pt x="72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p18"/>
          <p:cNvSpPr/>
          <p:nvPr/>
        </p:nvSpPr>
        <p:spPr>
          <a:xfrm>
            <a:off x="7010925" y="1228825"/>
            <a:ext cx="689283" cy="607788"/>
          </a:xfrm>
          <a:custGeom>
            <a:avLst/>
            <a:gdLst/>
            <a:ahLst/>
            <a:cxnLst/>
            <a:rect l="l" t="t" r="r" b="b"/>
            <a:pathLst>
              <a:path w="11153" h="10717" extrusionOk="0">
                <a:moveTo>
                  <a:pt x="2999" y="1"/>
                </a:moveTo>
                <a:cubicBezTo>
                  <a:pt x="2911" y="1"/>
                  <a:pt x="2818" y="13"/>
                  <a:pt x="2722" y="39"/>
                </a:cubicBezTo>
                <a:cubicBezTo>
                  <a:pt x="1698" y="301"/>
                  <a:pt x="1817" y="1802"/>
                  <a:pt x="2889" y="1873"/>
                </a:cubicBezTo>
                <a:lnTo>
                  <a:pt x="3079" y="2659"/>
                </a:lnTo>
                <a:cubicBezTo>
                  <a:pt x="2984" y="2730"/>
                  <a:pt x="2889" y="2826"/>
                  <a:pt x="2817" y="2945"/>
                </a:cubicBezTo>
                <a:lnTo>
                  <a:pt x="2031" y="2730"/>
                </a:lnTo>
                <a:cubicBezTo>
                  <a:pt x="1969" y="2177"/>
                  <a:pt x="1527" y="1882"/>
                  <a:pt x="1085" y="1882"/>
                </a:cubicBezTo>
                <a:cubicBezTo>
                  <a:pt x="691" y="1882"/>
                  <a:pt x="297" y="2117"/>
                  <a:pt x="174" y="2611"/>
                </a:cubicBezTo>
                <a:cubicBezTo>
                  <a:pt x="1" y="3288"/>
                  <a:pt x="545" y="3777"/>
                  <a:pt x="1099" y="3777"/>
                </a:cubicBezTo>
                <a:cubicBezTo>
                  <a:pt x="1384" y="3777"/>
                  <a:pt x="1671" y="3648"/>
                  <a:pt x="1865" y="3349"/>
                </a:cubicBezTo>
                <a:lnTo>
                  <a:pt x="2674" y="3540"/>
                </a:lnTo>
                <a:cubicBezTo>
                  <a:pt x="2698" y="4040"/>
                  <a:pt x="3103" y="4397"/>
                  <a:pt x="3603" y="4397"/>
                </a:cubicBezTo>
                <a:cubicBezTo>
                  <a:pt x="3746" y="4397"/>
                  <a:pt x="3889" y="4373"/>
                  <a:pt x="4008" y="4302"/>
                </a:cubicBezTo>
                <a:lnTo>
                  <a:pt x="4508" y="4802"/>
                </a:lnTo>
                <a:cubicBezTo>
                  <a:pt x="4413" y="4969"/>
                  <a:pt x="4365" y="5159"/>
                  <a:pt x="4365" y="5350"/>
                </a:cubicBezTo>
                <a:lnTo>
                  <a:pt x="2031" y="5945"/>
                </a:lnTo>
                <a:cubicBezTo>
                  <a:pt x="1827" y="5655"/>
                  <a:pt x="1543" y="5530"/>
                  <a:pt x="1263" y="5530"/>
                </a:cubicBezTo>
                <a:cubicBezTo>
                  <a:pt x="696" y="5530"/>
                  <a:pt x="149" y="6045"/>
                  <a:pt x="341" y="6731"/>
                </a:cubicBezTo>
                <a:cubicBezTo>
                  <a:pt x="471" y="7199"/>
                  <a:pt x="856" y="7419"/>
                  <a:pt x="1242" y="7419"/>
                </a:cubicBezTo>
                <a:cubicBezTo>
                  <a:pt x="1700" y="7419"/>
                  <a:pt x="2159" y="7109"/>
                  <a:pt x="2198" y="6541"/>
                </a:cubicBezTo>
                <a:lnTo>
                  <a:pt x="4437" y="5945"/>
                </a:lnTo>
                <a:lnTo>
                  <a:pt x="2198" y="8184"/>
                </a:lnTo>
                <a:cubicBezTo>
                  <a:pt x="2079" y="8136"/>
                  <a:pt x="1936" y="8089"/>
                  <a:pt x="1793" y="8089"/>
                </a:cubicBezTo>
                <a:cubicBezTo>
                  <a:pt x="960" y="8089"/>
                  <a:pt x="531" y="9113"/>
                  <a:pt x="1126" y="9708"/>
                </a:cubicBezTo>
                <a:cubicBezTo>
                  <a:pt x="1318" y="9900"/>
                  <a:pt x="1554" y="9985"/>
                  <a:pt x="1787" y="9985"/>
                </a:cubicBezTo>
                <a:cubicBezTo>
                  <a:pt x="2275" y="9985"/>
                  <a:pt x="2746" y="9606"/>
                  <a:pt x="2746" y="9041"/>
                </a:cubicBezTo>
                <a:cubicBezTo>
                  <a:pt x="2746" y="8898"/>
                  <a:pt x="2698" y="8755"/>
                  <a:pt x="2651" y="8636"/>
                </a:cubicBezTo>
                <a:lnTo>
                  <a:pt x="4889" y="6398"/>
                </a:lnTo>
                <a:lnTo>
                  <a:pt x="4889" y="6398"/>
                </a:lnTo>
                <a:lnTo>
                  <a:pt x="4294" y="8636"/>
                </a:lnTo>
                <a:cubicBezTo>
                  <a:pt x="3222" y="8708"/>
                  <a:pt x="3079" y="10208"/>
                  <a:pt x="4103" y="10494"/>
                </a:cubicBezTo>
                <a:cubicBezTo>
                  <a:pt x="4199" y="10520"/>
                  <a:pt x="4291" y="10533"/>
                  <a:pt x="4379" y="10533"/>
                </a:cubicBezTo>
                <a:cubicBezTo>
                  <a:pt x="5234" y="10533"/>
                  <a:pt x="5688" y="9364"/>
                  <a:pt x="4889" y="8803"/>
                </a:cubicBezTo>
                <a:lnTo>
                  <a:pt x="5508" y="6493"/>
                </a:lnTo>
                <a:cubicBezTo>
                  <a:pt x="5699" y="6493"/>
                  <a:pt x="5889" y="6445"/>
                  <a:pt x="6056" y="6350"/>
                </a:cubicBezTo>
                <a:lnTo>
                  <a:pt x="6556" y="6850"/>
                </a:lnTo>
                <a:cubicBezTo>
                  <a:pt x="6270" y="7422"/>
                  <a:pt x="6651" y="8112"/>
                  <a:pt x="7318" y="8184"/>
                </a:cubicBezTo>
                <a:lnTo>
                  <a:pt x="7509" y="8970"/>
                </a:lnTo>
                <a:cubicBezTo>
                  <a:pt x="6703" y="9514"/>
                  <a:pt x="7132" y="10717"/>
                  <a:pt x="8014" y="10717"/>
                </a:cubicBezTo>
                <a:cubicBezTo>
                  <a:pt x="8096" y="10717"/>
                  <a:pt x="8182" y="10707"/>
                  <a:pt x="8271" y="10684"/>
                </a:cubicBezTo>
                <a:cubicBezTo>
                  <a:pt x="9295" y="10422"/>
                  <a:pt x="9176" y="8898"/>
                  <a:pt x="8104" y="8827"/>
                </a:cubicBezTo>
                <a:lnTo>
                  <a:pt x="7914" y="8041"/>
                </a:lnTo>
                <a:cubicBezTo>
                  <a:pt x="8033" y="7969"/>
                  <a:pt x="8104" y="7874"/>
                  <a:pt x="8176" y="7755"/>
                </a:cubicBezTo>
                <a:lnTo>
                  <a:pt x="8961" y="7969"/>
                </a:lnTo>
                <a:cubicBezTo>
                  <a:pt x="9023" y="8495"/>
                  <a:pt x="9467" y="8820"/>
                  <a:pt x="9921" y="8820"/>
                </a:cubicBezTo>
                <a:cubicBezTo>
                  <a:pt x="10165" y="8820"/>
                  <a:pt x="10413" y="8726"/>
                  <a:pt x="10605" y="8517"/>
                </a:cubicBezTo>
                <a:cubicBezTo>
                  <a:pt x="11152" y="7898"/>
                  <a:pt x="10724" y="6922"/>
                  <a:pt x="9914" y="6922"/>
                </a:cubicBezTo>
                <a:lnTo>
                  <a:pt x="9914" y="6945"/>
                </a:lnTo>
                <a:cubicBezTo>
                  <a:pt x="9604" y="6945"/>
                  <a:pt x="9295" y="7088"/>
                  <a:pt x="9128" y="7374"/>
                </a:cubicBezTo>
                <a:lnTo>
                  <a:pt x="8342" y="7160"/>
                </a:lnTo>
                <a:cubicBezTo>
                  <a:pt x="8295" y="6683"/>
                  <a:pt x="7890" y="6302"/>
                  <a:pt x="7390" y="6302"/>
                </a:cubicBezTo>
                <a:cubicBezTo>
                  <a:pt x="7247" y="6302"/>
                  <a:pt x="7128" y="6350"/>
                  <a:pt x="6985" y="6398"/>
                </a:cubicBezTo>
                <a:lnTo>
                  <a:pt x="6509" y="5921"/>
                </a:lnTo>
                <a:cubicBezTo>
                  <a:pt x="6604" y="5755"/>
                  <a:pt x="6651" y="5564"/>
                  <a:pt x="6651" y="5374"/>
                </a:cubicBezTo>
                <a:lnTo>
                  <a:pt x="8961" y="4754"/>
                </a:lnTo>
                <a:cubicBezTo>
                  <a:pt x="9158" y="5037"/>
                  <a:pt x="9440" y="5159"/>
                  <a:pt x="9719" y="5159"/>
                </a:cubicBezTo>
                <a:cubicBezTo>
                  <a:pt x="10287" y="5159"/>
                  <a:pt x="10844" y="4655"/>
                  <a:pt x="10652" y="3969"/>
                </a:cubicBezTo>
                <a:cubicBezTo>
                  <a:pt x="10521" y="3497"/>
                  <a:pt x="10132" y="3273"/>
                  <a:pt x="9743" y="3273"/>
                </a:cubicBezTo>
                <a:cubicBezTo>
                  <a:pt x="9288" y="3273"/>
                  <a:pt x="8833" y="3581"/>
                  <a:pt x="8795" y="4159"/>
                </a:cubicBezTo>
                <a:lnTo>
                  <a:pt x="6556" y="4754"/>
                </a:lnTo>
                <a:lnTo>
                  <a:pt x="8795" y="2516"/>
                </a:lnTo>
                <a:cubicBezTo>
                  <a:pt x="8914" y="2564"/>
                  <a:pt x="9057" y="2587"/>
                  <a:pt x="9200" y="2587"/>
                </a:cubicBezTo>
                <a:cubicBezTo>
                  <a:pt x="10033" y="2587"/>
                  <a:pt x="10462" y="1587"/>
                  <a:pt x="9866" y="992"/>
                </a:cubicBezTo>
                <a:cubicBezTo>
                  <a:pt x="9675" y="800"/>
                  <a:pt x="9438" y="715"/>
                  <a:pt x="9206" y="715"/>
                </a:cubicBezTo>
                <a:cubicBezTo>
                  <a:pt x="8718" y="715"/>
                  <a:pt x="8247" y="1094"/>
                  <a:pt x="8247" y="1659"/>
                </a:cubicBezTo>
                <a:cubicBezTo>
                  <a:pt x="8247" y="1802"/>
                  <a:pt x="8295" y="1921"/>
                  <a:pt x="8342" y="2063"/>
                </a:cubicBezTo>
                <a:lnTo>
                  <a:pt x="6104" y="4302"/>
                </a:lnTo>
                <a:lnTo>
                  <a:pt x="6699" y="2040"/>
                </a:lnTo>
                <a:cubicBezTo>
                  <a:pt x="7771" y="1968"/>
                  <a:pt x="7914" y="468"/>
                  <a:pt x="6890" y="182"/>
                </a:cubicBezTo>
                <a:cubicBezTo>
                  <a:pt x="6795" y="156"/>
                  <a:pt x="6705" y="144"/>
                  <a:pt x="6618" y="144"/>
                </a:cubicBezTo>
                <a:cubicBezTo>
                  <a:pt x="5760" y="144"/>
                  <a:pt x="5304" y="1332"/>
                  <a:pt x="6104" y="1873"/>
                </a:cubicBezTo>
                <a:lnTo>
                  <a:pt x="5485" y="4207"/>
                </a:lnTo>
                <a:cubicBezTo>
                  <a:pt x="5294" y="4207"/>
                  <a:pt x="5104" y="4254"/>
                  <a:pt x="4937" y="4350"/>
                </a:cubicBezTo>
                <a:lnTo>
                  <a:pt x="4437" y="3873"/>
                </a:lnTo>
                <a:cubicBezTo>
                  <a:pt x="4508" y="3730"/>
                  <a:pt x="4532" y="3588"/>
                  <a:pt x="4532" y="3469"/>
                </a:cubicBezTo>
                <a:cubicBezTo>
                  <a:pt x="4532" y="2968"/>
                  <a:pt x="4151" y="2564"/>
                  <a:pt x="3675" y="2516"/>
                </a:cubicBezTo>
                <a:lnTo>
                  <a:pt x="3484" y="1730"/>
                </a:lnTo>
                <a:cubicBezTo>
                  <a:pt x="4284" y="1189"/>
                  <a:pt x="3867" y="1"/>
                  <a:pt x="299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8"/>
          <p:cNvSpPr txBox="1">
            <a:spLocks noGrp="1"/>
          </p:cNvSpPr>
          <p:nvPr>
            <p:ph type="body" idx="4294967295"/>
          </p:nvPr>
        </p:nvSpPr>
        <p:spPr>
          <a:xfrm>
            <a:off x="83100" y="2681675"/>
            <a:ext cx="2870700" cy="16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-US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Items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are </a:t>
            </a:r>
            <a:r>
              <a:rPr lang="en-US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verified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with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sellers.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Listing &amp; Personalization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AI-driven recommendations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Customer Preference &amp; Filter.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602930" y="1870525"/>
            <a:ext cx="1819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Systematic Curation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4294967295"/>
          </p:nvPr>
        </p:nvSpPr>
        <p:spPr>
          <a:xfrm>
            <a:off x="2826300" y="2681675"/>
            <a:ext cx="28707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User Friendly Experience &amp; Easy browsing.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Multiple selection &amp; Fast Checkout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Order tracking and monitoring.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Reliable and Secure Payment Gateway &amp; Settlement.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Escrow Payment &amp; Payment gateway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8" name="Google Shape;198;p18"/>
          <p:cNvSpPr txBox="1">
            <a:spLocks noGrp="1"/>
          </p:cNvSpPr>
          <p:nvPr>
            <p:ph type="title"/>
          </p:nvPr>
        </p:nvSpPr>
        <p:spPr>
          <a:xfrm>
            <a:off x="3346130" y="1870525"/>
            <a:ext cx="1819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E-Commerce Experience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9" name="Google Shape;199;p18"/>
          <p:cNvSpPr txBox="1">
            <a:spLocks noGrp="1"/>
          </p:cNvSpPr>
          <p:nvPr>
            <p:ph type="body" idx="4294967295"/>
          </p:nvPr>
        </p:nvSpPr>
        <p:spPr>
          <a:xfrm>
            <a:off x="5798100" y="2681675"/>
            <a:ext cx="2870700" cy="22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Quality Pre-loved Items &amp; brands.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20%-50% </a:t>
            </a:r>
            <a:r>
              <a:rPr lang="en-US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price variance on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traditional retail prices.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Lifestyle brand &amp; Styles are preserved.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Prompt Order fulfillment &amp; Delivery.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0" name="Google Shape;200;p18"/>
          <p:cNvSpPr txBox="1">
            <a:spLocks noGrp="1"/>
          </p:cNvSpPr>
          <p:nvPr>
            <p:ph type="title"/>
          </p:nvPr>
        </p:nvSpPr>
        <p:spPr>
          <a:xfrm>
            <a:off x="6317925" y="1870525"/>
            <a:ext cx="25437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Personalized Recommendations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311700" y="145475"/>
            <a:ext cx="48612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SemiBold"/>
                <a:ea typeface="Montserrat SemiBold"/>
                <a:cs typeface="Montserrat SemiBold"/>
                <a:sym typeface="Montserrat SemiBold"/>
              </a:rPr>
              <a:t>The Market opportunity</a:t>
            </a:r>
            <a:endParaRPr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6" name="Google Shape;206;p19"/>
          <p:cNvSpPr txBox="1">
            <a:spLocks noGrp="1"/>
          </p:cNvSpPr>
          <p:nvPr>
            <p:ph type="body" idx="4294967295"/>
          </p:nvPr>
        </p:nvSpPr>
        <p:spPr>
          <a:xfrm>
            <a:off x="432350" y="808250"/>
            <a:ext cx="3971100" cy="13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 dirty="0">
                <a:latin typeface="Montserrat Medium"/>
                <a:ea typeface="Montserrat Medium"/>
                <a:cs typeface="Montserrat Medium"/>
                <a:sym typeface="Montserrat Medium"/>
              </a:rPr>
              <a:t>Africa's Thrift Market 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is valued at $40 billion, with a </a:t>
            </a:r>
            <a:r>
              <a:rPr lang="en" sz="16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7.33% CAGR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, providing an incredible opportunity for growth.</a:t>
            </a:r>
            <a:b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7" name="Google Shape;207;p19"/>
          <p:cNvSpPr txBox="1">
            <a:spLocks noGrp="1"/>
          </p:cNvSpPr>
          <p:nvPr>
            <p:ph type="body" idx="4294967295"/>
          </p:nvPr>
        </p:nvSpPr>
        <p:spPr>
          <a:xfrm>
            <a:off x="358875" y="2185700"/>
            <a:ext cx="2248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3000" b="1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$40Billion</a:t>
            </a:r>
            <a:r>
              <a:rPr lang="en" sz="3000"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br>
              <a:rPr lang="en" sz="3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br>
              <a:rPr lang="en" sz="3000">
                <a:latin typeface="Montserrat Medium"/>
                <a:ea typeface="Montserrat Medium"/>
                <a:cs typeface="Montserrat Medium"/>
                <a:sym typeface="Montserrat Medium"/>
              </a:rPr>
            </a:br>
            <a:endParaRPr sz="3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08" name="Google Shape;208;p19"/>
          <p:cNvSpPr txBox="1">
            <a:spLocks noGrp="1"/>
          </p:cNvSpPr>
          <p:nvPr>
            <p:ph type="body" idx="4294967295"/>
          </p:nvPr>
        </p:nvSpPr>
        <p:spPr>
          <a:xfrm>
            <a:off x="370850" y="2793500"/>
            <a:ext cx="2780700" cy="72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Market Size ready for Disruption in Africa</a:t>
            </a:r>
            <a:br>
              <a:rPr lang="en" sz="1600" b="1">
                <a:latin typeface="Montserrat"/>
                <a:ea typeface="Montserrat"/>
                <a:cs typeface="Montserrat"/>
                <a:sym typeface="Montserrat"/>
              </a:rPr>
            </a:br>
            <a:endParaRPr sz="16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19"/>
          <p:cNvSpPr txBox="1">
            <a:spLocks noGrp="1"/>
          </p:cNvSpPr>
          <p:nvPr>
            <p:ph type="body" idx="4294967295"/>
          </p:nvPr>
        </p:nvSpPr>
        <p:spPr>
          <a:xfrm>
            <a:off x="4961825" y="808250"/>
            <a:ext cx="3355800" cy="11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E-commerce Growth in </a:t>
            </a:r>
            <a:r>
              <a:rPr lang="en" sz="1600" b="1" dirty="0">
                <a:latin typeface="Montserrat Medium"/>
                <a:ea typeface="Montserrat Medium"/>
                <a:cs typeface="Montserrat Medium"/>
                <a:sym typeface="Montserrat Medium"/>
              </a:rPr>
              <a:t>Nigeria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is projected to reach </a:t>
            </a:r>
            <a:r>
              <a:rPr lang="en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$6.4 billion</a:t>
            </a:r>
            <a:r>
              <a:rPr lang="en" sz="1600" dirty="0">
                <a:latin typeface="Montserrat Medium"/>
                <a:ea typeface="Montserrat Medium"/>
                <a:cs typeface="Montserrat Medium"/>
                <a:sym typeface="Montserrat Medium"/>
              </a:rPr>
              <a:t> by 2025 (Statista).</a:t>
            </a:r>
            <a:endParaRPr sz="16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0" name="Google Shape;210;p19"/>
          <p:cNvSpPr txBox="1">
            <a:spLocks noGrp="1"/>
          </p:cNvSpPr>
          <p:nvPr>
            <p:ph type="body" idx="4294967295"/>
          </p:nvPr>
        </p:nvSpPr>
        <p:spPr>
          <a:xfrm>
            <a:off x="3215775" y="3857325"/>
            <a:ext cx="2968500" cy="9327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300" b="1" dirty="0">
                <a:latin typeface="Montserrat"/>
                <a:ea typeface="Montserrat"/>
                <a:cs typeface="Montserrat"/>
                <a:sym typeface="Montserrat"/>
              </a:rPr>
              <a:t>Tech Savvy</a:t>
            </a:r>
            <a:br>
              <a:rPr lang="en" sz="1300" b="1" dirty="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 sz="1300" b="1" dirty="0">
                <a:latin typeface="Montserrat"/>
                <a:ea typeface="Montserrat"/>
                <a:cs typeface="Montserrat"/>
                <a:sym typeface="Montserrat"/>
              </a:rPr>
              <a:t>Price Conscious Consumers in:</a:t>
            </a:r>
            <a:br>
              <a:rPr lang="en" sz="1300" dirty="0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 sz="1300" dirty="0">
                <a:latin typeface="Montserrat Medium"/>
                <a:ea typeface="Montserrat Medium"/>
                <a:cs typeface="Montserrat Medium"/>
                <a:sym typeface="Montserrat Medium"/>
              </a:rPr>
              <a:t>- </a:t>
            </a:r>
            <a:r>
              <a:rPr lang="en-US" sz="1300" dirty="0">
                <a:latin typeface="Montserrat Medium"/>
                <a:ea typeface="Montserrat Medium"/>
                <a:cs typeface="Montserrat Medium"/>
                <a:sym typeface="Montserrat Medium"/>
              </a:rPr>
              <a:t>Lagos Metropolis.</a:t>
            </a:r>
            <a:endParaRPr sz="13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title"/>
          </p:nvPr>
        </p:nvSpPr>
        <p:spPr>
          <a:xfrm>
            <a:off x="3075350" y="3403100"/>
            <a:ext cx="30327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Target Market in Year 1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body" idx="4294967295"/>
          </p:nvPr>
        </p:nvSpPr>
        <p:spPr>
          <a:xfrm>
            <a:off x="472575" y="4085925"/>
            <a:ext cx="2395800" cy="10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Students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Young professionals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Young Families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Char char="●"/>
            </a:pPr>
            <a:r>
              <a:rPr lang="en" sz="1200" b="1">
                <a:latin typeface="Montserrat"/>
                <a:ea typeface="Montserrat"/>
                <a:cs typeface="Montserrat"/>
                <a:sym typeface="Montserrat"/>
              </a:rPr>
              <a:t>Corporate bodies</a:t>
            </a:r>
            <a:endParaRPr sz="12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p19"/>
          <p:cNvSpPr txBox="1">
            <a:spLocks noGrp="1"/>
          </p:cNvSpPr>
          <p:nvPr>
            <p:ph type="title"/>
          </p:nvPr>
        </p:nvSpPr>
        <p:spPr>
          <a:xfrm>
            <a:off x="408350" y="3707900"/>
            <a:ext cx="25362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Target Customers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6238850" y="2185700"/>
            <a:ext cx="2780828" cy="2478362"/>
          </a:xfrm>
          <a:custGeom>
            <a:avLst/>
            <a:gdLst/>
            <a:ahLst/>
            <a:cxnLst/>
            <a:rect l="l" t="t" r="r" b="b"/>
            <a:pathLst>
              <a:path w="162574" h="140159" extrusionOk="0">
                <a:moveTo>
                  <a:pt x="149391" y="0"/>
                </a:moveTo>
                <a:cubicBezTo>
                  <a:pt x="148360" y="0"/>
                  <a:pt x="147330" y="156"/>
                  <a:pt x="146349" y="477"/>
                </a:cubicBezTo>
                <a:cubicBezTo>
                  <a:pt x="145329" y="812"/>
                  <a:pt x="144363" y="1309"/>
                  <a:pt x="143326" y="1583"/>
                </a:cubicBezTo>
                <a:cubicBezTo>
                  <a:pt x="142494" y="1801"/>
                  <a:pt x="141638" y="1870"/>
                  <a:pt x="140776" y="1870"/>
                </a:cubicBezTo>
                <a:cubicBezTo>
                  <a:pt x="140050" y="1870"/>
                  <a:pt x="139319" y="1821"/>
                  <a:pt x="138596" y="1772"/>
                </a:cubicBezTo>
                <a:lnTo>
                  <a:pt x="130106" y="1191"/>
                </a:lnTo>
                <a:cubicBezTo>
                  <a:pt x="129237" y="1132"/>
                  <a:pt x="128350" y="1076"/>
                  <a:pt x="127469" y="1076"/>
                </a:cubicBezTo>
                <a:cubicBezTo>
                  <a:pt x="125783" y="1076"/>
                  <a:pt x="124119" y="1281"/>
                  <a:pt x="122644" y="2056"/>
                </a:cubicBezTo>
                <a:cubicBezTo>
                  <a:pt x="119360" y="3782"/>
                  <a:pt x="117499" y="8084"/>
                  <a:pt x="113816" y="8529"/>
                </a:cubicBezTo>
                <a:cubicBezTo>
                  <a:pt x="113611" y="8554"/>
                  <a:pt x="113408" y="8566"/>
                  <a:pt x="113207" y="8566"/>
                </a:cubicBezTo>
                <a:cubicBezTo>
                  <a:pt x="110853" y="8566"/>
                  <a:pt x="108715" y="6973"/>
                  <a:pt x="106473" y="6087"/>
                </a:cubicBezTo>
                <a:cubicBezTo>
                  <a:pt x="105100" y="5543"/>
                  <a:pt x="103627" y="5279"/>
                  <a:pt x="102152" y="5279"/>
                </a:cubicBezTo>
                <a:cubicBezTo>
                  <a:pt x="99404" y="5279"/>
                  <a:pt x="96647" y="6196"/>
                  <a:pt x="94512" y="7933"/>
                </a:cubicBezTo>
                <a:cubicBezTo>
                  <a:pt x="93279" y="7304"/>
                  <a:pt x="93660" y="5468"/>
                  <a:pt x="93225" y="4153"/>
                </a:cubicBezTo>
                <a:cubicBezTo>
                  <a:pt x="92771" y="2782"/>
                  <a:pt x="91297" y="1954"/>
                  <a:pt x="89858" y="1828"/>
                </a:cubicBezTo>
                <a:cubicBezTo>
                  <a:pt x="89687" y="1813"/>
                  <a:pt x="89517" y="1806"/>
                  <a:pt x="89348" y="1806"/>
                </a:cubicBezTo>
                <a:cubicBezTo>
                  <a:pt x="88082" y="1806"/>
                  <a:pt x="86834" y="2194"/>
                  <a:pt x="85623" y="2590"/>
                </a:cubicBezTo>
                <a:cubicBezTo>
                  <a:pt x="82664" y="3556"/>
                  <a:pt x="79224" y="5204"/>
                  <a:pt x="78950" y="8303"/>
                </a:cubicBezTo>
                <a:cubicBezTo>
                  <a:pt x="78873" y="9176"/>
                  <a:pt x="79068" y="10104"/>
                  <a:pt x="78702" y="10900"/>
                </a:cubicBezTo>
                <a:cubicBezTo>
                  <a:pt x="78178" y="12033"/>
                  <a:pt x="76762" y="12408"/>
                  <a:pt x="75881" y="13291"/>
                </a:cubicBezTo>
                <a:cubicBezTo>
                  <a:pt x="74831" y="14345"/>
                  <a:pt x="74664" y="15971"/>
                  <a:pt x="74621" y="17458"/>
                </a:cubicBezTo>
                <a:cubicBezTo>
                  <a:pt x="74577" y="18944"/>
                  <a:pt x="74563" y="20541"/>
                  <a:pt x="73703" y="21754"/>
                </a:cubicBezTo>
                <a:cubicBezTo>
                  <a:pt x="73148" y="22537"/>
                  <a:pt x="71069" y="23068"/>
                  <a:pt x="69376" y="23068"/>
                </a:cubicBezTo>
                <a:cubicBezTo>
                  <a:pt x="68445" y="23068"/>
                  <a:pt x="67630" y="22907"/>
                  <a:pt x="67252" y="22539"/>
                </a:cubicBezTo>
                <a:cubicBezTo>
                  <a:pt x="66636" y="21940"/>
                  <a:pt x="65905" y="21693"/>
                  <a:pt x="65124" y="21693"/>
                </a:cubicBezTo>
                <a:cubicBezTo>
                  <a:pt x="63293" y="21693"/>
                  <a:pt x="61194" y="23048"/>
                  <a:pt x="59696" y="24392"/>
                </a:cubicBezTo>
                <a:lnTo>
                  <a:pt x="53326" y="30110"/>
                </a:lnTo>
                <a:cubicBezTo>
                  <a:pt x="51731" y="31541"/>
                  <a:pt x="50013" y="33034"/>
                  <a:pt x="47899" y="33389"/>
                </a:cubicBezTo>
                <a:cubicBezTo>
                  <a:pt x="47672" y="33427"/>
                  <a:pt x="47440" y="33446"/>
                  <a:pt x="47206" y="33446"/>
                </a:cubicBezTo>
                <a:cubicBezTo>
                  <a:pt x="45267" y="33446"/>
                  <a:pt x="43232" y="32171"/>
                  <a:pt x="43155" y="30259"/>
                </a:cubicBezTo>
                <a:cubicBezTo>
                  <a:pt x="43563" y="29875"/>
                  <a:pt x="44085" y="29761"/>
                  <a:pt x="44655" y="29761"/>
                </a:cubicBezTo>
                <a:cubicBezTo>
                  <a:pt x="45498" y="29761"/>
                  <a:pt x="46445" y="30012"/>
                  <a:pt x="47276" y="30012"/>
                </a:cubicBezTo>
                <a:cubicBezTo>
                  <a:pt x="47872" y="30012"/>
                  <a:pt x="48409" y="29883"/>
                  <a:pt x="48805" y="29438"/>
                </a:cubicBezTo>
                <a:cubicBezTo>
                  <a:pt x="49977" y="28121"/>
                  <a:pt x="48243" y="26238"/>
                  <a:pt x="46718" y="25356"/>
                </a:cubicBezTo>
                <a:cubicBezTo>
                  <a:pt x="43929" y="23744"/>
                  <a:pt x="41047" y="22101"/>
                  <a:pt x="37854" y="21667"/>
                </a:cubicBezTo>
                <a:cubicBezTo>
                  <a:pt x="37395" y="21605"/>
                  <a:pt x="36928" y="21573"/>
                  <a:pt x="36459" y="21573"/>
                </a:cubicBezTo>
                <a:cubicBezTo>
                  <a:pt x="33662" y="21573"/>
                  <a:pt x="30804" y="22696"/>
                  <a:pt x="29384" y="25062"/>
                </a:cubicBezTo>
                <a:cubicBezTo>
                  <a:pt x="27966" y="27426"/>
                  <a:pt x="28225" y="30512"/>
                  <a:pt x="26820" y="32884"/>
                </a:cubicBezTo>
                <a:cubicBezTo>
                  <a:pt x="25941" y="34369"/>
                  <a:pt x="24491" y="35431"/>
                  <a:pt x="23493" y="36839"/>
                </a:cubicBezTo>
                <a:cubicBezTo>
                  <a:pt x="22495" y="38247"/>
                  <a:pt x="22067" y="40372"/>
                  <a:pt x="23291" y="41591"/>
                </a:cubicBezTo>
                <a:cubicBezTo>
                  <a:pt x="24277" y="42574"/>
                  <a:pt x="25957" y="42576"/>
                  <a:pt x="26934" y="43568"/>
                </a:cubicBezTo>
                <a:cubicBezTo>
                  <a:pt x="27686" y="44334"/>
                  <a:pt x="27942" y="45612"/>
                  <a:pt x="28928" y="46032"/>
                </a:cubicBezTo>
                <a:cubicBezTo>
                  <a:pt x="29116" y="46112"/>
                  <a:pt x="29308" y="46149"/>
                  <a:pt x="29499" y="46149"/>
                </a:cubicBezTo>
                <a:cubicBezTo>
                  <a:pt x="30453" y="46149"/>
                  <a:pt x="31375" y="45228"/>
                  <a:pt x="31599" y="44232"/>
                </a:cubicBezTo>
                <a:cubicBezTo>
                  <a:pt x="31870" y="43035"/>
                  <a:pt x="31491" y="41803"/>
                  <a:pt x="31294" y="40594"/>
                </a:cubicBezTo>
                <a:cubicBezTo>
                  <a:pt x="30707" y="36976"/>
                  <a:pt x="32524" y="32527"/>
                  <a:pt x="36153" y="32010"/>
                </a:cubicBezTo>
                <a:cubicBezTo>
                  <a:pt x="36979" y="32041"/>
                  <a:pt x="37253" y="33221"/>
                  <a:pt x="36881" y="33960"/>
                </a:cubicBezTo>
                <a:cubicBezTo>
                  <a:pt x="36512" y="34700"/>
                  <a:pt x="35790" y="35213"/>
                  <a:pt x="35400" y="35941"/>
                </a:cubicBezTo>
                <a:cubicBezTo>
                  <a:pt x="34663" y="37314"/>
                  <a:pt x="35518" y="39272"/>
                  <a:pt x="37026" y="39667"/>
                </a:cubicBezTo>
                <a:cubicBezTo>
                  <a:pt x="38598" y="40078"/>
                  <a:pt x="41223" y="39748"/>
                  <a:pt x="41017" y="41358"/>
                </a:cubicBezTo>
                <a:cubicBezTo>
                  <a:pt x="40797" y="43068"/>
                  <a:pt x="37630" y="41948"/>
                  <a:pt x="36606" y="43336"/>
                </a:cubicBezTo>
                <a:cubicBezTo>
                  <a:pt x="36002" y="44155"/>
                  <a:pt x="36537" y="45296"/>
                  <a:pt x="36521" y="46313"/>
                </a:cubicBezTo>
                <a:cubicBezTo>
                  <a:pt x="36494" y="48303"/>
                  <a:pt x="34299" y="49599"/>
                  <a:pt x="32313" y="49739"/>
                </a:cubicBezTo>
                <a:cubicBezTo>
                  <a:pt x="32097" y="49755"/>
                  <a:pt x="31880" y="49762"/>
                  <a:pt x="31663" y="49762"/>
                </a:cubicBezTo>
                <a:cubicBezTo>
                  <a:pt x="30164" y="49762"/>
                  <a:pt x="28664" y="49439"/>
                  <a:pt x="27166" y="49439"/>
                </a:cubicBezTo>
                <a:cubicBezTo>
                  <a:pt x="26898" y="49439"/>
                  <a:pt x="26629" y="49449"/>
                  <a:pt x="26361" y="49474"/>
                </a:cubicBezTo>
                <a:cubicBezTo>
                  <a:pt x="24379" y="49654"/>
                  <a:pt x="22222" y="51058"/>
                  <a:pt x="22312" y="53044"/>
                </a:cubicBezTo>
                <a:cubicBezTo>
                  <a:pt x="19567" y="54331"/>
                  <a:pt x="16715" y="55374"/>
                  <a:pt x="13788" y="56164"/>
                </a:cubicBezTo>
                <a:cubicBezTo>
                  <a:pt x="13912" y="58317"/>
                  <a:pt x="17975" y="58517"/>
                  <a:pt x="17960" y="60675"/>
                </a:cubicBezTo>
                <a:cubicBezTo>
                  <a:pt x="17949" y="61887"/>
                  <a:pt x="16542" y="62556"/>
                  <a:pt x="15302" y="62556"/>
                </a:cubicBezTo>
                <a:cubicBezTo>
                  <a:pt x="15219" y="62556"/>
                  <a:pt x="15137" y="62553"/>
                  <a:pt x="15056" y="62547"/>
                </a:cubicBezTo>
                <a:cubicBezTo>
                  <a:pt x="14072" y="62475"/>
                  <a:pt x="13082" y="62160"/>
                  <a:pt x="12113" y="62160"/>
                </a:cubicBezTo>
                <a:cubicBezTo>
                  <a:pt x="11810" y="62160"/>
                  <a:pt x="11508" y="62191"/>
                  <a:pt x="11210" y="62270"/>
                </a:cubicBezTo>
                <a:cubicBezTo>
                  <a:pt x="9047" y="62839"/>
                  <a:pt x="8290" y="65880"/>
                  <a:pt x="9487" y="67769"/>
                </a:cubicBezTo>
                <a:cubicBezTo>
                  <a:pt x="10572" y="69481"/>
                  <a:pt x="12694" y="70258"/>
                  <a:pt x="14741" y="70258"/>
                </a:cubicBezTo>
                <a:cubicBezTo>
                  <a:pt x="14954" y="70258"/>
                  <a:pt x="15165" y="70249"/>
                  <a:pt x="15375" y="70233"/>
                </a:cubicBezTo>
                <a:cubicBezTo>
                  <a:pt x="16269" y="70162"/>
                  <a:pt x="17225" y="69924"/>
                  <a:pt x="17785" y="69223"/>
                </a:cubicBezTo>
                <a:cubicBezTo>
                  <a:pt x="18318" y="68554"/>
                  <a:pt x="18362" y="67634"/>
                  <a:pt x="18586" y="66808"/>
                </a:cubicBezTo>
                <a:cubicBezTo>
                  <a:pt x="19089" y="64960"/>
                  <a:pt x="20667" y="63445"/>
                  <a:pt x="22534" y="63019"/>
                </a:cubicBezTo>
                <a:cubicBezTo>
                  <a:pt x="23588" y="62778"/>
                  <a:pt x="24878" y="62758"/>
                  <a:pt x="25444" y="61839"/>
                </a:cubicBezTo>
                <a:cubicBezTo>
                  <a:pt x="27854" y="63143"/>
                  <a:pt x="29550" y="65685"/>
                  <a:pt x="29826" y="68413"/>
                </a:cubicBezTo>
                <a:cubicBezTo>
                  <a:pt x="30020" y="68663"/>
                  <a:pt x="30274" y="68770"/>
                  <a:pt x="30543" y="68770"/>
                </a:cubicBezTo>
                <a:cubicBezTo>
                  <a:pt x="31347" y="68770"/>
                  <a:pt x="32287" y="67809"/>
                  <a:pt x="32159" y="66868"/>
                </a:cubicBezTo>
                <a:cubicBezTo>
                  <a:pt x="31991" y="65614"/>
                  <a:pt x="30882" y="64743"/>
                  <a:pt x="30003" y="63834"/>
                </a:cubicBezTo>
                <a:cubicBezTo>
                  <a:pt x="29122" y="62923"/>
                  <a:pt x="28387" y="61510"/>
                  <a:pt x="29078" y="60448"/>
                </a:cubicBezTo>
                <a:lnTo>
                  <a:pt x="29078" y="60448"/>
                </a:lnTo>
                <a:cubicBezTo>
                  <a:pt x="33197" y="61658"/>
                  <a:pt x="36527" y="65238"/>
                  <a:pt x="37435" y="69435"/>
                </a:cubicBezTo>
                <a:cubicBezTo>
                  <a:pt x="38871" y="69149"/>
                  <a:pt x="39664" y="67205"/>
                  <a:pt x="38838" y="65997"/>
                </a:cubicBezTo>
                <a:cubicBezTo>
                  <a:pt x="39003" y="65628"/>
                  <a:pt x="39328" y="65472"/>
                  <a:pt x="39697" y="65472"/>
                </a:cubicBezTo>
                <a:cubicBezTo>
                  <a:pt x="40331" y="65472"/>
                  <a:pt x="41094" y="65932"/>
                  <a:pt x="41391" y="66558"/>
                </a:cubicBezTo>
                <a:cubicBezTo>
                  <a:pt x="41862" y="67549"/>
                  <a:pt x="41819" y="68770"/>
                  <a:pt x="42492" y="69636"/>
                </a:cubicBezTo>
                <a:cubicBezTo>
                  <a:pt x="43175" y="70517"/>
                  <a:pt x="44261" y="70711"/>
                  <a:pt x="45451" y="70711"/>
                </a:cubicBezTo>
                <a:cubicBezTo>
                  <a:pt x="46388" y="70711"/>
                  <a:pt x="47390" y="70590"/>
                  <a:pt x="48312" y="70590"/>
                </a:cubicBezTo>
                <a:cubicBezTo>
                  <a:pt x="49551" y="70590"/>
                  <a:pt x="50643" y="70808"/>
                  <a:pt x="51235" y="71828"/>
                </a:cubicBezTo>
                <a:cubicBezTo>
                  <a:pt x="52336" y="73723"/>
                  <a:pt x="49909" y="75927"/>
                  <a:pt x="47711" y="75927"/>
                </a:cubicBezTo>
                <a:cubicBezTo>
                  <a:pt x="47678" y="75927"/>
                  <a:pt x="47645" y="75926"/>
                  <a:pt x="47613" y="75925"/>
                </a:cubicBezTo>
                <a:cubicBezTo>
                  <a:pt x="45391" y="75856"/>
                  <a:pt x="43361" y="74585"/>
                  <a:pt x="41147" y="74365"/>
                </a:cubicBezTo>
                <a:cubicBezTo>
                  <a:pt x="40897" y="74340"/>
                  <a:pt x="40647" y="74329"/>
                  <a:pt x="40397" y="74329"/>
                </a:cubicBezTo>
                <a:cubicBezTo>
                  <a:pt x="38218" y="74329"/>
                  <a:pt x="36082" y="75200"/>
                  <a:pt x="33896" y="75455"/>
                </a:cubicBezTo>
                <a:cubicBezTo>
                  <a:pt x="33619" y="75487"/>
                  <a:pt x="33335" y="75503"/>
                  <a:pt x="33048" y="75503"/>
                </a:cubicBezTo>
                <a:cubicBezTo>
                  <a:pt x="30807" y="75503"/>
                  <a:pt x="28395" y="74514"/>
                  <a:pt x="27939" y="72388"/>
                </a:cubicBezTo>
                <a:cubicBezTo>
                  <a:pt x="27802" y="71741"/>
                  <a:pt x="27855" y="71030"/>
                  <a:pt x="27514" y="70464"/>
                </a:cubicBezTo>
                <a:cubicBezTo>
                  <a:pt x="27109" y="69793"/>
                  <a:pt x="26279" y="69553"/>
                  <a:pt x="25473" y="69553"/>
                </a:cubicBezTo>
                <a:cubicBezTo>
                  <a:pt x="25313" y="69553"/>
                  <a:pt x="25154" y="69562"/>
                  <a:pt x="24999" y="69580"/>
                </a:cubicBezTo>
                <a:cubicBezTo>
                  <a:pt x="21817" y="69942"/>
                  <a:pt x="18598" y="72595"/>
                  <a:pt x="15740" y="72595"/>
                </a:cubicBezTo>
                <a:cubicBezTo>
                  <a:pt x="14956" y="72595"/>
                  <a:pt x="14199" y="72395"/>
                  <a:pt x="13478" y="71894"/>
                </a:cubicBezTo>
                <a:cubicBezTo>
                  <a:pt x="11337" y="76062"/>
                  <a:pt x="6101" y="77629"/>
                  <a:pt x="3179" y="81294"/>
                </a:cubicBezTo>
                <a:cubicBezTo>
                  <a:pt x="0" y="85282"/>
                  <a:pt x="268" y="91440"/>
                  <a:pt x="3354" y="95500"/>
                </a:cubicBezTo>
                <a:cubicBezTo>
                  <a:pt x="6050" y="99045"/>
                  <a:pt x="10552" y="100957"/>
                  <a:pt x="15019" y="100957"/>
                </a:cubicBezTo>
                <a:cubicBezTo>
                  <a:pt x="15667" y="100957"/>
                  <a:pt x="16314" y="100917"/>
                  <a:pt x="16954" y="100836"/>
                </a:cubicBezTo>
                <a:cubicBezTo>
                  <a:pt x="17630" y="100750"/>
                  <a:pt x="18327" y="100626"/>
                  <a:pt x="19005" y="100626"/>
                </a:cubicBezTo>
                <a:cubicBezTo>
                  <a:pt x="19489" y="100626"/>
                  <a:pt x="19963" y="100690"/>
                  <a:pt x="20413" y="100875"/>
                </a:cubicBezTo>
                <a:cubicBezTo>
                  <a:pt x="21482" y="101317"/>
                  <a:pt x="22166" y="102352"/>
                  <a:pt x="23058" y="103088"/>
                </a:cubicBezTo>
                <a:cubicBezTo>
                  <a:pt x="23580" y="103519"/>
                  <a:pt x="24303" y="103823"/>
                  <a:pt x="24961" y="103823"/>
                </a:cubicBezTo>
                <a:cubicBezTo>
                  <a:pt x="25427" y="103823"/>
                  <a:pt x="25861" y="103670"/>
                  <a:pt x="26168" y="103301"/>
                </a:cubicBezTo>
                <a:lnTo>
                  <a:pt x="26168" y="103301"/>
                </a:lnTo>
                <a:cubicBezTo>
                  <a:pt x="25321" y="105399"/>
                  <a:pt x="25557" y="107902"/>
                  <a:pt x="26779" y="109805"/>
                </a:cubicBezTo>
                <a:cubicBezTo>
                  <a:pt x="28099" y="111859"/>
                  <a:pt x="30559" y="113484"/>
                  <a:pt x="30509" y="115926"/>
                </a:cubicBezTo>
                <a:cubicBezTo>
                  <a:pt x="30482" y="117190"/>
                  <a:pt x="29748" y="118318"/>
                  <a:pt x="29403" y="119536"/>
                </a:cubicBezTo>
                <a:cubicBezTo>
                  <a:pt x="27829" y="125109"/>
                  <a:pt x="34415" y="129657"/>
                  <a:pt x="35455" y="135354"/>
                </a:cubicBezTo>
                <a:cubicBezTo>
                  <a:pt x="35736" y="136888"/>
                  <a:pt x="35735" y="138735"/>
                  <a:pt x="37029" y="139601"/>
                </a:cubicBezTo>
                <a:cubicBezTo>
                  <a:pt x="37625" y="139999"/>
                  <a:pt x="38374" y="140081"/>
                  <a:pt x="39090" y="140127"/>
                </a:cubicBezTo>
                <a:cubicBezTo>
                  <a:pt x="39409" y="140148"/>
                  <a:pt x="39736" y="140158"/>
                  <a:pt x="40067" y="140158"/>
                </a:cubicBezTo>
                <a:cubicBezTo>
                  <a:pt x="43538" y="140158"/>
                  <a:pt x="47454" y="138962"/>
                  <a:pt x="48151" y="135675"/>
                </a:cubicBezTo>
                <a:cubicBezTo>
                  <a:pt x="48366" y="134657"/>
                  <a:pt x="48212" y="133602"/>
                  <a:pt x="48243" y="132560"/>
                </a:cubicBezTo>
                <a:cubicBezTo>
                  <a:pt x="48336" y="129451"/>
                  <a:pt x="50239" y="126459"/>
                  <a:pt x="53017" y="125056"/>
                </a:cubicBezTo>
                <a:cubicBezTo>
                  <a:pt x="53771" y="124675"/>
                  <a:pt x="54600" y="124390"/>
                  <a:pt x="55202" y="123799"/>
                </a:cubicBezTo>
                <a:cubicBezTo>
                  <a:pt x="56528" y="122495"/>
                  <a:pt x="56234" y="120283"/>
                  <a:pt x="55553" y="118553"/>
                </a:cubicBezTo>
                <a:cubicBezTo>
                  <a:pt x="54872" y="116821"/>
                  <a:pt x="53881" y="115076"/>
                  <a:pt x="54120" y="113231"/>
                </a:cubicBezTo>
                <a:cubicBezTo>
                  <a:pt x="54502" y="110269"/>
                  <a:pt x="57681" y="108706"/>
                  <a:pt x="60090" y="106941"/>
                </a:cubicBezTo>
                <a:cubicBezTo>
                  <a:pt x="63716" y="104284"/>
                  <a:pt x="66206" y="100125"/>
                  <a:pt x="66835" y="95675"/>
                </a:cubicBezTo>
                <a:lnTo>
                  <a:pt x="66835" y="95675"/>
                </a:lnTo>
                <a:cubicBezTo>
                  <a:pt x="65061" y="96232"/>
                  <a:pt x="63075" y="96745"/>
                  <a:pt x="61220" y="96745"/>
                </a:cubicBezTo>
                <a:cubicBezTo>
                  <a:pt x="59581" y="96745"/>
                  <a:pt x="58045" y="96344"/>
                  <a:pt x="56849" y="95215"/>
                </a:cubicBezTo>
                <a:cubicBezTo>
                  <a:pt x="55965" y="94380"/>
                  <a:pt x="55421" y="93259"/>
                  <a:pt x="54897" y="92162"/>
                </a:cubicBezTo>
                <a:lnTo>
                  <a:pt x="50173" y="82291"/>
                </a:lnTo>
                <a:cubicBezTo>
                  <a:pt x="49966" y="81857"/>
                  <a:pt x="49755" y="81362"/>
                  <a:pt x="49925" y="80912"/>
                </a:cubicBezTo>
                <a:cubicBezTo>
                  <a:pt x="50074" y="80517"/>
                  <a:pt x="50366" y="80356"/>
                  <a:pt x="50717" y="80356"/>
                </a:cubicBezTo>
                <a:cubicBezTo>
                  <a:pt x="51453" y="80356"/>
                  <a:pt x="52449" y="81064"/>
                  <a:pt x="52928" y="81807"/>
                </a:cubicBezTo>
                <a:cubicBezTo>
                  <a:pt x="55452" y="85724"/>
                  <a:pt x="57718" y="89804"/>
                  <a:pt x="59707" y="94020"/>
                </a:cubicBezTo>
                <a:cubicBezTo>
                  <a:pt x="63791" y="93273"/>
                  <a:pt x="67648" y="91596"/>
                  <a:pt x="70980" y="89118"/>
                </a:cubicBezTo>
                <a:cubicBezTo>
                  <a:pt x="72037" y="88329"/>
                  <a:pt x="73088" y="87386"/>
                  <a:pt x="73445" y="86117"/>
                </a:cubicBezTo>
                <a:cubicBezTo>
                  <a:pt x="73802" y="84846"/>
                  <a:pt x="73146" y="83218"/>
                  <a:pt x="71846" y="82993"/>
                </a:cubicBezTo>
                <a:cubicBezTo>
                  <a:pt x="71723" y="82971"/>
                  <a:pt x="71600" y="82963"/>
                  <a:pt x="71476" y="82963"/>
                </a:cubicBezTo>
                <a:cubicBezTo>
                  <a:pt x="71093" y="82963"/>
                  <a:pt x="70708" y="83045"/>
                  <a:pt x="70324" y="83086"/>
                </a:cubicBezTo>
                <a:cubicBezTo>
                  <a:pt x="70133" y="83106"/>
                  <a:pt x="69943" y="83115"/>
                  <a:pt x="69755" y="83115"/>
                </a:cubicBezTo>
                <a:cubicBezTo>
                  <a:pt x="66927" y="83115"/>
                  <a:pt x="64468" y="80925"/>
                  <a:pt x="62588" y="78727"/>
                </a:cubicBezTo>
                <a:cubicBezTo>
                  <a:pt x="63132" y="78118"/>
                  <a:pt x="63852" y="77890"/>
                  <a:pt x="64640" y="77890"/>
                </a:cubicBezTo>
                <a:cubicBezTo>
                  <a:pt x="65842" y="77890"/>
                  <a:pt x="67201" y="78421"/>
                  <a:pt x="68334" y="78941"/>
                </a:cubicBezTo>
                <a:cubicBezTo>
                  <a:pt x="71699" y="80486"/>
                  <a:pt x="75249" y="81588"/>
                  <a:pt x="78895" y="82221"/>
                </a:cubicBezTo>
                <a:cubicBezTo>
                  <a:pt x="79803" y="82378"/>
                  <a:pt x="80736" y="82513"/>
                  <a:pt x="81554" y="82936"/>
                </a:cubicBezTo>
                <a:cubicBezTo>
                  <a:pt x="82126" y="83232"/>
                  <a:pt x="82622" y="83658"/>
                  <a:pt x="83095" y="84096"/>
                </a:cubicBezTo>
                <a:cubicBezTo>
                  <a:pt x="87298" y="87967"/>
                  <a:pt x="90407" y="93013"/>
                  <a:pt x="91975" y="98509"/>
                </a:cubicBezTo>
                <a:cubicBezTo>
                  <a:pt x="92104" y="98538"/>
                  <a:pt x="92231" y="98552"/>
                  <a:pt x="92354" y="98552"/>
                </a:cubicBezTo>
                <a:cubicBezTo>
                  <a:pt x="93754" y="98552"/>
                  <a:pt x="94717" y="96760"/>
                  <a:pt x="94833" y="95252"/>
                </a:cubicBezTo>
                <a:cubicBezTo>
                  <a:pt x="94960" y="93612"/>
                  <a:pt x="94769" y="91722"/>
                  <a:pt x="95948" y="90578"/>
                </a:cubicBezTo>
                <a:cubicBezTo>
                  <a:pt x="96875" y="89678"/>
                  <a:pt x="98399" y="89556"/>
                  <a:pt x="99214" y="88552"/>
                </a:cubicBezTo>
                <a:cubicBezTo>
                  <a:pt x="100238" y="87289"/>
                  <a:pt x="99703" y="85157"/>
                  <a:pt x="100900" y="84056"/>
                </a:cubicBezTo>
                <a:cubicBezTo>
                  <a:pt x="101284" y="83704"/>
                  <a:pt x="101728" y="83552"/>
                  <a:pt x="102190" y="83552"/>
                </a:cubicBezTo>
                <a:cubicBezTo>
                  <a:pt x="103537" y="83552"/>
                  <a:pt x="105034" y="84844"/>
                  <a:pt x="105630" y="86240"/>
                </a:cubicBezTo>
                <a:cubicBezTo>
                  <a:pt x="106431" y="88116"/>
                  <a:pt x="106723" y="90422"/>
                  <a:pt x="108410" y="91569"/>
                </a:cubicBezTo>
                <a:lnTo>
                  <a:pt x="111137" y="91176"/>
                </a:lnTo>
                <a:cubicBezTo>
                  <a:pt x="111152" y="95778"/>
                  <a:pt x="112750" y="100362"/>
                  <a:pt x="115602" y="103975"/>
                </a:cubicBezTo>
                <a:cubicBezTo>
                  <a:pt x="117157" y="103161"/>
                  <a:pt x="116453" y="100795"/>
                  <a:pt x="115480" y="99330"/>
                </a:cubicBezTo>
                <a:cubicBezTo>
                  <a:pt x="114508" y="97866"/>
                  <a:pt x="113554" y="95681"/>
                  <a:pt x="114936" y="94596"/>
                </a:cubicBezTo>
                <a:lnTo>
                  <a:pt x="114936" y="94596"/>
                </a:lnTo>
                <a:cubicBezTo>
                  <a:pt x="116854" y="94614"/>
                  <a:pt x="117747" y="97259"/>
                  <a:pt x="119611" y="97712"/>
                </a:cubicBezTo>
                <a:cubicBezTo>
                  <a:pt x="119777" y="97752"/>
                  <a:pt x="119940" y="97771"/>
                  <a:pt x="120101" y="97771"/>
                </a:cubicBezTo>
                <a:cubicBezTo>
                  <a:pt x="121744" y="97771"/>
                  <a:pt x="123089" y="95790"/>
                  <a:pt x="122784" y="94080"/>
                </a:cubicBezTo>
                <a:cubicBezTo>
                  <a:pt x="122451" y="92201"/>
                  <a:pt x="120835" y="90820"/>
                  <a:pt x="119169" y="89895"/>
                </a:cubicBezTo>
                <a:cubicBezTo>
                  <a:pt x="117675" y="88258"/>
                  <a:pt x="119833" y="85644"/>
                  <a:pt x="122018" y="85274"/>
                </a:cubicBezTo>
                <a:cubicBezTo>
                  <a:pt x="122730" y="85153"/>
                  <a:pt x="123464" y="85138"/>
                  <a:pt x="124199" y="85138"/>
                </a:cubicBezTo>
                <a:cubicBezTo>
                  <a:pt x="124443" y="85138"/>
                  <a:pt x="124686" y="85140"/>
                  <a:pt x="124930" y="85140"/>
                </a:cubicBezTo>
                <a:cubicBezTo>
                  <a:pt x="126201" y="85140"/>
                  <a:pt x="127452" y="85095"/>
                  <a:pt x="128573" y="84531"/>
                </a:cubicBezTo>
                <a:cubicBezTo>
                  <a:pt x="130946" y="83339"/>
                  <a:pt x="131739" y="80207"/>
                  <a:pt x="131200" y="77607"/>
                </a:cubicBezTo>
                <a:cubicBezTo>
                  <a:pt x="130659" y="75007"/>
                  <a:pt x="129117" y="72748"/>
                  <a:pt x="127857" y="70410"/>
                </a:cubicBezTo>
                <a:cubicBezTo>
                  <a:pt x="126781" y="68413"/>
                  <a:pt x="126249" y="65298"/>
                  <a:pt x="128341" y="64420"/>
                </a:cubicBezTo>
                <a:cubicBezTo>
                  <a:pt x="128900" y="64186"/>
                  <a:pt x="129528" y="64195"/>
                  <a:pt x="130135" y="64170"/>
                </a:cubicBezTo>
                <a:cubicBezTo>
                  <a:pt x="138047" y="63837"/>
                  <a:pt x="144592" y="55459"/>
                  <a:pt x="143005" y="47701"/>
                </a:cubicBezTo>
                <a:cubicBezTo>
                  <a:pt x="142706" y="46238"/>
                  <a:pt x="142140" y="44786"/>
                  <a:pt x="141097" y="43719"/>
                </a:cubicBezTo>
                <a:cubicBezTo>
                  <a:pt x="139216" y="41800"/>
                  <a:pt x="136024" y="41349"/>
                  <a:pt x="134619" y="39057"/>
                </a:cubicBezTo>
                <a:cubicBezTo>
                  <a:pt x="132900" y="36255"/>
                  <a:pt x="135025" y="32537"/>
                  <a:pt x="137778" y="30737"/>
                </a:cubicBezTo>
                <a:cubicBezTo>
                  <a:pt x="140529" y="28938"/>
                  <a:pt x="143891" y="28156"/>
                  <a:pt x="146461" y="26105"/>
                </a:cubicBezTo>
                <a:cubicBezTo>
                  <a:pt x="147145" y="26087"/>
                  <a:pt x="147512" y="25417"/>
                  <a:pt x="147638" y="24743"/>
                </a:cubicBezTo>
                <a:cubicBezTo>
                  <a:pt x="147716" y="24319"/>
                  <a:pt x="147611" y="23887"/>
                  <a:pt x="147608" y="23456"/>
                </a:cubicBezTo>
                <a:cubicBezTo>
                  <a:pt x="147598" y="22276"/>
                  <a:pt x="148442" y="21139"/>
                  <a:pt x="149574" y="20805"/>
                </a:cubicBezTo>
                <a:cubicBezTo>
                  <a:pt x="149811" y="20736"/>
                  <a:pt x="150056" y="20702"/>
                  <a:pt x="150302" y="20702"/>
                </a:cubicBezTo>
                <a:cubicBezTo>
                  <a:pt x="151231" y="20702"/>
                  <a:pt x="152165" y="21179"/>
                  <a:pt x="152664" y="21968"/>
                </a:cubicBezTo>
                <a:cubicBezTo>
                  <a:pt x="153442" y="23198"/>
                  <a:pt x="153129" y="24821"/>
                  <a:pt x="152563" y="26163"/>
                </a:cubicBezTo>
                <a:cubicBezTo>
                  <a:pt x="151998" y="27505"/>
                  <a:pt x="151199" y="28790"/>
                  <a:pt x="151051" y="30239"/>
                </a:cubicBezTo>
                <a:cubicBezTo>
                  <a:pt x="150905" y="31687"/>
                  <a:pt x="151726" y="33391"/>
                  <a:pt x="153173" y="33553"/>
                </a:cubicBezTo>
                <a:cubicBezTo>
                  <a:pt x="153252" y="33562"/>
                  <a:pt x="153330" y="33566"/>
                  <a:pt x="153406" y="33566"/>
                </a:cubicBezTo>
                <a:cubicBezTo>
                  <a:pt x="155043" y="33566"/>
                  <a:pt x="156090" y="31574"/>
                  <a:pt x="156201" y="29877"/>
                </a:cubicBezTo>
                <a:cubicBezTo>
                  <a:pt x="156318" y="28099"/>
                  <a:pt x="155972" y="26160"/>
                  <a:pt x="156925" y="24659"/>
                </a:cubicBezTo>
                <a:cubicBezTo>
                  <a:pt x="158377" y="22374"/>
                  <a:pt x="162385" y="21839"/>
                  <a:pt x="162490" y="19133"/>
                </a:cubicBezTo>
                <a:cubicBezTo>
                  <a:pt x="162574" y="16945"/>
                  <a:pt x="159821" y="15661"/>
                  <a:pt x="159327" y="13530"/>
                </a:cubicBezTo>
                <a:cubicBezTo>
                  <a:pt x="159129" y="12668"/>
                  <a:pt x="159325" y="11773"/>
                  <a:pt x="159405" y="10894"/>
                </a:cubicBezTo>
                <a:cubicBezTo>
                  <a:pt x="159709" y="7612"/>
                  <a:pt x="158263" y="4218"/>
                  <a:pt x="155688" y="2163"/>
                </a:cubicBezTo>
                <a:cubicBezTo>
                  <a:pt x="153919" y="751"/>
                  <a:pt x="151652" y="0"/>
                  <a:pt x="149391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/>
        </p:nvSpPr>
        <p:spPr>
          <a:xfrm>
            <a:off x="653075" y="115950"/>
            <a:ext cx="4834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Factors Driving Growth</a:t>
            </a:r>
            <a:endParaRPr sz="28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790350" y="2075401"/>
            <a:ext cx="702569" cy="583210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0"/>
          <p:cNvSpPr txBox="1"/>
          <p:nvPr/>
        </p:nvSpPr>
        <p:spPr>
          <a:xfrm>
            <a:off x="210125" y="4123950"/>
            <a:ext cx="19449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Mobile Revolution in Nigeria</a:t>
            </a:r>
            <a:endParaRPr sz="11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57725" y="2216101"/>
            <a:ext cx="2167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E9E9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65%</a:t>
            </a:r>
            <a:endParaRPr sz="3000" b="0" i="0" u="none" strike="noStrike" cap="none">
              <a:solidFill>
                <a:srgbClr val="9E9E9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23" name="Google Shape;223;p20"/>
          <p:cNvGrpSpPr/>
          <p:nvPr/>
        </p:nvGrpSpPr>
        <p:grpSpPr>
          <a:xfrm>
            <a:off x="677079" y="2994626"/>
            <a:ext cx="897202" cy="897202"/>
            <a:chOff x="5586574" y="-168025"/>
            <a:chExt cx="1174194" cy="1174194"/>
          </a:xfrm>
        </p:grpSpPr>
        <p:sp>
          <p:nvSpPr>
            <p:cNvPr id="224" name="Google Shape;224;p20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rgbClr val="553E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20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rgbClr val="6C77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6" name="Google Shape;226;p20"/>
          <p:cNvSpPr/>
          <p:nvPr/>
        </p:nvSpPr>
        <p:spPr>
          <a:xfrm>
            <a:off x="544575" y="2862128"/>
            <a:ext cx="1162200" cy="1162200"/>
          </a:xfrm>
          <a:prstGeom prst="pie">
            <a:avLst>
              <a:gd name="adj1" fmla="val 16143684"/>
              <a:gd name="adj2" fmla="val 8126178"/>
            </a:avLst>
          </a:prstGeom>
          <a:solidFill>
            <a:srgbClr val="CFD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E3E9E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2729138" y="2136138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0040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2231325" y="4123950"/>
            <a:ext cx="17832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80% of Urban Settlers buy second hand items.</a:t>
            </a:r>
            <a:endParaRPr sz="11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2002724" y="21956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2A81D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8</a:t>
            </a:r>
            <a:r>
              <a:rPr lang="en" sz="3000" b="0" i="0" u="none" strike="noStrike" cap="none">
                <a:solidFill>
                  <a:srgbClr val="2A81D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0%</a:t>
            </a:r>
            <a:endParaRPr sz="3000" b="0" i="0" u="none" strike="noStrike" cap="none">
              <a:solidFill>
                <a:srgbClr val="2A81D0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0" name="Google Shape;230;p20"/>
          <p:cNvGrpSpPr/>
          <p:nvPr/>
        </p:nvGrpSpPr>
        <p:grpSpPr>
          <a:xfrm>
            <a:off x="2682329" y="2994639"/>
            <a:ext cx="897202" cy="897202"/>
            <a:chOff x="5586574" y="-168025"/>
            <a:chExt cx="1174194" cy="1174194"/>
          </a:xfrm>
        </p:grpSpPr>
        <p:sp>
          <p:nvSpPr>
            <p:cNvPr id="231" name="Google Shape;231;p20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0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rgbClr val="2A81D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3" name="Google Shape;233;p20">
            <a:hlinkClick r:id="rId3"/>
          </p:cNvPr>
          <p:cNvSpPr/>
          <p:nvPr/>
        </p:nvSpPr>
        <p:spPr>
          <a:xfrm>
            <a:off x="2549825" y="2862140"/>
            <a:ext cx="1162200" cy="1162200"/>
          </a:xfrm>
          <a:prstGeom prst="pie">
            <a:avLst>
              <a:gd name="adj1" fmla="val 16143684"/>
              <a:gd name="adj2" fmla="val 1141701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553E7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0"/>
          <p:cNvSpPr/>
          <p:nvPr/>
        </p:nvSpPr>
        <p:spPr>
          <a:xfrm>
            <a:off x="4915638" y="2136138"/>
            <a:ext cx="702569" cy="514506"/>
          </a:xfrm>
          <a:custGeom>
            <a:avLst/>
            <a:gdLst/>
            <a:ahLst/>
            <a:cxnLst/>
            <a:rect l="l" t="t" r="r" b="b"/>
            <a:pathLst>
              <a:path w="16266" h="9118" extrusionOk="0">
                <a:moveTo>
                  <a:pt x="9512" y="1"/>
                </a:moveTo>
                <a:cubicBezTo>
                  <a:pt x="6255" y="1"/>
                  <a:pt x="2958" y="1284"/>
                  <a:pt x="968" y="3734"/>
                </a:cubicBezTo>
                <a:cubicBezTo>
                  <a:pt x="457" y="4379"/>
                  <a:pt x="0" y="5159"/>
                  <a:pt x="27" y="5992"/>
                </a:cubicBezTo>
                <a:cubicBezTo>
                  <a:pt x="54" y="6476"/>
                  <a:pt x="269" y="6960"/>
                  <a:pt x="565" y="7363"/>
                </a:cubicBezTo>
                <a:cubicBezTo>
                  <a:pt x="1524" y="8690"/>
                  <a:pt x="3211" y="9118"/>
                  <a:pt x="4909" y="9118"/>
                </a:cubicBezTo>
                <a:cubicBezTo>
                  <a:pt x="5448" y="9118"/>
                  <a:pt x="5988" y="9074"/>
                  <a:pt x="6506" y="9003"/>
                </a:cubicBezTo>
                <a:cubicBezTo>
                  <a:pt x="8845" y="8654"/>
                  <a:pt x="11103" y="7901"/>
                  <a:pt x="13200" y="6799"/>
                </a:cubicBezTo>
                <a:cubicBezTo>
                  <a:pt x="14706" y="5992"/>
                  <a:pt x="16265" y="4702"/>
                  <a:pt x="16184" y="3008"/>
                </a:cubicBezTo>
                <a:cubicBezTo>
                  <a:pt x="16184" y="2685"/>
                  <a:pt x="16104" y="2363"/>
                  <a:pt x="15916" y="2094"/>
                </a:cubicBezTo>
                <a:cubicBezTo>
                  <a:pt x="15754" y="1879"/>
                  <a:pt x="15539" y="1718"/>
                  <a:pt x="15324" y="1583"/>
                </a:cubicBezTo>
                <a:cubicBezTo>
                  <a:pt x="13633" y="518"/>
                  <a:pt x="11580" y="1"/>
                  <a:pt x="9512" y="1"/>
                </a:cubicBezTo>
                <a:close/>
              </a:path>
            </a:pathLst>
          </a:custGeom>
          <a:solidFill>
            <a:srgbClr val="0040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0"/>
          <p:cNvSpPr txBox="1"/>
          <p:nvPr/>
        </p:nvSpPr>
        <p:spPr>
          <a:xfrm>
            <a:off x="3980125" y="2195688"/>
            <a:ext cx="2167800" cy="4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9E9E9E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40%</a:t>
            </a:r>
            <a:endParaRPr sz="3000" b="0" i="0" u="none" strike="noStrike" cap="none">
              <a:solidFill>
                <a:srgbClr val="9E9E9E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236" name="Google Shape;236;p20"/>
          <p:cNvGrpSpPr/>
          <p:nvPr/>
        </p:nvGrpSpPr>
        <p:grpSpPr>
          <a:xfrm>
            <a:off x="4767829" y="2994639"/>
            <a:ext cx="897202" cy="897202"/>
            <a:chOff x="5586574" y="-168025"/>
            <a:chExt cx="1174194" cy="1174194"/>
          </a:xfrm>
        </p:grpSpPr>
        <p:sp>
          <p:nvSpPr>
            <p:cNvPr id="237" name="Google Shape;237;p20"/>
            <p:cNvSpPr/>
            <p:nvPr/>
          </p:nvSpPr>
          <p:spPr>
            <a:xfrm>
              <a:off x="5586574" y="-168025"/>
              <a:ext cx="1174194" cy="1174194"/>
            </a:xfrm>
            <a:custGeom>
              <a:avLst/>
              <a:gdLst/>
              <a:ahLst/>
              <a:cxnLst/>
              <a:rect l="l" t="t" r="r" b="b"/>
              <a:pathLst>
                <a:path w="15970" h="15970" extrusionOk="0">
                  <a:moveTo>
                    <a:pt x="7985" y="4570"/>
                  </a:moveTo>
                  <a:cubicBezTo>
                    <a:pt x="9867" y="4570"/>
                    <a:pt x="11399" y="6103"/>
                    <a:pt x="11399" y="7985"/>
                  </a:cubicBezTo>
                  <a:cubicBezTo>
                    <a:pt x="11399" y="9867"/>
                    <a:pt x="9867" y="11399"/>
                    <a:pt x="7985" y="11399"/>
                  </a:cubicBezTo>
                  <a:cubicBezTo>
                    <a:pt x="6103" y="11399"/>
                    <a:pt x="4571" y="9867"/>
                    <a:pt x="4571" y="7985"/>
                  </a:cubicBezTo>
                  <a:cubicBezTo>
                    <a:pt x="4571" y="6103"/>
                    <a:pt x="6103" y="4570"/>
                    <a:pt x="7985" y="4570"/>
                  </a:cubicBezTo>
                  <a:close/>
                  <a:moveTo>
                    <a:pt x="7098" y="0"/>
                  </a:moveTo>
                  <a:lnTo>
                    <a:pt x="6668" y="2178"/>
                  </a:lnTo>
                  <a:cubicBezTo>
                    <a:pt x="5996" y="2339"/>
                    <a:pt x="5377" y="2581"/>
                    <a:pt x="4840" y="2957"/>
                  </a:cubicBezTo>
                  <a:lnTo>
                    <a:pt x="2958" y="1721"/>
                  </a:lnTo>
                  <a:lnTo>
                    <a:pt x="1721" y="2957"/>
                  </a:lnTo>
                  <a:lnTo>
                    <a:pt x="2958" y="4812"/>
                  </a:lnTo>
                  <a:cubicBezTo>
                    <a:pt x="2608" y="5377"/>
                    <a:pt x="2340" y="5995"/>
                    <a:pt x="2178" y="6667"/>
                  </a:cubicBezTo>
                  <a:lnTo>
                    <a:pt x="1" y="7097"/>
                  </a:lnTo>
                  <a:lnTo>
                    <a:pt x="1" y="8872"/>
                  </a:lnTo>
                  <a:lnTo>
                    <a:pt x="2178" y="9302"/>
                  </a:lnTo>
                  <a:cubicBezTo>
                    <a:pt x="2340" y="9974"/>
                    <a:pt x="2608" y="10592"/>
                    <a:pt x="2958" y="11130"/>
                  </a:cubicBezTo>
                  <a:lnTo>
                    <a:pt x="1721" y="13012"/>
                  </a:lnTo>
                  <a:lnTo>
                    <a:pt x="2958" y="14249"/>
                  </a:lnTo>
                  <a:lnTo>
                    <a:pt x="4840" y="13012"/>
                  </a:lnTo>
                  <a:cubicBezTo>
                    <a:pt x="5377" y="13361"/>
                    <a:pt x="5996" y="13630"/>
                    <a:pt x="6668" y="13792"/>
                  </a:cubicBezTo>
                  <a:lnTo>
                    <a:pt x="7098" y="15969"/>
                  </a:lnTo>
                  <a:lnTo>
                    <a:pt x="8872" y="15969"/>
                  </a:lnTo>
                  <a:lnTo>
                    <a:pt x="9303" y="13792"/>
                  </a:lnTo>
                  <a:cubicBezTo>
                    <a:pt x="9975" y="13630"/>
                    <a:pt x="10593" y="13361"/>
                    <a:pt x="11158" y="13012"/>
                  </a:cubicBezTo>
                  <a:lnTo>
                    <a:pt x="13013" y="14249"/>
                  </a:lnTo>
                  <a:lnTo>
                    <a:pt x="14249" y="13012"/>
                  </a:lnTo>
                  <a:lnTo>
                    <a:pt x="13013" y="11130"/>
                  </a:lnTo>
                  <a:cubicBezTo>
                    <a:pt x="13362" y="10592"/>
                    <a:pt x="13631" y="9974"/>
                    <a:pt x="13792" y="9302"/>
                  </a:cubicBezTo>
                  <a:lnTo>
                    <a:pt x="15970" y="8872"/>
                  </a:lnTo>
                  <a:lnTo>
                    <a:pt x="15970" y="7097"/>
                  </a:lnTo>
                  <a:lnTo>
                    <a:pt x="13792" y="6667"/>
                  </a:lnTo>
                  <a:cubicBezTo>
                    <a:pt x="13631" y="5995"/>
                    <a:pt x="13389" y="5377"/>
                    <a:pt x="13013" y="4812"/>
                  </a:cubicBezTo>
                  <a:lnTo>
                    <a:pt x="14249" y="2957"/>
                  </a:lnTo>
                  <a:lnTo>
                    <a:pt x="13013" y="1721"/>
                  </a:lnTo>
                  <a:lnTo>
                    <a:pt x="11158" y="2957"/>
                  </a:lnTo>
                  <a:cubicBezTo>
                    <a:pt x="10593" y="2608"/>
                    <a:pt x="9975" y="2339"/>
                    <a:pt x="9303" y="2178"/>
                  </a:cubicBezTo>
                  <a:lnTo>
                    <a:pt x="8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831702" y="77030"/>
              <a:ext cx="685915" cy="684003"/>
            </a:xfrm>
            <a:custGeom>
              <a:avLst/>
              <a:gdLst/>
              <a:ahLst/>
              <a:cxnLst/>
              <a:rect l="l" t="t" r="r" b="b"/>
              <a:pathLst>
                <a:path w="9329" h="9303" extrusionOk="0">
                  <a:moveTo>
                    <a:pt x="4651" y="1237"/>
                  </a:moveTo>
                  <a:cubicBezTo>
                    <a:pt x="6533" y="1237"/>
                    <a:pt x="8065" y="2770"/>
                    <a:pt x="8065" y="4652"/>
                  </a:cubicBezTo>
                  <a:cubicBezTo>
                    <a:pt x="8065" y="6534"/>
                    <a:pt x="6533" y="8066"/>
                    <a:pt x="4651" y="8066"/>
                  </a:cubicBezTo>
                  <a:cubicBezTo>
                    <a:pt x="2769" y="8066"/>
                    <a:pt x="1237" y="6534"/>
                    <a:pt x="1237" y="4652"/>
                  </a:cubicBezTo>
                  <a:cubicBezTo>
                    <a:pt x="1237" y="2770"/>
                    <a:pt x="2769" y="1237"/>
                    <a:pt x="4651" y="1237"/>
                  </a:cubicBezTo>
                  <a:close/>
                  <a:moveTo>
                    <a:pt x="4651" y="1"/>
                  </a:moveTo>
                  <a:cubicBezTo>
                    <a:pt x="2070" y="1"/>
                    <a:pt x="0" y="2071"/>
                    <a:pt x="0" y="4652"/>
                  </a:cubicBezTo>
                  <a:cubicBezTo>
                    <a:pt x="0" y="7233"/>
                    <a:pt x="2070" y="9303"/>
                    <a:pt x="4651" y="9303"/>
                  </a:cubicBezTo>
                  <a:cubicBezTo>
                    <a:pt x="7232" y="9303"/>
                    <a:pt x="9329" y="7233"/>
                    <a:pt x="9329" y="4652"/>
                  </a:cubicBezTo>
                  <a:cubicBezTo>
                    <a:pt x="9329" y="2071"/>
                    <a:pt x="7232" y="1"/>
                    <a:pt x="46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20"/>
          <p:cNvSpPr/>
          <p:nvPr/>
        </p:nvSpPr>
        <p:spPr>
          <a:xfrm>
            <a:off x="4635325" y="2862140"/>
            <a:ext cx="1162200" cy="1162200"/>
          </a:xfrm>
          <a:prstGeom prst="pie">
            <a:avLst>
              <a:gd name="adj1" fmla="val 16143684"/>
              <a:gd name="adj2" fmla="val 915286"/>
            </a:avLst>
          </a:prstGeom>
          <a:solidFill>
            <a:srgbClr val="0277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0"/>
          <p:cNvSpPr txBox="1"/>
          <p:nvPr/>
        </p:nvSpPr>
        <p:spPr>
          <a:xfrm>
            <a:off x="3983924" y="4123950"/>
            <a:ext cx="2167800" cy="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Access to Internet in Nigeria</a:t>
            </a:r>
            <a:endParaRPr sz="1100" b="0" i="0" u="none" strike="noStrike" cap="non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cxnSp>
        <p:nvCxnSpPr>
          <p:cNvPr id="241" name="Google Shape;241;p20"/>
          <p:cNvCxnSpPr/>
          <p:nvPr/>
        </p:nvCxnSpPr>
        <p:spPr>
          <a:xfrm>
            <a:off x="6020675" y="1156300"/>
            <a:ext cx="0" cy="3528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2" name="Google Shape;242;p20"/>
          <p:cNvSpPr txBox="1"/>
          <p:nvPr/>
        </p:nvSpPr>
        <p:spPr>
          <a:xfrm>
            <a:off x="8179925" y="3899475"/>
            <a:ext cx="8973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rgbClr val="2A81D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$6.4B</a:t>
            </a:r>
            <a:endParaRPr sz="1554">
              <a:solidFill>
                <a:srgbClr val="2A81D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887675" y="715650"/>
            <a:ext cx="8376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sz="1554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7103175" y="3901475"/>
            <a:ext cx="10386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Delivery Value as at 2024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5" name="Google Shape;245;p20"/>
          <p:cNvSpPr txBox="1"/>
          <p:nvPr/>
        </p:nvSpPr>
        <p:spPr>
          <a:xfrm>
            <a:off x="7026975" y="2453675"/>
            <a:ext cx="1511100" cy="10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54.3%</a:t>
            </a:r>
            <a:r>
              <a:rPr lang="en" sz="12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individuals &amp; Corporates make disposals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6" name="Google Shape;246;p20"/>
          <p:cNvSpPr txBox="1"/>
          <p:nvPr/>
        </p:nvSpPr>
        <p:spPr>
          <a:xfrm>
            <a:off x="8109275" y="4218750"/>
            <a:ext cx="103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Market Size</a:t>
            </a:r>
            <a:endParaRPr sz="9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8414075" y="2853600"/>
            <a:ext cx="702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Yearly</a:t>
            </a:r>
            <a:endParaRPr sz="9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48" name="Google Shape;248;p20"/>
          <p:cNvGrpSpPr/>
          <p:nvPr/>
        </p:nvGrpSpPr>
        <p:grpSpPr>
          <a:xfrm>
            <a:off x="6131571" y="1334690"/>
            <a:ext cx="768639" cy="720253"/>
            <a:chOff x="172246" y="4224690"/>
            <a:chExt cx="768639" cy="720253"/>
          </a:xfrm>
        </p:grpSpPr>
        <p:grpSp>
          <p:nvGrpSpPr>
            <p:cNvPr id="249" name="Google Shape;249;p20"/>
            <p:cNvGrpSpPr/>
            <p:nvPr/>
          </p:nvGrpSpPr>
          <p:grpSpPr>
            <a:xfrm>
              <a:off x="172246" y="4605690"/>
              <a:ext cx="159039" cy="339253"/>
              <a:chOff x="4584850" y="4399275"/>
              <a:chExt cx="225875" cy="481825"/>
            </a:xfrm>
          </p:grpSpPr>
          <p:sp>
            <p:nvSpPr>
              <p:cNvPr id="250" name="Google Shape;250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2" name="Google Shape;252;p20"/>
            <p:cNvGrpSpPr/>
            <p:nvPr/>
          </p:nvGrpSpPr>
          <p:grpSpPr>
            <a:xfrm>
              <a:off x="324646" y="4605690"/>
              <a:ext cx="159039" cy="339253"/>
              <a:chOff x="4584850" y="4399275"/>
              <a:chExt cx="225875" cy="481825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20"/>
            <p:cNvGrpSpPr/>
            <p:nvPr/>
          </p:nvGrpSpPr>
          <p:grpSpPr>
            <a:xfrm>
              <a:off x="477046" y="4605690"/>
              <a:ext cx="159039" cy="339253"/>
              <a:chOff x="4584850" y="4399275"/>
              <a:chExt cx="225875" cy="481825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" name="Google Shape;258;p20"/>
            <p:cNvGrpSpPr/>
            <p:nvPr/>
          </p:nvGrpSpPr>
          <p:grpSpPr>
            <a:xfrm>
              <a:off x="629446" y="4605690"/>
              <a:ext cx="159039" cy="339253"/>
              <a:chOff x="4584850" y="4399275"/>
              <a:chExt cx="225875" cy="481825"/>
            </a:xfrm>
          </p:grpSpPr>
          <p:sp>
            <p:nvSpPr>
              <p:cNvPr id="259" name="Google Shape;259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>
              <a:off x="781846" y="4605690"/>
              <a:ext cx="159039" cy="339253"/>
              <a:chOff x="4584850" y="4399275"/>
              <a:chExt cx="225875" cy="48182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0"/>
            <p:cNvGrpSpPr/>
            <p:nvPr/>
          </p:nvGrpSpPr>
          <p:grpSpPr>
            <a:xfrm>
              <a:off x="324646" y="4224690"/>
              <a:ext cx="159039" cy="339253"/>
              <a:chOff x="4584850" y="4399275"/>
              <a:chExt cx="225875" cy="481825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477046" y="4224690"/>
              <a:ext cx="159039" cy="339253"/>
              <a:chOff x="4584850" y="4399275"/>
              <a:chExt cx="225875" cy="481825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629446" y="4224690"/>
              <a:ext cx="159039" cy="339253"/>
              <a:chOff x="4584850" y="4399275"/>
              <a:chExt cx="225875" cy="481825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3" name="Google Shape;273;p20"/>
          <p:cNvSpPr txBox="1"/>
          <p:nvPr/>
        </p:nvSpPr>
        <p:spPr>
          <a:xfrm>
            <a:off x="7026975" y="1158275"/>
            <a:ext cx="11622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70%</a:t>
            </a:r>
            <a:r>
              <a:rPr lang="en" sz="1254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Younger Population &amp; Families</a:t>
            </a:r>
            <a:endParaRPr sz="1254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8109275" y="1710600"/>
            <a:ext cx="1038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 i="0" u="none" strike="noStrike" cap="none">
                <a:solidFill>
                  <a:srgbClr val="00517C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Market Size</a:t>
            </a:r>
            <a:endParaRPr sz="900" i="0" u="none" strike="noStrike" cap="none">
              <a:solidFill>
                <a:srgbClr val="00517C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275" name="Google Shape;275;p20"/>
          <p:cNvGrpSpPr/>
          <p:nvPr/>
        </p:nvGrpSpPr>
        <p:grpSpPr>
          <a:xfrm>
            <a:off x="6206673" y="3743770"/>
            <a:ext cx="841554" cy="898613"/>
            <a:chOff x="5985650" y="2860025"/>
            <a:chExt cx="1396075" cy="1539775"/>
          </a:xfrm>
        </p:grpSpPr>
        <p:sp>
          <p:nvSpPr>
            <p:cNvPr id="276" name="Google Shape;276;p20"/>
            <p:cNvSpPr/>
            <p:nvPr/>
          </p:nvSpPr>
          <p:spPr>
            <a:xfrm>
              <a:off x="6655300" y="3128850"/>
              <a:ext cx="637150" cy="631950"/>
            </a:xfrm>
            <a:custGeom>
              <a:avLst/>
              <a:gdLst/>
              <a:ahLst/>
              <a:cxnLst/>
              <a:rect l="l" t="t" r="r" b="b"/>
              <a:pathLst>
                <a:path w="25486" h="25278" extrusionOk="0">
                  <a:moveTo>
                    <a:pt x="12746" y="4905"/>
                  </a:moveTo>
                  <a:cubicBezTo>
                    <a:pt x="13701" y="4905"/>
                    <a:pt x="14672" y="5083"/>
                    <a:pt x="15613" y="5460"/>
                  </a:cubicBezTo>
                  <a:cubicBezTo>
                    <a:pt x="19580" y="7047"/>
                    <a:pt x="21508" y="11545"/>
                    <a:pt x="19923" y="15511"/>
                  </a:cubicBezTo>
                  <a:cubicBezTo>
                    <a:pt x="18714" y="18534"/>
                    <a:pt x="15811" y="20374"/>
                    <a:pt x="12742" y="20374"/>
                  </a:cubicBezTo>
                  <a:cubicBezTo>
                    <a:pt x="11786" y="20374"/>
                    <a:pt x="10814" y="20196"/>
                    <a:pt x="9873" y="19819"/>
                  </a:cubicBezTo>
                  <a:cubicBezTo>
                    <a:pt x="5908" y="18234"/>
                    <a:pt x="3978" y="13734"/>
                    <a:pt x="5563" y="9769"/>
                  </a:cubicBezTo>
                  <a:cubicBezTo>
                    <a:pt x="6772" y="6745"/>
                    <a:pt x="9676" y="4905"/>
                    <a:pt x="12746" y="4905"/>
                  </a:cubicBezTo>
                  <a:close/>
                  <a:moveTo>
                    <a:pt x="15551" y="1"/>
                  </a:moveTo>
                  <a:cubicBezTo>
                    <a:pt x="15240" y="1"/>
                    <a:pt x="14946" y="187"/>
                    <a:pt x="14824" y="492"/>
                  </a:cubicBezTo>
                  <a:lnTo>
                    <a:pt x="14047" y="2435"/>
                  </a:lnTo>
                  <a:cubicBezTo>
                    <a:pt x="13612" y="2378"/>
                    <a:pt x="13174" y="2350"/>
                    <a:pt x="12736" y="2350"/>
                  </a:cubicBezTo>
                  <a:cubicBezTo>
                    <a:pt x="12218" y="2350"/>
                    <a:pt x="11700" y="2390"/>
                    <a:pt x="11187" y="2469"/>
                  </a:cubicBezTo>
                  <a:lnTo>
                    <a:pt x="10364" y="547"/>
                  </a:lnTo>
                  <a:cubicBezTo>
                    <a:pt x="10238" y="251"/>
                    <a:pt x="9949" y="73"/>
                    <a:pt x="9646" y="73"/>
                  </a:cubicBezTo>
                  <a:cubicBezTo>
                    <a:pt x="9543" y="73"/>
                    <a:pt x="9438" y="93"/>
                    <a:pt x="9338" y="137"/>
                  </a:cubicBezTo>
                  <a:lnTo>
                    <a:pt x="6036" y="1553"/>
                  </a:lnTo>
                  <a:cubicBezTo>
                    <a:pt x="5640" y="1722"/>
                    <a:pt x="5456" y="2182"/>
                    <a:pt x="5626" y="2579"/>
                  </a:cubicBezTo>
                  <a:lnTo>
                    <a:pt x="6449" y="4501"/>
                  </a:lnTo>
                  <a:cubicBezTo>
                    <a:pt x="5690" y="5085"/>
                    <a:pt x="5019" y="5775"/>
                    <a:pt x="4452" y="6549"/>
                  </a:cubicBezTo>
                  <a:lnTo>
                    <a:pt x="2510" y="5772"/>
                  </a:lnTo>
                  <a:cubicBezTo>
                    <a:pt x="2414" y="5734"/>
                    <a:pt x="2316" y="5716"/>
                    <a:pt x="2219" y="5716"/>
                  </a:cubicBezTo>
                  <a:cubicBezTo>
                    <a:pt x="1910" y="5716"/>
                    <a:pt x="1616" y="5901"/>
                    <a:pt x="1493" y="6208"/>
                  </a:cubicBezTo>
                  <a:lnTo>
                    <a:pt x="161" y="9542"/>
                  </a:lnTo>
                  <a:cubicBezTo>
                    <a:pt x="0" y="9944"/>
                    <a:pt x="194" y="10398"/>
                    <a:pt x="596" y="10558"/>
                  </a:cubicBezTo>
                  <a:lnTo>
                    <a:pt x="2537" y="11335"/>
                  </a:lnTo>
                  <a:cubicBezTo>
                    <a:pt x="2415" y="12285"/>
                    <a:pt x="2426" y="13249"/>
                    <a:pt x="2572" y="14195"/>
                  </a:cubicBezTo>
                  <a:lnTo>
                    <a:pt x="651" y="15018"/>
                  </a:lnTo>
                  <a:cubicBezTo>
                    <a:pt x="253" y="15189"/>
                    <a:pt x="71" y="15649"/>
                    <a:pt x="241" y="16046"/>
                  </a:cubicBezTo>
                  <a:lnTo>
                    <a:pt x="1655" y="19347"/>
                  </a:lnTo>
                  <a:cubicBezTo>
                    <a:pt x="1781" y="19643"/>
                    <a:pt x="2070" y="19821"/>
                    <a:pt x="2373" y="19821"/>
                  </a:cubicBezTo>
                  <a:cubicBezTo>
                    <a:pt x="2476" y="19821"/>
                    <a:pt x="2581" y="19800"/>
                    <a:pt x="2681" y="19756"/>
                  </a:cubicBezTo>
                  <a:lnTo>
                    <a:pt x="4603" y="18933"/>
                  </a:lnTo>
                  <a:cubicBezTo>
                    <a:pt x="5189" y="19692"/>
                    <a:pt x="5879" y="20365"/>
                    <a:pt x="6651" y="20930"/>
                  </a:cubicBezTo>
                  <a:lnTo>
                    <a:pt x="5874" y="22873"/>
                  </a:lnTo>
                  <a:cubicBezTo>
                    <a:pt x="5714" y="23273"/>
                    <a:pt x="5909" y="23728"/>
                    <a:pt x="6310" y="23888"/>
                  </a:cubicBezTo>
                  <a:lnTo>
                    <a:pt x="9645" y="25222"/>
                  </a:lnTo>
                  <a:cubicBezTo>
                    <a:pt x="9740" y="25260"/>
                    <a:pt x="9838" y="25278"/>
                    <a:pt x="9935" y="25278"/>
                  </a:cubicBezTo>
                  <a:cubicBezTo>
                    <a:pt x="10245" y="25278"/>
                    <a:pt x="10538" y="25092"/>
                    <a:pt x="10660" y="24786"/>
                  </a:cubicBezTo>
                  <a:lnTo>
                    <a:pt x="11437" y="22845"/>
                  </a:lnTo>
                  <a:cubicBezTo>
                    <a:pt x="11871" y="22901"/>
                    <a:pt x="12308" y="22929"/>
                    <a:pt x="12745" y="22929"/>
                  </a:cubicBezTo>
                  <a:cubicBezTo>
                    <a:pt x="13264" y="22929"/>
                    <a:pt x="13784" y="22889"/>
                    <a:pt x="14299" y="22810"/>
                  </a:cubicBezTo>
                  <a:lnTo>
                    <a:pt x="15122" y="24732"/>
                  </a:lnTo>
                  <a:cubicBezTo>
                    <a:pt x="15248" y="25028"/>
                    <a:pt x="15536" y="25206"/>
                    <a:pt x="15839" y="25206"/>
                  </a:cubicBezTo>
                  <a:cubicBezTo>
                    <a:pt x="15943" y="25206"/>
                    <a:pt x="16047" y="25185"/>
                    <a:pt x="16148" y="25142"/>
                  </a:cubicBezTo>
                  <a:lnTo>
                    <a:pt x="19449" y="23728"/>
                  </a:lnTo>
                  <a:cubicBezTo>
                    <a:pt x="19846" y="23558"/>
                    <a:pt x="20030" y="23098"/>
                    <a:pt x="19860" y="22701"/>
                  </a:cubicBezTo>
                  <a:lnTo>
                    <a:pt x="19037" y="20780"/>
                  </a:lnTo>
                  <a:cubicBezTo>
                    <a:pt x="19794" y="20194"/>
                    <a:pt x="20467" y="19503"/>
                    <a:pt x="21034" y="18732"/>
                  </a:cubicBezTo>
                  <a:lnTo>
                    <a:pt x="22975" y="19508"/>
                  </a:lnTo>
                  <a:cubicBezTo>
                    <a:pt x="23070" y="19546"/>
                    <a:pt x="23168" y="19564"/>
                    <a:pt x="23265" y="19564"/>
                  </a:cubicBezTo>
                  <a:cubicBezTo>
                    <a:pt x="23576" y="19564"/>
                    <a:pt x="23869" y="19378"/>
                    <a:pt x="23992" y="19073"/>
                  </a:cubicBezTo>
                  <a:lnTo>
                    <a:pt x="25326" y="15737"/>
                  </a:lnTo>
                  <a:cubicBezTo>
                    <a:pt x="25486" y="15337"/>
                    <a:pt x="25290" y="14882"/>
                    <a:pt x="24890" y="14722"/>
                  </a:cubicBezTo>
                  <a:lnTo>
                    <a:pt x="22948" y="13945"/>
                  </a:lnTo>
                  <a:cubicBezTo>
                    <a:pt x="23071" y="12994"/>
                    <a:pt x="23060" y="12032"/>
                    <a:pt x="22914" y="11084"/>
                  </a:cubicBezTo>
                  <a:lnTo>
                    <a:pt x="24835" y="10261"/>
                  </a:lnTo>
                  <a:cubicBezTo>
                    <a:pt x="25231" y="10091"/>
                    <a:pt x="25415" y="9631"/>
                    <a:pt x="25245" y="9234"/>
                  </a:cubicBezTo>
                  <a:lnTo>
                    <a:pt x="23830" y="5934"/>
                  </a:lnTo>
                  <a:cubicBezTo>
                    <a:pt x="23703" y="5637"/>
                    <a:pt x="23414" y="5459"/>
                    <a:pt x="23111" y="5459"/>
                  </a:cubicBezTo>
                  <a:cubicBezTo>
                    <a:pt x="23008" y="5459"/>
                    <a:pt x="22904" y="5479"/>
                    <a:pt x="22803" y="5522"/>
                  </a:cubicBezTo>
                  <a:lnTo>
                    <a:pt x="20882" y="6347"/>
                  </a:lnTo>
                  <a:cubicBezTo>
                    <a:pt x="20297" y="5588"/>
                    <a:pt x="19607" y="4915"/>
                    <a:pt x="18835" y="4348"/>
                  </a:cubicBezTo>
                  <a:lnTo>
                    <a:pt x="19610" y="2408"/>
                  </a:lnTo>
                  <a:cubicBezTo>
                    <a:pt x="19770" y="2006"/>
                    <a:pt x="19577" y="1551"/>
                    <a:pt x="19175" y="1391"/>
                  </a:cubicBezTo>
                  <a:lnTo>
                    <a:pt x="15841" y="57"/>
                  </a:lnTo>
                  <a:cubicBezTo>
                    <a:pt x="15745" y="19"/>
                    <a:pt x="15647" y="1"/>
                    <a:pt x="15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6673425" y="3771400"/>
              <a:ext cx="600850" cy="600800"/>
            </a:xfrm>
            <a:custGeom>
              <a:avLst/>
              <a:gdLst/>
              <a:ahLst/>
              <a:cxnLst/>
              <a:rect l="l" t="t" r="r" b="b"/>
              <a:pathLst>
                <a:path w="24034" h="24032" extrusionOk="0">
                  <a:moveTo>
                    <a:pt x="12017" y="4775"/>
                  </a:moveTo>
                  <a:cubicBezTo>
                    <a:pt x="16016" y="4775"/>
                    <a:pt x="19258" y="8018"/>
                    <a:pt x="19258" y="12017"/>
                  </a:cubicBezTo>
                  <a:cubicBezTo>
                    <a:pt x="19258" y="16015"/>
                    <a:pt x="16016" y="19256"/>
                    <a:pt x="12019" y="19256"/>
                  </a:cubicBezTo>
                  <a:lnTo>
                    <a:pt x="12017" y="19256"/>
                  </a:lnTo>
                  <a:cubicBezTo>
                    <a:pt x="8019" y="19256"/>
                    <a:pt x="4778" y="16015"/>
                    <a:pt x="4778" y="12017"/>
                  </a:cubicBezTo>
                  <a:cubicBezTo>
                    <a:pt x="4778" y="8018"/>
                    <a:pt x="8019" y="4775"/>
                    <a:pt x="12017" y="4775"/>
                  </a:cubicBezTo>
                  <a:close/>
                  <a:moveTo>
                    <a:pt x="10336" y="0"/>
                  </a:moveTo>
                  <a:cubicBezTo>
                    <a:pt x="9932" y="0"/>
                    <a:pt x="9604" y="327"/>
                    <a:pt x="9604" y="732"/>
                  </a:cubicBezTo>
                  <a:lnTo>
                    <a:pt x="9604" y="2689"/>
                  </a:lnTo>
                  <a:cubicBezTo>
                    <a:pt x="8734" y="2913"/>
                    <a:pt x="7902" y="3259"/>
                    <a:pt x="7128" y="3714"/>
                  </a:cubicBezTo>
                  <a:lnTo>
                    <a:pt x="5745" y="2330"/>
                  </a:lnTo>
                  <a:cubicBezTo>
                    <a:pt x="5602" y="2187"/>
                    <a:pt x="5415" y="2115"/>
                    <a:pt x="5228" y="2115"/>
                  </a:cubicBezTo>
                  <a:cubicBezTo>
                    <a:pt x="5040" y="2115"/>
                    <a:pt x="4853" y="2187"/>
                    <a:pt x="4710" y="2330"/>
                  </a:cubicBezTo>
                  <a:lnTo>
                    <a:pt x="2332" y="4708"/>
                  </a:lnTo>
                  <a:cubicBezTo>
                    <a:pt x="2046" y="4995"/>
                    <a:pt x="2046" y="5457"/>
                    <a:pt x="2332" y="5744"/>
                  </a:cubicBezTo>
                  <a:lnTo>
                    <a:pt x="3716" y="7128"/>
                  </a:lnTo>
                  <a:cubicBezTo>
                    <a:pt x="3260" y="7900"/>
                    <a:pt x="2915" y="8734"/>
                    <a:pt x="2691" y="9602"/>
                  </a:cubicBezTo>
                  <a:lnTo>
                    <a:pt x="734" y="9602"/>
                  </a:lnTo>
                  <a:cubicBezTo>
                    <a:pt x="329" y="9602"/>
                    <a:pt x="1" y="9930"/>
                    <a:pt x="1" y="10335"/>
                  </a:cubicBezTo>
                  <a:lnTo>
                    <a:pt x="1" y="13698"/>
                  </a:lnTo>
                  <a:cubicBezTo>
                    <a:pt x="1" y="14101"/>
                    <a:pt x="329" y="14430"/>
                    <a:pt x="734" y="14430"/>
                  </a:cubicBezTo>
                  <a:lnTo>
                    <a:pt x="2691" y="14430"/>
                  </a:lnTo>
                  <a:cubicBezTo>
                    <a:pt x="2915" y="15298"/>
                    <a:pt x="3260" y="16132"/>
                    <a:pt x="3716" y="16904"/>
                  </a:cubicBezTo>
                  <a:lnTo>
                    <a:pt x="2332" y="18289"/>
                  </a:lnTo>
                  <a:cubicBezTo>
                    <a:pt x="2046" y="18574"/>
                    <a:pt x="2046" y="19038"/>
                    <a:pt x="2332" y="19323"/>
                  </a:cubicBezTo>
                  <a:lnTo>
                    <a:pt x="4710" y="21701"/>
                  </a:lnTo>
                  <a:cubicBezTo>
                    <a:pt x="4853" y="21845"/>
                    <a:pt x="5040" y="21916"/>
                    <a:pt x="5228" y="21916"/>
                  </a:cubicBezTo>
                  <a:cubicBezTo>
                    <a:pt x="5415" y="21916"/>
                    <a:pt x="5602" y="21845"/>
                    <a:pt x="5745" y="21701"/>
                  </a:cubicBezTo>
                  <a:lnTo>
                    <a:pt x="7128" y="20318"/>
                  </a:lnTo>
                  <a:cubicBezTo>
                    <a:pt x="7902" y="20774"/>
                    <a:pt x="8736" y="21118"/>
                    <a:pt x="9604" y="21343"/>
                  </a:cubicBezTo>
                  <a:lnTo>
                    <a:pt x="9604" y="23299"/>
                  </a:lnTo>
                  <a:cubicBezTo>
                    <a:pt x="9604" y="23705"/>
                    <a:pt x="9932" y="24031"/>
                    <a:pt x="10336" y="24031"/>
                  </a:cubicBezTo>
                  <a:lnTo>
                    <a:pt x="13699" y="24031"/>
                  </a:lnTo>
                  <a:cubicBezTo>
                    <a:pt x="14104" y="24031"/>
                    <a:pt x="14432" y="23705"/>
                    <a:pt x="14432" y="23299"/>
                  </a:cubicBezTo>
                  <a:lnTo>
                    <a:pt x="14432" y="21343"/>
                  </a:lnTo>
                  <a:cubicBezTo>
                    <a:pt x="15300" y="21118"/>
                    <a:pt x="16134" y="20773"/>
                    <a:pt x="16906" y="20318"/>
                  </a:cubicBezTo>
                  <a:lnTo>
                    <a:pt x="18290" y="21701"/>
                  </a:lnTo>
                  <a:cubicBezTo>
                    <a:pt x="18433" y="21844"/>
                    <a:pt x="18620" y="21915"/>
                    <a:pt x="18808" y="21915"/>
                  </a:cubicBezTo>
                  <a:cubicBezTo>
                    <a:pt x="18995" y="21915"/>
                    <a:pt x="19182" y="21844"/>
                    <a:pt x="19326" y="21701"/>
                  </a:cubicBezTo>
                  <a:lnTo>
                    <a:pt x="21704" y="19323"/>
                  </a:lnTo>
                  <a:cubicBezTo>
                    <a:pt x="21989" y="19037"/>
                    <a:pt x="21989" y="18574"/>
                    <a:pt x="21704" y="18287"/>
                  </a:cubicBezTo>
                  <a:lnTo>
                    <a:pt x="20320" y="16904"/>
                  </a:lnTo>
                  <a:cubicBezTo>
                    <a:pt x="20775" y="16130"/>
                    <a:pt x="21121" y="15298"/>
                    <a:pt x="21345" y="14430"/>
                  </a:cubicBezTo>
                  <a:lnTo>
                    <a:pt x="23302" y="14430"/>
                  </a:lnTo>
                  <a:cubicBezTo>
                    <a:pt x="23705" y="14430"/>
                    <a:pt x="24034" y="14101"/>
                    <a:pt x="24034" y="13696"/>
                  </a:cubicBezTo>
                  <a:lnTo>
                    <a:pt x="24034" y="10334"/>
                  </a:lnTo>
                  <a:cubicBezTo>
                    <a:pt x="24034" y="9930"/>
                    <a:pt x="23705" y="9602"/>
                    <a:pt x="23302" y="9602"/>
                  </a:cubicBezTo>
                  <a:lnTo>
                    <a:pt x="21343" y="9602"/>
                  </a:lnTo>
                  <a:cubicBezTo>
                    <a:pt x="21121" y="8734"/>
                    <a:pt x="20775" y="7900"/>
                    <a:pt x="20320" y="7128"/>
                  </a:cubicBezTo>
                  <a:lnTo>
                    <a:pt x="21704" y="5744"/>
                  </a:lnTo>
                  <a:cubicBezTo>
                    <a:pt x="21989" y="5457"/>
                    <a:pt x="21989" y="4995"/>
                    <a:pt x="21704" y="4708"/>
                  </a:cubicBezTo>
                  <a:lnTo>
                    <a:pt x="19326" y="2330"/>
                  </a:lnTo>
                  <a:cubicBezTo>
                    <a:pt x="19182" y="2187"/>
                    <a:pt x="18995" y="2115"/>
                    <a:pt x="18808" y="2115"/>
                  </a:cubicBezTo>
                  <a:cubicBezTo>
                    <a:pt x="18620" y="2115"/>
                    <a:pt x="18433" y="2187"/>
                    <a:pt x="18290" y="2330"/>
                  </a:cubicBezTo>
                  <a:lnTo>
                    <a:pt x="16906" y="3714"/>
                  </a:lnTo>
                  <a:cubicBezTo>
                    <a:pt x="16133" y="3259"/>
                    <a:pt x="15300" y="2913"/>
                    <a:pt x="14430" y="2689"/>
                  </a:cubicBezTo>
                  <a:lnTo>
                    <a:pt x="14430" y="732"/>
                  </a:lnTo>
                  <a:cubicBezTo>
                    <a:pt x="14430" y="327"/>
                    <a:pt x="14104" y="0"/>
                    <a:pt x="1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6073050" y="3509700"/>
              <a:ext cx="641725" cy="636800"/>
            </a:xfrm>
            <a:custGeom>
              <a:avLst/>
              <a:gdLst/>
              <a:ahLst/>
              <a:cxnLst/>
              <a:rect l="l" t="t" r="r" b="b"/>
              <a:pathLst>
                <a:path w="25669" h="25472" extrusionOk="0">
                  <a:moveTo>
                    <a:pt x="12840" y="5002"/>
                  </a:moveTo>
                  <a:cubicBezTo>
                    <a:pt x="13949" y="5002"/>
                    <a:pt x="15075" y="5242"/>
                    <a:pt x="16144" y="5747"/>
                  </a:cubicBezTo>
                  <a:cubicBezTo>
                    <a:pt x="20003" y="7575"/>
                    <a:pt x="21651" y="12185"/>
                    <a:pt x="19822" y="16044"/>
                  </a:cubicBezTo>
                  <a:cubicBezTo>
                    <a:pt x="18501" y="18836"/>
                    <a:pt x="15726" y="20470"/>
                    <a:pt x="12830" y="20470"/>
                  </a:cubicBezTo>
                  <a:cubicBezTo>
                    <a:pt x="11721" y="20470"/>
                    <a:pt x="10595" y="20230"/>
                    <a:pt x="9525" y="19724"/>
                  </a:cubicBezTo>
                  <a:cubicBezTo>
                    <a:pt x="5666" y="17897"/>
                    <a:pt x="4018" y="13286"/>
                    <a:pt x="5845" y="9427"/>
                  </a:cubicBezTo>
                  <a:cubicBezTo>
                    <a:pt x="7167" y="6636"/>
                    <a:pt x="9944" y="5002"/>
                    <a:pt x="12840" y="5002"/>
                  </a:cubicBezTo>
                  <a:close/>
                  <a:moveTo>
                    <a:pt x="10471" y="1"/>
                  </a:moveTo>
                  <a:cubicBezTo>
                    <a:pt x="10383" y="1"/>
                    <a:pt x="10294" y="16"/>
                    <a:pt x="10208" y="47"/>
                  </a:cubicBezTo>
                  <a:lnTo>
                    <a:pt x="6824" y="1256"/>
                  </a:lnTo>
                  <a:cubicBezTo>
                    <a:pt x="6417" y="1401"/>
                    <a:pt x="6206" y="1848"/>
                    <a:pt x="6351" y="2255"/>
                  </a:cubicBezTo>
                  <a:lnTo>
                    <a:pt x="7054" y="4223"/>
                  </a:lnTo>
                  <a:cubicBezTo>
                    <a:pt x="6262" y="4761"/>
                    <a:pt x="5548" y="5408"/>
                    <a:pt x="4934" y="6145"/>
                  </a:cubicBezTo>
                  <a:lnTo>
                    <a:pt x="3045" y="5249"/>
                  </a:lnTo>
                  <a:cubicBezTo>
                    <a:pt x="2937" y="5199"/>
                    <a:pt x="2823" y="5174"/>
                    <a:pt x="2711" y="5174"/>
                  </a:cubicBezTo>
                  <a:cubicBezTo>
                    <a:pt x="2418" y="5174"/>
                    <a:pt x="2137" y="5340"/>
                    <a:pt x="2004" y="5623"/>
                  </a:cubicBezTo>
                  <a:lnTo>
                    <a:pt x="467" y="8868"/>
                  </a:lnTo>
                  <a:cubicBezTo>
                    <a:pt x="282" y="9259"/>
                    <a:pt x="449" y="9725"/>
                    <a:pt x="840" y="9909"/>
                  </a:cubicBezTo>
                  <a:lnTo>
                    <a:pt x="2729" y="10804"/>
                  </a:lnTo>
                  <a:cubicBezTo>
                    <a:pt x="2548" y="11744"/>
                    <a:pt x="2500" y="12707"/>
                    <a:pt x="2587" y="13661"/>
                  </a:cubicBezTo>
                  <a:lnTo>
                    <a:pt x="619" y="14364"/>
                  </a:lnTo>
                  <a:cubicBezTo>
                    <a:pt x="212" y="14510"/>
                    <a:pt x="1" y="14957"/>
                    <a:pt x="145" y="15363"/>
                  </a:cubicBezTo>
                  <a:lnTo>
                    <a:pt x="1354" y="18747"/>
                  </a:lnTo>
                  <a:cubicBezTo>
                    <a:pt x="1467" y="19067"/>
                    <a:pt x="1768" y="19265"/>
                    <a:pt x="2089" y="19265"/>
                  </a:cubicBezTo>
                  <a:cubicBezTo>
                    <a:pt x="2177" y="19265"/>
                    <a:pt x="2266" y="19251"/>
                    <a:pt x="2353" y="19219"/>
                  </a:cubicBezTo>
                  <a:lnTo>
                    <a:pt x="4321" y="18516"/>
                  </a:lnTo>
                  <a:cubicBezTo>
                    <a:pt x="4859" y="19309"/>
                    <a:pt x="5506" y="20023"/>
                    <a:pt x="6243" y="20637"/>
                  </a:cubicBezTo>
                  <a:lnTo>
                    <a:pt x="5347" y="22526"/>
                  </a:lnTo>
                  <a:cubicBezTo>
                    <a:pt x="5163" y="22917"/>
                    <a:pt x="5330" y="23383"/>
                    <a:pt x="5721" y="23567"/>
                  </a:cubicBezTo>
                  <a:lnTo>
                    <a:pt x="8966" y="25104"/>
                  </a:lnTo>
                  <a:cubicBezTo>
                    <a:pt x="9074" y="25155"/>
                    <a:pt x="9188" y="25179"/>
                    <a:pt x="9300" y="25179"/>
                  </a:cubicBezTo>
                  <a:cubicBezTo>
                    <a:pt x="9593" y="25179"/>
                    <a:pt x="9874" y="25014"/>
                    <a:pt x="10007" y="24731"/>
                  </a:cubicBezTo>
                  <a:lnTo>
                    <a:pt x="10902" y="22842"/>
                  </a:lnTo>
                  <a:cubicBezTo>
                    <a:pt x="11540" y="22964"/>
                    <a:pt x="12187" y="23026"/>
                    <a:pt x="12836" y="23026"/>
                  </a:cubicBezTo>
                  <a:cubicBezTo>
                    <a:pt x="13144" y="23026"/>
                    <a:pt x="13452" y="23012"/>
                    <a:pt x="13759" y="22984"/>
                  </a:cubicBezTo>
                  <a:lnTo>
                    <a:pt x="14462" y="24952"/>
                  </a:lnTo>
                  <a:cubicBezTo>
                    <a:pt x="14577" y="25272"/>
                    <a:pt x="14878" y="25471"/>
                    <a:pt x="15200" y="25471"/>
                  </a:cubicBezTo>
                  <a:cubicBezTo>
                    <a:pt x="15286" y="25471"/>
                    <a:pt x="15375" y="25457"/>
                    <a:pt x="15461" y="25426"/>
                  </a:cubicBezTo>
                  <a:lnTo>
                    <a:pt x="18845" y="24217"/>
                  </a:lnTo>
                  <a:cubicBezTo>
                    <a:pt x="19252" y="24071"/>
                    <a:pt x="19463" y="23625"/>
                    <a:pt x="19318" y="23218"/>
                  </a:cubicBezTo>
                  <a:lnTo>
                    <a:pt x="18615" y="21250"/>
                  </a:lnTo>
                  <a:cubicBezTo>
                    <a:pt x="19407" y="20712"/>
                    <a:pt x="20121" y="20065"/>
                    <a:pt x="20735" y="19328"/>
                  </a:cubicBezTo>
                  <a:lnTo>
                    <a:pt x="22624" y="20223"/>
                  </a:lnTo>
                  <a:cubicBezTo>
                    <a:pt x="22732" y="20274"/>
                    <a:pt x="22846" y="20298"/>
                    <a:pt x="22958" y="20298"/>
                  </a:cubicBezTo>
                  <a:cubicBezTo>
                    <a:pt x="23251" y="20298"/>
                    <a:pt x="23532" y="20133"/>
                    <a:pt x="23665" y="19850"/>
                  </a:cubicBezTo>
                  <a:lnTo>
                    <a:pt x="25202" y="16604"/>
                  </a:lnTo>
                  <a:cubicBezTo>
                    <a:pt x="25387" y="16214"/>
                    <a:pt x="25220" y="15748"/>
                    <a:pt x="24829" y="15564"/>
                  </a:cubicBezTo>
                  <a:lnTo>
                    <a:pt x="22940" y="14668"/>
                  </a:lnTo>
                  <a:cubicBezTo>
                    <a:pt x="23121" y="13727"/>
                    <a:pt x="23169" y="12766"/>
                    <a:pt x="23082" y="11812"/>
                  </a:cubicBezTo>
                  <a:lnTo>
                    <a:pt x="25050" y="11107"/>
                  </a:lnTo>
                  <a:cubicBezTo>
                    <a:pt x="25457" y="10963"/>
                    <a:pt x="25668" y="10515"/>
                    <a:pt x="25523" y="10108"/>
                  </a:cubicBezTo>
                  <a:lnTo>
                    <a:pt x="24315" y="6726"/>
                  </a:lnTo>
                  <a:cubicBezTo>
                    <a:pt x="24201" y="6406"/>
                    <a:pt x="23898" y="6207"/>
                    <a:pt x="23577" y="6207"/>
                  </a:cubicBezTo>
                  <a:cubicBezTo>
                    <a:pt x="23491" y="6207"/>
                    <a:pt x="23402" y="6221"/>
                    <a:pt x="23316" y="6252"/>
                  </a:cubicBezTo>
                  <a:lnTo>
                    <a:pt x="21348" y="6956"/>
                  </a:lnTo>
                  <a:cubicBezTo>
                    <a:pt x="20810" y="6162"/>
                    <a:pt x="20163" y="5450"/>
                    <a:pt x="19426" y="4836"/>
                  </a:cubicBezTo>
                  <a:lnTo>
                    <a:pt x="20320" y="2947"/>
                  </a:lnTo>
                  <a:cubicBezTo>
                    <a:pt x="20506" y="2556"/>
                    <a:pt x="20339" y="2090"/>
                    <a:pt x="19948" y="1906"/>
                  </a:cubicBezTo>
                  <a:lnTo>
                    <a:pt x="16703" y="369"/>
                  </a:lnTo>
                  <a:cubicBezTo>
                    <a:pt x="16595" y="318"/>
                    <a:pt x="16481" y="294"/>
                    <a:pt x="16369" y="294"/>
                  </a:cubicBezTo>
                  <a:cubicBezTo>
                    <a:pt x="16076" y="294"/>
                    <a:pt x="15795" y="459"/>
                    <a:pt x="15662" y="742"/>
                  </a:cubicBezTo>
                  <a:lnTo>
                    <a:pt x="14767" y="2631"/>
                  </a:lnTo>
                  <a:cubicBezTo>
                    <a:pt x="14130" y="2508"/>
                    <a:pt x="13485" y="2447"/>
                    <a:pt x="12839" y="2447"/>
                  </a:cubicBezTo>
                  <a:cubicBezTo>
                    <a:pt x="12529" y="2447"/>
                    <a:pt x="12219" y="2461"/>
                    <a:pt x="11910" y="2489"/>
                  </a:cubicBezTo>
                  <a:lnTo>
                    <a:pt x="11207" y="521"/>
                  </a:lnTo>
                  <a:cubicBezTo>
                    <a:pt x="11092" y="200"/>
                    <a:pt x="10791" y="1"/>
                    <a:pt x="104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6124575" y="2917775"/>
              <a:ext cx="572575" cy="572525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459975" y="2867300"/>
              <a:ext cx="101300" cy="50500"/>
            </a:xfrm>
            <a:custGeom>
              <a:avLst/>
              <a:gdLst/>
              <a:ahLst/>
              <a:cxnLst/>
              <a:rect l="l" t="t" r="r" b="b"/>
              <a:pathLst>
                <a:path w="4052" h="2020" extrusionOk="0">
                  <a:moveTo>
                    <a:pt x="272" y="1"/>
                  </a:moveTo>
                  <a:cubicBezTo>
                    <a:pt x="157" y="1"/>
                    <a:pt x="54" y="82"/>
                    <a:pt x="29" y="200"/>
                  </a:cubicBezTo>
                  <a:cubicBezTo>
                    <a:pt x="0" y="338"/>
                    <a:pt x="87" y="474"/>
                    <a:pt x="225" y="507"/>
                  </a:cubicBezTo>
                  <a:cubicBezTo>
                    <a:pt x="1077" y="719"/>
                    <a:pt x="1895" y="1049"/>
                    <a:pt x="2657" y="1486"/>
                  </a:cubicBezTo>
                  <a:lnTo>
                    <a:pt x="2505" y="1740"/>
                  </a:lnTo>
                  <a:cubicBezTo>
                    <a:pt x="2459" y="1819"/>
                    <a:pt x="2511" y="1918"/>
                    <a:pt x="2603" y="1926"/>
                  </a:cubicBezTo>
                  <a:lnTo>
                    <a:pt x="3887" y="2019"/>
                  </a:lnTo>
                  <a:cubicBezTo>
                    <a:pt x="3890" y="2019"/>
                    <a:pt x="3893" y="2019"/>
                    <a:pt x="3895" y="2019"/>
                  </a:cubicBezTo>
                  <a:cubicBezTo>
                    <a:pt x="3991" y="2019"/>
                    <a:pt x="4052" y="1913"/>
                    <a:pt x="3999" y="1830"/>
                  </a:cubicBezTo>
                  <a:lnTo>
                    <a:pt x="3302" y="746"/>
                  </a:lnTo>
                  <a:cubicBezTo>
                    <a:pt x="3278" y="709"/>
                    <a:pt x="3239" y="690"/>
                    <a:pt x="3200" y="690"/>
                  </a:cubicBezTo>
                  <a:cubicBezTo>
                    <a:pt x="3159" y="690"/>
                    <a:pt x="3118" y="711"/>
                    <a:pt x="3094" y="751"/>
                  </a:cubicBezTo>
                  <a:lnTo>
                    <a:pt x="2917" y="1047"/>
                  </a:lnTo>
                  <a:cubicBezTo>
                    <a:pt x="2108" y="581"/>
                    <a:pt x="1237" y="230"/>
                    <a:pt x="330" y="8"/>
                  </a:cubicBezTo>
                  <a:cubicBezTo>
                    <a:pt x="311" y="3"/>
                    <a:pt x="291" y="1"/>
                    <a:pt x="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6389025" y="2860025"/>
              <a:ext cx="63100" cy="15700"/>
            </a:xfrm>
            <a:custGeom>
              <a:avLst/>
              <a:gdLst/>
              <a:ahLst/>
              <a:cxnLst/>
              <a:rect l="l" t="t" r="r" b="b"/>
              <a:pathLst>
                <a:path w="2524" h="628" extrusionOk="0">
                  <a:moveTo>
                    <a:pt x="787" y="1"/>
                  </a:moveTo>
                  <a:cubicBezTo>
                    <a:pt x="605" y="1"/>
                    <a:pt x="424" y="7"/>
                    <a:pt x="241" y="19"/>
                  </a:cubicBezTo>
                  <a:cubicBezTo>
                    <a:pt x="103" y="31"/>
                    <a:pt x="1" y="153"/>
                    <a:pt x="11" y="291"/>
                  </a:cubicBezTo>
                  <a:cubicBezTo>
                    <a:pt x="20" y="425"/>
                    <a:pt x="132" y="528"/>
                    <a:pt x="263" y="528"/>
                  </a:cubicBezTo>
                  <a:cubicBezTo>
                    <a:pt x="268" y="528"/>
                    <a:pt x="273" y="528"/>
                    <a:pt x="278" y="528"/>
                  </a:cubicBezTo>
                  <a:cubicBezTo>
                    <a:pt x="448" y="518"/>
                    <a:pt x="617" y="512"/>
                    <a:pt x="787" y="512"/>
                  </a:cubicBezTo>
                  <a:cubicBezTo>
                    <a:pt x="1261" y="512"/>
                    <a:pt x="1734" y="550"/>
                    <a:pt x="2203" y="624"/>
                  </a:cubicBezTo>
                  <a:cubicBezTo>
                    <a:pt x="2217" y="626"/>
                    <a:pt x="2231" y="627"/>
                    <a:pt x="2245" y="627"/>
                  </a:cubicBezTo>
                  <a:cubicBezTo>
                    <a:pt x="2363" y="627"/>
                    <a:pt x="2470" y="544"/>
                    <a:pt x="2494" y="424"/>
                  </a:cubicBezTo>
                  <a:cubicBezTo>
                    <a:pt x="2523" y="283"/>
                    <a:pt x="2430" y="145"/>
                    <a:pt x="2288" y="121"/>
                  </a:cubicBezTo>
                  <a:cubicBezTo>
                    <a:pt x="1791" y="43"/>
                    <a:pt x="1288" y="3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6279750" y="2879875"/>
              <a:ext cx="39600" cy="26000"/>
            </a:xfrm>
            <a:custGeom>
              <a:avLst/>
              <a:gdLst/>
              <a:ahLst/>
              <a:cxnLst/>
              <a:rect l="l" t="t" r="r" b="b"/>
              <a:pathLst>
                <a:path w="1584" h="1040" extrusionOk="0">
                  <a:moveTo>
                    <a:pt x="1330" y="1"/>
                  </a:moveTo>
                  <a:cubicBezTo>
                    <a:pt x="1303" y="1"/>
                    <a:pt x="1276" y="6"/>
                    <a:pt x="1249" y="17"/>
                  </a:cubicBezTo>
                  <a:cubicBezTo>
                    <a:pt x="878" y="174"/>
                    <a:pt x="518" y="355"/>
                    <a:pt x="168" y="557"/>
                  </a:cubicBezTo>
                  <a:cubicBezTo>
                    <a:pt x="58" y="621"/>
                    <a:pt x="0" y="757"/>
                    <a:pt x="47" y="876"/>
                  </a:cubicBezTo>
                  <a:cubicBezTo>
                    <a:pt x="86" y="979"/>
                    <a:pt x="183" y="1040"/>
                    <a:pt x="284" y="1040"/>
                  </a:cubicBezTo>
                  <a:cubicBezTo>
                    <a:pt x="327" y="1040"/>
                    <a:pt x="371" y="1029"/>
                    <a:pt x="412" y="1005"/>
                  </a:cubicBezTo>
                  <a:cubicBezTo>
                    <a:pt x="727" y="823"/>
                    <a:pt x="1054" y="658"/>
                    <a:pt x="1389" y="512"/>
                  </a:cubicBezTo>
                  <a:cubicBezTo>
                    <a:pt x="1518" y="458"/>
                    <a:pt x="1584" y="312"/>
                    <a:pt x="1538" y="177"/>
                  </a:cubicBezTo>
                  <a:lnTo>
                    <a:pt x="1525" y="141"/>
                  </a:lnTo>
                  <a:cubicBezTo>
                    <a:pt x="1496" y="54"/>
                    <a:pt x="1415" y="1"/>
                    <a:pt x="13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0"/>
            <p:cNvSpPr/>
            <p:nvPr/>
          </p:nvSpPr>
          <p:spPr>
            <a:xfrm>
              <a:off x="6325825" y="2862750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2"/>
                  </a:cubicBezTo>
                  <a:cubicBezTo>
                    <a:pt x="1306" y="87"/>
                    <a:pt x="748" y="220"/>
                    <a:pt x="205" y="400"/>
                  </a:cubicBezTo>
                  <a:cubicBezTo>
                    <a:pt x="71" y="444"/>
                    <a:pt x="0" y="590"/>
                    <a:pt x="47" y="725"/>
                  </a:cubicBezTo>
                  <a:cubicBezTo>
                    <a:pt x="84" y="829"/>
                    <a:pt x="183" y="895"/>
                    <a:pt x="288" y="895"/>
                  </a:cubicBezTo>
                  <a:cubicBezTo>
                    <a:pt x="316" y="895"/>
                    <a:pt x="343" y="891"/>
                    <a:pt x="370" y="882"/>
                  </a:cubicBezTo>
                  <a:cubicBezTo>
                    <a:pt x="883" y="712"/>
                    <a:pt x="1408" y="587"/>
                    <a:pt x="1941" y="507"/>
                  </a:cubicBezTo>
                  <a:cubicBezTo>
                    <a:pt x="2081" y="488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0"/>
            <p:cNvSpPr/>
            <p:nvPr/>
          </p:nvSpPr>
          <p:spPr>
            <a:xfrm>
              <a:off x="7023725" y="3061400"/>
              <a:ext cx="101300" cy="50475"/>
            </a:xfrm>
            <a:custGeom>
              <a:avLst/>
              <a:gdLst/>
              <a:ahLst/>
              <a:cxnLst/>
              <a:rect l="l" t="t" r="r" b="b"/>
              <a:pathLst>
                <a:path w="4052" h="2019" extrusionOk="0">
                  <a:moveTo>
                    <a:pt x="273" y="0"/>
                  </a:moveTo>
                  <a:cubicBezTo>
                    <a:pt x="158" y="0"/>
                    <a:pt x="53" y="81"/>
                    <a:pt x="29" y="199"/>
                  </a:cubicBezTo>
                  <a:cubicBezTo>
                    <a:pt x="0" y="339"/>
                    <a:pt x="87" y="475"/>
                    <a:pt x="225" y="507"/>
                  </a:cubicBezTo>
                  <a:cubicBezTo>
                    <a:pt x="1077" y="720"/>
                    <a:pt x="1895" y="1048"/>
                    <a:pt x="2655" y="1487"/>
                  </a:cubicBezTo>
                  <a:lnTo>
                    <a:pt x="2505" y="1740"/>
                  </a:lnTo>
                  <a:cubicBezTo>
                    <a:pt x="2459" y="1818"/>
                    <a:pt x="2511" y="1919"/>
                    <a:pt x="2603" y="1925"/>
                  </a:cubicBezTo>
                  <a:lnTo>
                    <a:pt x="3885" y="2018"/>
                  </a:lnTo>
                  <a:cubicBezTo>
                    <a:pt x="3889" y="2019"/>
                    <a:pt x="3892" y="2019"/>
                    <a:pt x="3896" y="2019"/>
                  </a:cubicBezTo>
                  <a:cubicBezTo>
                    <a:pt x="3991" y="2019"/>
                    <a:pt x="4052" y="1911"/>
                    <a:pt x="3999" y="1829"/>
                  </a:cubicBezTo>
                  <a:lnTo>
                    <a:pt x="3302" y="747"/>
                  </a:lnTo>
                  <a:cubicBezTo>
                    <a:pt x="3278" y="709"/>
                    <a:pt x="3238" y="690"/>
                    <a:pt x="3198" y="690"/>
                  </a:cubicBezTo>
                  <a:cubicBezTo>
                    <a:pt x="3157" y="690"/>
                    <a:pt x="3116" y="710"/>
                    <a:pt x="3093" y="750"/>
                  </a:cubicBezTo>
                  <a:lnTo>
                    <a:pt x="2917" y="1048"/>
                  </a:lnTo>
                  <a:cubicBezTo>
                    <a:pt x="2108" y="582"/>
                    <a:pt x="1237" y="231"/>
                    <a:pt x="330" y="7"/>
                  </a:cubicBezTo>
                  <a:cubicBezTo>
                    <a:pt x="311" y="3"/>
                    <a:pt x="292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0"/>
            <p:cNvSpPr/>
            <p:nvPr/>
          </p:nvSpPr>
          <p:spPr>
            <a:xfrm>
              <a:off x="6952750" y="3054150"/>
              <a:ext cx="63100" cy="15650"/>
            </a:xfrm>
            <a:custGeom>
              <a:avLst/>
              <a:gdLst/>
              <a:ahLst/>
              <a:cxnLst/>
              <a:rect l="l" t="t" r="r" b="b"/>
              <a:pathLst>
                <a:path w="2524" h="626" extrusionOk="0">
                  <a:moveTo>
                    <a:pt x="787" y="1"/>
                  </a:moveTo>
                  <a:cubicBezTo>
                    <a:pt x="606" y="1"/>
                    <a:pt x="423" y="7"/>
                    <a:pt x="242" y="18"/>
                  </a:cubicBezTo>
                  <a:cubicBezTo>
                    <a:pt x="104" y="31"/>
                    <a:pt x="0" y="151"/>
                    <a:pt x="10" y="291"/>
                  </a:cubicBezTo>
                  <a:cubicBezTo>
                    <a:pt x="21" y="425"/>
                    <a:pt x="131" y="526"/>
                    <a:pt x="264" y="526"/>
                  </a:cubicBezTo>
                  <a:cubicBezTo>
                    <a:pt x="269" y="526"/>
                    <a:pt x="274" y="526"/>
                    <a:pt x="279" y="526"/>
                  </a:cubicBezTo>
                  <a:cubicBezTo>
                    <a:pt x="447" y="516"/>
                    <a:pt x="617" y="510"/>
                    <a:pt x="787" y="510"/>
                  </a:cubicBezTo>
                  <a:cubicBezTo>
                    <a:pt x="1261" y="512"/>
                    <a:pt x="1735" y="548"/>
                    <a:pt x="2204" y="622"/>
                  </a:cubicBezTo>
                  <a:cubicBezTo>
                    <a:pt x="2218" y="624"/>
                    <a:pt x="2232" y="626"/>
                    <a:pt x="2246" y="626"/>
                  </a:cubicBezTo>
                  <a:cubicBezTo>
                    <a:pt x="2364" y="626"/>
                    <a:pt x="2469" y="542"/>
                    <a:pt x="2495" y="422"/>
                  </a:cubicBezTo>
                  <a:cubicBezTo>
                    <a:pt x="2524" y="281"/>
                    <a:pt x="2430" y="145"/>
                    <a:pt x="2289" y="121"/>
                  </a:cubicBezTo>
                  <a:cubicBezTo>
                    <a:pt x="1792" y="41"/>
                    <a:pt x="1289" y="1"/>
                    <a:pt x="7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0"/>
            <p:cNvSpPr/>
            <p:nvPr/>
          </p:nvSpPr>
          <p:spPr>
            <a:xfrm>
              <a:off x="6843450" y="3073975"/>
              <a:ext cx="39625" cy="26025"/>
            </a:xfrm>
            <a:custGeom>
              <a:avLst/>
              <a:gdLst/>
              <a:ahLst/>
              <a:cxnLst/>
              <a:rect l="l" t="t" r="r" b="b"/>
              <a:pathLst>
                <a:path w="1585" h="1041" extrusionOk="0">
                  <a:moveTo>
                    <a:pt x="1331" y="0"/>
                  </a:moveTo>
                  <a:cubicBezTo>
                    <a:pt x="1304" y="0"/>
                    <a:pt x="1277" y="6"/>
                    <a:pt x="1251" y="16"/>
                  </a:cubicBezTo>
                  <a:cubicBezTo>
                    <a:pt x="880" y="175"/>
                    <a:pt x="518" y="356"/>
                    <a:pt x="170" y="558"/>
                  </a:cubicBezTo>
                  <a:cubicBezTo>
                    <a:pt x="60" y="622"/>
                    <a:pt x="1" y="758"/>
                    <a:pt x="47" y="876"/>
                  </a:cubicBezTo>
                  <a:cubicBezTo>
                    <a:pt x="87" y="979"/>
                    <a:pt x="185" y="1040"/>
                    <a:pt x="287" y="1040"/>
                  </a:cubicBezTo>
                  <a:cubicBezTo>
                    <a:pt x="330" y="1040"/>
                    <a:pt x="373" y="1029"/>
                    <a:pt x="414" y="1006"/>
                  </a:cubicBezTo>
                  <a:cubicBezTo>
                    <a:pt x="729" y="822"/>
                    <a:pt x="1056" y="657"/>
                    <a:pt x="1391" y="513"/>
                  </a:cubicBezTo>
                  <a:cubicBezTo>
                    <a:pt x="1520" y="457"/>
                    <a:pt x="1584" y="311"/>
                    <a:pt x="1540" y="178"/>
                  </a:cubicBezTo>
                  <a:lnTo>
                    <a:pt x="1527" y="141"/>
                  </a:lnTo>
                  <a:cubicBezTo>
                    <a:pt x="1497" y="55"/>
                    <a:pt x="1417" y="0"/>
                    <a:pt x="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0"/>
            <p:cNvSpPr/>
            <p:nvPr/>
          </p:nvSpPr>
          <p:spPr>
            <a:xfrm>
              <a:off x="6889575" y="3056825"/>
              <a:ext cx="54425" cy="22400"/>
            </a:xfrm>
            <a:custGeom>
              <a:avLst/>
              <a:gdLst/>
              <a:ahLst/>
              <a:cxnLst/>
              <a:rect l="l" t="t" r="r" b="b"/>
              <a:pathLst>
                <a:path w="2177" h="896" extrusionOk="0">
                  <a:moveTo>
                    <a:pt x="1906" y="0"/>
                  </a:moveTo>
                  <a:cubicBezTo>
                    <a:pt x="1894" y="0"/>
                    <a:pt x="1883" y="1"/>
                    <a:pt x="1871" y="3"/>
                  </a:cubicBezTo>
                  <a:lnTo>
                    <a:pt x="1871" y="4"/>
                  </a:lnTo>
                  <a:cubicBezTo>
                    <a:pt x="1306" y="88"/>
                    <a:pt x="748" y="220"/>
                    <a:pt x="205" y="400"/>
                  </a:cubicBezTo>
                  <a:cubicBezTo>
                    <a:pt x="71" y="446"/>
                    <a:pt x="0" y="592"/>
                    <a:pt x="47" y="725"/>
                  </a:cubicBezTo>
                  <a:cubicBezTo>
                    <a:pt x="84" y="830"/>
                    <a:pt x="182" y="896"/>
                    <a:pt x="288" y="896"/>
                  </a:cubicBezTo>
                  <a:cubicBezTo>
                    <a:pt x="315" y="896"/>
                    <a:pt x="343" y="891"/>
                    <a:pt x="370" y="882"/>
                  </a:cubicBezTo>
                  <a:cubicBezTo>
                    <a:pt x="881" y="714"/>
                    <a:pt x="1406" y="587"/>
                    <a:pt x="1940" y="509"/>
                  </a:cubicBezTo>
                  <a:cubicBezTo>
                    <a:pt x="2079" y="490"/>
                    <a:pt x="2177" y="360"/>
                    <a:pt x="2157" y="220"/>
                  </a:cubicBezTo>
                  <a:cubicBezTo>
                    <a:pt x="2140" y="93"/>
                    <a:pt x="2031" y="0"/>
                    <a:pt x="1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6245350" y="4177200"/>
              <a:ext cx="101275" cy="50475"/>
            </a:xfrm>
            <a:custGeom>
              <a:avLst/>
              <a:gdLst/>
              <a:ahLst/>
              <a:cxnLst/>
              <a:rect l="l" t="t" r="r" b="b"/>
              <a:pathLst>
                <a:path w="4051" h="2019" extrusionOk="0">
                  <a:moveTo>
                    <a:pt x="157" y="1"/>
                  </a:moveTo>
                  <a:cubicBezTo>
                    <a:pt x="61" y="1"/>
                    <a:pt x="1" y="107"/>
                    <a:pt x="54" y="190"/>
                  </a:cubicBezTo>
                  <a:lnTo>
                    <a:pt x="750" y="1274"/>
                  </a:lnTo>
                  <a:cubicBezTo>
                    <a:pt x="774" y="1311"/>
                    <a:pt x="813" y="1330"/>
                    <a:pt x="852" y="1330"/>
                  </a:cubicBezTo>
                  <a:cubicBezTo>
                    <a:pt x="893" y="1330"/>
                    <a:pt x="935" y="1309"/>
                    <a:pt x="958" y="1269"/>
                  </a:cubicBezTo>
                  <a:lnTo>
                    <a:pt x="1136" y="973"/>
                  </a:lnTo>
                  <a:cubicBezTo>
                    <a:pt x="1945" y="1439"/>
                    <a:pt x="2816" y="1788"/>
                    <a:pt x="3722" y="2012"/>
                  </a:cubicBezTo>
                  <a:cubicBezTo>
                    <a:pt x="3741" y="2017"/>
                    <a:pt x="3761" y="2019"/>
                    <a:pt x="3779" y="2019"/>
                  </a:cubicBezTo>
                  <a:cubicBezTo>
                    <a:pt x="3895" y="2019"/>
                    <a:pt x="3999" y="1938"/>
                    <a:pt x="4023" y="1820"/>
                  </a:cubicBezTo>
                  <a:cubicBezTo>
                    <a:pt x="4051" y="1682"/>
                    <a:pt x="3964" y="1546"/>
                    <a:pt x="3828" y="1512"/>
                  </a:cubicBezTo>
                  <a:cubicBezTo>
                    <a:pt x="2976" y="1301"/>
                    <a:pt x="2158" y="971"/>
                    <a:pt x="1396" y="534"/>
                  </a:cubicBezTo>
                  <a:lnTo>
                    <a:pt x="1548" y="279"/>
                  </a:lnTo>
                  <a:cubicBezTo>
                    <a:pt x="1594" y="201"/>
                    <a:pt x="1541" y="100"/>
                    <a:pt x="1450" y="94"/>
                  </a:cubicBezTo>
                  <a:lnTo>
                    <a:pt x="166" y="1"/>
                  </a:lnTo>
                  <a:cubicBezTo>
                    <a:pt x="163" y="1"/>
                    <a:pt x="160" y="1"/>
                    <a:pt x="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6354525" y="4219275"/>
              <a:ext cx="63075" cy="15675"/>
            </a:xfrm>
            <a:custGeom>
              <a:avLst/>
              <a:gdLst/>
              <a:ahLst/>
              <a:cxnLst/>
              <a:rect l="l" t="t" r="r" b="b"/>
              <a:pathLst>
                <a:path w="2523" h="627" extrusionOk="0">
                  <a:moveTo>
                    <a:pt x="279" y="1"/>
                  </a:moveTo>
                  <a:cubicBezTo>
                    <a:pt x="160" y="1"/>
                    <a:pt x="54" y="84"/>
                    <a:pt x="29" y="204"/>
                  </a:cubicBezTo>
                  <a:cubicBezTo>
                    <a:pt x="1" y="345"/>
                    <a:pt x="93" y="483"/>
                    <a:pt x="236" y="507"/>
                  </a:cubicBezTo>
                  <a:cubicBezTo>
                    <a:pt x="732" y="585"/>
                    <a:pt x="1235" y="625"/>
                    <a:pt x="1738" y="627"/>
                  </a:cubicBezTo>
                  <a:cubicBezTo>
                    <a:pt x="1919" y="627"/>
                    <a:pt x="2102" y="621"/>
                    <a:pt x="2282" y="609"/>
                  </a:cubicBezTo>
                  <a:cubicBezTo>
                    <a:pt x="2420" y="596"/>
                    <a:pt x="2523" y="475"/>
                    <a:pt x="2513" y="337"/>
                  </a:cubicBezTo>
                  <a:cubicBezTo>
                    <a:pt x="2504" y="203"/>
                    <a:pt x="2392" y="100"/>
                    <a:pt x="2260" y="100"/>
                  </a:cubicBezTo>
                  <a:cubicBezTo>
                    <a:pt x="2255" y="100"/>
                    <a:pt x="2251" y="100"/>
                    <a:pt x="2246" y="100"/>
                  </a:cubicBezTo>
                  <a:cubicBezTo>
                    <a:pt x="2076" y="110"/>
                    <a:pt x="1908" y="116"/>
                    <a:pt x="1738" y="116"/>
                  </a:cubicBezTo>
                  <a:cubicBezTo>
                    <a:pt x="1262" y="116"/>
                    <a:pt x="790" y="78"/>
                    <a:pt x="321" y="4"/>
                  </a:cubicBezTo>
                  <a:cubicBezTo>
                    <a:pt x="307" y="2"/>
                    <a:pt x="293" y="1"/>
                    <a:pt x="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6487275" y="4189125"/>
              <a:ext cx="39625" cy="25975"/>
            </a:xfrm>
            <a:custGeom>
              <a:avLst/>
              <a:gdLst/>
              <a:ahLst/>
              <a:cxnLst/>
              <a:rect l="l" t="t" r="r" b="b"/>
              <a:pathLst>
                <a:path w="1585" h="1039" extrusionOk="0">
                  <a:moveTo>
                    <a:pt x="1300" y="0"/>
                  </a:moveTo>
                  <a:cubicBezTo>
                    <a:pt x="1257" y="0"/>
                    <a:pt x="1213" y="11"/>
                    <a:pt x="1173" y="35"/>
                  </a:cubicBezTo>
                  <a:cubicBezTo>
                    <a:pt x="857" y="217"/>
                    <a:pt x="531" y="382"/>
                    <a:pt x="196" y="528"/>
                  </a:cubicBezTo>
                  <a:cubicBezTo>
                    <a:pt x="66" y="582"/>
                    <a:pt x="1" y="728"/>
                    <a:pt x="47" y="863"/>
                  </a:cubicBezTo>
                  <a:lnTo>
                    <a:pt x="60" y="899"/>
                  </a:lnTo>
                  <a:cubicBezTo>
                    <a:pt x="89" y="986"/>
                    <a:pt x="169" y="1039"/>
                    <a:pt x="255" y="1039"/>
                  </a:cubicBezTo>
                  <a:cubicBezTo>
                    <a:pt x="282" y="1039"/>
                    <a:pt x="309" y="1034"/>
                    <a:pt x="335" y="1023"/>
                  </a:cubicBezTo>
                  <a:cubicBezTo>
                    <a:pt x="707" y="866"/>
                    <a:pt x="1067" y="685"/>
                    <a:pt x="1416" y="483"/>
                  </a:cubicBezTo>
                  <a:cubicBezTo>
                    <a:pt x="1527" y="419"/>
                    <a:pt x="1584" y="283"/>
                    <a:pt x="1538" y="164"/>
                  </a:cubicBezTo>
                  <a:cubicBezTo>
                    <a:pt x="1499" y="61"/>
                    <a:pt x="1401" y="0"/>
                    <a:pt x="1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6426350" y="4209850"/>
              <a:ext cx="54475" cy="22400"/>
            </a:xfrm>
            <a:custGeom>
              <a:avLst/>
              <a:gdLst/>
              <a:ahLst/>
              <a:cxnLst/>
              <a:rect l="l" t="t" r="r" b="b"/>
              <a:pathLst>
                <a:path w="2179" h="896" extrusionOk="0">
                  <a:moveTo>
                    <a:pt x="1890" y="1"/>
                  </a:moveTo>
                  <a:cubicBezTo>
                    <a:pt x="1863" y="1"/>
                    <a:pt x="1835" y="5"/>
                    <a:pt x="1808" y="14"/>
                  </a:cubicBezTo>
                  <a:cubicBezTo>
                    <a:pt x="1296" y="184"/>
                    <a:pt x="771" y="309"/>
                    <a:pt x="237" y="389"/>
                  </a:cubicBezTo>
                  <a:cubicBezTo>
                    <a:pt x="98" y="408"/>
                    <a:pt x="0" y="536"/>
                    <a:pt x="20" y="676"/>
                  </a:cubicBezTo>
                  <a:cubicBezTo>
                    <a:pt x="37" y="803"/>
                    <a:pt x="147" y="896"/>
                    <a:pt x="273" y="896"/>
                  </a:cubicBezTo>
                  <a:cubicBezTo>
                    <a:pt x="284" y="896"/>
                    <a:pt x="296" y="895"/>
                    <a:pt x="308" y="893"/>
                  </a:cubicBezTo>
                  <a:cubicBezTo>
                    <a:pt x="873" y="809"/>
                    <a:pt x="1430" y="676"/>
                    <a:pt x="1973" y="496"/>
                  </a:cubicBezTo>
                  <a:cubicBezTo>
                    <a:pt x="2106" y="451"/>
                    <a:pt x="2178" y="306"/>
                    <a:pt x="2132" y="171"/>
                  </a:cubicBezTo>
                  <a:cubicBezTo>
                    <a:pt x="2095" y="67"/>
                    <a:pt x="1996" y="1"/>
                    <a:pt x="18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5992275" y="36748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920" y="0"/>
                  </a:moveTo>
                  <a:cubicBezTo>
                    <a:pt x="1898" y="0"/>
                    <a:pt x="1876" y="6"/>
                    <a:pt x="1854" y="20"/>
                  </a:cubicBezTo>
                  <a:lnTo>
                    <a:pt x="772" y="717"/>
                  </a:lnTo>
                  <a:cubicBezTo>
                    <a:pt x="695" y="766"/>
                    <a:pt x="697" y="878"/>
                    <a:pt x="775" y="926"/>
                  </a:cubicBezTo>
                  <a:lnTo>
                    <a:pt x="1073" y="1102"/>
                  </a:lnTo>
                  <a:cubicBezTo>
                    <a:pt x="607" y="1911"/>
                    <a:pt x="256" y="2782"/>
                    <a:pt x="32" y="3689"/>
                  </a:cubicBezTo>
                  <a:cubicBezTo>
                    <a:pt x="0" y="3825"/>
                    <a:pt x="87" y="3962"/>
                    <a:pt x="224" y="3990"/>
                  </a:cubicBezTo>
                  <a:cubicBezTo>
                    <a:pt x="242" y="3993"/>
                    <a:pt x="260" y="3995"/>
                    <a:pt x="278" y="3995"/>
                  </a:cubicBezTo>
                  <a:cubicBezTo>
                    <a:pt x="397" y="3995"/>
                    <a:pt x="502" y="3914"/>
                    <a:pt x="532" y="3794"/>
                  </a:cubicBezTo>
                  <a:cubicBezTo>
                    <a:pt x="743" y="2942"/>
                    <a:pt x="1073" y="2124"/>
                    <a:pt x="1512" y="1363"/>
                  </a:cubicBezTo>
                  <a:lnTo>
                    <a:pt x="1765" y="1514"/>
                  </a:lnTo>
                  <a:cubicBezTo>
                    <a:pt x="1785" y="1526"/>
                    <a:pt x="1806" y="1531"/>
                    <a:pt x="1827" y="1531"/>
                  </a:cubicBezTo>
                  <a:cubicBezTo>
                    <a:pt x="1888" y="1531"/>
                    <a:pt x="1946" y="1484"/>
                    <a:pt x="1951" y="1416"/>
                  </a:cubicBezTo>
                  <a:lnTo>
                    <a:pt x="2043" y="134"/>
                  </a:lnTo>
                  <a:cubicBezTo>
                    <a:pt x="2049" y="57"/>
                    <a:pt x="1988" y="0"/>
                    <a:pt x="1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5985650" y="3783750"/>
              <a:ext cx="16125" cy="62275"/>
            </a:xfrm>
            <a:custGeom>
              <a:avLst/>
              <a:gdLst/>
              <a:ahLst/>
              <a:cxnLst/>
              <a:rect l="l" t="t" r="r" b="b"/>
              <a:pathLst>
                <a:path w="645" h="2491" extrusionOk="0">
                  <a:moveTo>
                    <a:pt x="371" y="1"/>
                  </a:moveTo>
                  <a:cubicBezTo>
                    <a:pt x="249" y="1"/>
                    <a:pt x="141" y="89"/>
                    <a:pt x="121" y="212"/>
                  </a:cubicBezTo>
                  <a:cubicBezTo>
                    <a:pt x="41" y="709"/>
                    <a:pt x="1" y="1212"/>
                    <a:pt x="1" y="1714"/>
                  </a:cubicBezTo>
                  <a:cubicBezTo>
                    <a:pt x="1" y="1895"/>
                    <a:pt x="7" y="2078"/>
                    <a:pt x="19" y="2259"/>
                  </a:cubicBezTo>
                  <a:cubicBezTo>
                    <a:pt x="31" y="2390"/>
                    <a:pt x="140" y="2490"/>
                    <a:pt x="270" y="2490"/>
                  </a:cubicBezTo>
                  <a:cubicBezTo>
                    <a:pt x="277" y="2490"/>
                    <a:pt x="284" y="2490"/>
                    <a:pt x="291" y="2489"/>
                  </a:cubicBezTo>
                  <a:cubicBezTo>
                    <a:pt x="428" y="2480"/>
                    <a:pt x="534" y="2361"/>
                    <a:pt x="526" y="2222"/>
                  </a:cubicBezTo>
                  <a:cubicBezTo>
                    <a:pt x="517" y="2054"/>
                    <a:pt x="510" y="1884"/>
                    <a:pt x="510" y="1714"/>
                  </a:cubicBezTo>
                  <a:cubicBezTo>
                    <a:pt x="512" y="1240"/>
                    <a:pt x="549" y="766"/>
                    <a:pt x="622" y="297"/>
                  </a:cubicBezTo>
                  <a:cubicBezTo>
                    <a:pt x="645" y="163"/>
                    <a:pt x="557" y="35"/>
                    <a:pt x="422" y="6"/>
                  </a:cubicBezTo>
                  <a:cubicBezTo>
                    <a:pt x="405" y="2"/>
                    <a:pt x="388" y="1"/>
                    <a:pt x="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6004725" y="3916700"/>
              <a:ext cx="27875" cy="38100"/>
            </a:xfrm>
            <a:custGeom>
              <a:avLst/>
              <a:gdLst/>
              <a:ahLst/>
              <a:cxnLst/>
              <a:rect l="l" t="t" r="r" b="b"/>
              <a:pathLst>
                <a:path w="1115" h="1524" extrusionOk="0">
                  <a:moveTo>
                    <a:pt x="296" y="1"/>
                  </a:moveTo>
                  <a:cubicBezTo>
                    <a:pt x="267" y="1"/>
                    <a:pt x="237" y="5"/>
                    <a:pt x="208" y="15"/>
                  </a:cubicBezTo>
                  <a:lnTo>
                    <a:pt x="171" y="28"/>
                  </a:lnTo>
                  <a:cubicBezTo>
                    <a:pt x="58" y="67"/>
                    <a:pt x="0" y="193"/>
                    <a:pt x="47" y="304"/>
                  </a:cubicBezTo>
                  <a:cubicBezTo>
                    <a:pt x="205" y="675"/>
                    <a:pt x="384" y="1035"/>
                    <a:pt x="588" y="1385"/>
                  </a:cubicBezTo>
                  <a:cubicBezTo>
                    <a:pt x="637" y="1469"/>
                    <a:pt x="728" y="1524"/>
                    <a:pt x="822" y="1524"/>
                  </a:cubicBezTo>
                  <a:cubicBezTo>
                    <a:pt x="850" y="1524"/>
                    <a:pt x="879" y="1519"/>
                    <a:pt x="906" y="1508"/>
                  </a:cubicBezTo>
                  <a:cubicBezTo>
                    <a:pt x="1052" y="1450"/>
                    <a:pt x="1115" y="1277"/>
                    <a:pt x="1036" y="1141"/>
                  </a:cubicBezTo>
                  <a:cubicBezTo>
                    <a:pt x="852" y="826"/>
                    <a:pt x="687" y="499"/>
                    <a:pt x="543" y="164"/>
                  </a:cubicBezTo>
                  <a:cubicBezTo>
                    <a:pt x="499" y="63"/>
                    <a:pt x="400" y="1"/>
                    <a:pt x="2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5987900" y="3855450"/>
              <a:ext cx="23600" cy="53200"/>
            </a:xfrm>
            <a:custGeom>
              <a:avLst/>
              <a:gdLst/>
              <a:ahLst/>
              <a:cxnLst/>
              <a:rect l="l" t="t" r="r" b="b"/>
              <a:pathLst>
                <a:path w="944" h="2128" extrusionOk="0">
                  <a:moveTo>
                    <a:pt x="273" y="0"/>
                  </a:moveTo>
                  <a:cubicBezTo>
                    <a:pt x="261" y="0"/>
                    <a:pt x="249" y="1"/>
                    <a:pt x="238" y="3"/>
                  </a:cubicBezTo>
                  <a:cubicBezTo>
                    <a:pt x="98" y="22"/>
                    <a:pt x="1" y="150"/>
                    <a:pt x="20" y="289"/>
                  </a:cubicBezTo>
                  <a:lnTo>
                    <a:pt x="21" y="289"/>
                  </a:lnTo>
                  <a:cubicBezTo>
                    <a:pt x="105" y="854"/>
                    <a:pt x="238" y="1412"/>
                    <a:pt x="417" y="1955"/>
                  </a:cubicBezTo>
                  <a:cubicBezTo>
                    <a:pt x="454" y="2061"/>
                    <a:pt x="553" y="2127"/>
                    <a:pt x="658" y="2127"/>
                  </a:cubicBezTo>
                  <a:cubicBezTo>
                    <a:pt x="686" y="2127"/>
                    <a:pt x="714" y="2123"/>
                    <a:pt x="742" y="2113"/>
                  </a:cubicBezTo>
                  <a:cubicBezTo>
                    <a:pt x="875" y="2067"/>
                    <a:pt x="944" y="1923"/>
                    <a:pt x="899" y="1790"/>
                  </a:cubicBezTo>
                  <a:cubicBezTo>
                    <a:pt x="731" y="1279"/>
                    <a:pt x="604" y="754"/>
                    <a:pt x="526" y="220"/>
                  </a:cubicBezTo>
                  <a:cubicBezTo>
                    <a:pt x="508" y="93"/>
                    <a:pt x="398" y="0"/>
                    <a:pt x="2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6071975" y="3300325"/>
              <a:ext cx="52475" cy="102475"/>
            </a:xfrm>
            <a:custGeom>
              <a:avLst/>
              <a:gdLst/>
              <a:ahLst/>
              <a:cxnLst/>
              <a:rect l="l" t="t" r="r" b="b"/>
              <a:pathLst>
                <a:path w="2099" h="4099" extrusionOk="0">
                  <a:moveTo>
                    <a:pt x="412" y="1"/>
                  </a:moveTo>
                  <a:cubicBezTo>
                    <a:pt x="358" y="1"/>
                    <a:pt x="305" y="37"/>
                    <a:pt x="292" y="98"/>
                  </a:cubicBezTo>
                  <a:lnTo>
                    <a:pt x="18" y="1357"/>
                  </a:lnTo>
                  <a:cubicBezTo>
                    <a:pt x="1" y="1436"/>
                    <a:pt x="62" y="1506"/>
                    <a:pt x="139" y="1506"/>
                  </a:cubicBezTo>
                  <a:cubicBezTo>
                    <a:pt x="149" y="1506"/>
                    <a:pt x="158" y="1505"/>
                    <a:pt x="169" y="1502"/>
                  </a:cubicBezTo>
                  <a:lnTo>
                    <a:pt x="503" y="1416"/>
                  </a:lnTo>
                  <a:cubicBezTo>
                    <a:pt x="745" y="2317"/>
                    <a:pt x="1113" y="3181"/>
                    <a:pt x="1597" y="3981"/>
                  </a:cubicBezTo>
                  <a:cubicBezTo>
                    <a:pt x="1644" y="4057"/>
                    <a:pt x="1725" y="4099"/>
                    <a:pt x="1809" y="4099"/>
                  </a:cubicBezTo>
                  <a:cubicBezTo>
                    <a:pt x="1856" y="4099"/>
                    <a:pt x="1903" y="4086"/>
                    <a:pt x="1946" y="4058"/>
                  </a:cubicBezTo>
                  <a:cubicBezTo>
                    <a:pt x="2063" y="3980"/>
                    <a:pt x="2098" y="3823"/>
                    <a:pt x="2024" y="3703"/>
                  </a:cubicBezTo>
                  <a:cubicBezTo>
                    <a:pt x="1571" y="2950"/>
                    <a:pt x="1225" y="2138"/>
                    <a:pt x="998" y="1291"/>
                  </a:cubicBezTo>
                  <a:lnTo>
                    <a:pt x="1283" y="1217"/>
                  </a:lnTo>
                  <a:cubicBezTo>
                    <a:pt x="1373" y="1195"/>
                    <a:pt x="1406" y="1086"/>
                    <a:pt x="1347" y="1017"/>
                  </a:cubicBezTo>
                  <a:lnTo>
                    <a:pt x="505" y="44"/>
                  </a:lnTo>
                  <a:cubicBezTo>
                    <a:pt x="479" y="14"/>
                    <a:pt x="445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6122225" y="3408475"/>
              <a:ext cx="47725" cy="49550"/>
            </a:xfrm>
            <a:custGeom>
              <a:avLst/>
              <a:gdLst/>
              <a:ahLst/>
              <a:cxnLst/>
              <a:rect l="l" t="t" r="r" b="b"/>
              <a:pathLst>
                <a:path w="1909" h="1982" extrusionOk="0">
                  <a:moveTo>
                    <a:pt x="291" y="0"/>
                  </a:moveTo>
                  <a:cubicBezTo>
                    <a:pt x="243" y="0"/>
                    <a:pt x="195" y="14"/>
                    <a:pt x="152" y="41"/>
                  </a:cubicBezTo>
                  <a:cubicBezTo>
                    <a:pt x="30" y="121"/>
                    <a:pt x="0" y="285"/>
                    <a:pt x="85" y="403"/>
                  </a:cubicBezTo>
                  <a:cubicBezTo>
                    <a:pt x="380" y="810"/>
                    <a:pt x="706" y="1193"/>
                    <a:pt x="1062" y="1548"/>
                  </a:cubicBezTo>
                  <a:cubicBezTo>
                    <a:pt x="1190" y="1678"/>
                    <a:pt x="1323" y="1801"/>
                    <a:pt x="1459" y="1921"/>
                  </a:cubicBezTo>
                  <a:cubicBezTo>
                    <a:pt x="1507" y="1962"/>
                    <a:pt x="1566" y="1981"/>
                    <a:pt x="1624" y="1981"/>
                  </a:cubicBezTo>
                  <a:cubicBezTo>
                    <a:pt x="1695" y="1981"/>
                    <a:pt x="1766" y="1952"/>
                    <a:pt x="1816" y="1894"/>
                  </a:cubicBezTo>
                  <a:cubicBezTo>
                    <a:pt x="1909" y="1788"/>
                    <a:pt x="1898" y="1628"/>
                    <a:pt x="1794" y="1535"/>
                  </a:cubicBezTo>
                  <a:cubicBezTo>
                    <a:pt x="1665" y="1423"/>
                    <a:pt x="1542" y="1308"/>
                    <a:pt x="1422" y="1188"/>
                  </a:cubicBezTo>
                  <a:cubicBezTo>
                    <a:pt x="1087" y="851"/>
                    <a:pt x="778" y="490"/>
                    <a:pt x="500" y="107"/>
                  </a:cubicBezTo>
                  <a:cubicBezTo>
                    <a:pt x="449" y="38"/>
                    <a:pt x="371" y="0"/>
                    <a:pt x="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6228150" y="3490275"/>
              <a:ext cx="42050" cy="21525"/>
            </a:xfrm>
            <a:custGeom>
              <a:avLst/>
              <a:gdLst/>
              <a:ahLst/>
              <a:cxnLst/>
              <a:rect l="l" t="t" r="r" b="b"/>
              <a:pathLst>
                <a:path w="1682" h="861" extrusionOk="0">
                  <a:moveTo>
                    <a:pt x="311" y="0"/>
                  </a:moveTo>
                  <a:cubicBezTo>
                    <a:pt x="211" y="0"/>
                    <a:pt x="116" y="56"/>
                    <a:pt x="69" y="151"/>
                  </a:cubicBezTo>
                  <a:lnTo>
                    <a:pt x="53" y="185"/>
                  </a:lnTo>
                  <a:cubicBezTo>
                    <a:pt x="0" y="292"/>
                    <a:pt x="48" y="423"/>
                    <a:pt x="160" y="468"/>
                  </a:cubicBezTo>
                  <a:cubicBezTo>
                    <a:pt x="533" y="619"/>
                    <a:pt x="916" y="747"/>
                    <a:pt x="1307" y="851"/>
                  </a:cubicBezTo>
                  <a:cubicBezTo>
                    <a:pt x="1331" y="857"/>
                    <a:pt x="1355" y="861"/>
                    <a:pt x="1379" y="861"/>
                  </a:cubicBezTo>
                  <a:cubicBezTo>
                    <a:pt x="1480" y="861"/>
                    <a:pt x="1576" y="806"/>
                    <a:pt x="1618" y="713"/>
                  </a:cubicBezTo>
                  <a:cubicBezTo>
                    <a:pt x="1682" y="569"/>
                    <a:pt x="1602" y="403"/>
                    <a:pt x="1451" y="363"/>
                  </a:cubicBezTo>
                  <a:cubicBezTo>
                    <a:pt x="1097" y="268"/>
                    <a:pt x="751" y="154"/>
                    <a:pt x="412" y="20"/>
                  </a:cubicBezTo>
                  <a:cubicBezTo>
                    <a:pt x="379" y="7"/>
                    <a:pt x="345" y="0"/>
                    <a:pt x="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0"/>
            <p:cNvSpPr/>
            <p:nvPr/>
          </p:nvSpPr>
          <p:spPr>
            <a:xfrm>
              <a:off x="6172850" y="3459275"/>
              <a:ext cx="49900" cy="34575"/>
            </a:xfrm>
            <a:custGeom>
              <a:avLst/>
              <a:gdLst/>
              <a:ahLst/>
              <a:cxnLst/>
              <a:rect l="l" t="t" r="r" b="b"/>
              <a:pathLst>
                <a:path w="1996" h="1383" extrusionOk="0">
                  <a:moveTo>
                    <a:pt x="289" y="1"/>
                  </a:moveTo>
                  <a:cubicBezTo>
                    <a:pt x="212" y="1"/>
                    <a:pt x="136" y="36"/>
                    <a:pt x="86" y="102"/>
                  </a:cubicBezTo>
                  <a:cubicBezTo>
                    <a:pt x="1" y="214"/>
                    <a:pt x="23" y="374"/>
                    <a:pt x="135" y="459"/>
                  </a:cubicBezTo>
                  <a:cubicBezTo>
                    <a:pt x="595" y="800"/>
                    <a:pt x="1082" y="1100"/>
                    <a:pt x="1592" y="1356"/>
                  </a:cubicBezTo>
                  <a:cubicBezTo>
                    <a:pt x="1629" y="1374"/>
                    <a:pt x="1667" y="1382"/>
                    <a:pt x="1705" y="1382"/>
                  </a:cubicBezTo>
                  <a:cubicBezTo>
                    <a:pt x="1799" y="1382"/>
                    <a:pt x="1891" y="1329"/>
                    <a:pt x="1935" y="1239"/>
                  </a:cubicBezTo>
                  <a:cubicBezTo>
                    <a:pt x="1996" y="1113"/>
                    <a:pt x="1943" y="960"/>
                    <a:pt x="1817" y="898"/>
                  </a:cubicBezTo>
                  <a:cubicBezTo>
                    <a:pt x="1336" y="656"/>
                    <a:pt x="875" y="373"/>
                    <a:pt x="443" y="52"/>
                  </a:cubicBezTo>
                  <a:cubicBezTo>
                    <a:pt x="397" y="18"/>
                    <a:pt x="343" y="1"/>
                    <a:pt x="2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0"/>
            <p:cNvSpPr/>
            <p:nvPr/>
          </p:nvSpPr>
          <p:spPr>
            <a:xfrm>
              <a:off x="7323825" y="3495225"/>
              <a:ext cx="51250" cy="99900"/>
            </a:xfrm>
            <a:custGeom>
              <a:avLst/>
              <a:gdLst/>
              <a:ahLst/>
              <a:cxnLst/>
              <a:rect l="l" t="t" r="r" b="b"/>
              <a:pathLst>
                <a:path w="2050" h="3996" extrusionOk="0">
                  <a:moveTo>
                    <a:pt x="1772" y="0"/>
                  </a:moveTo>
                  <a:cubicBezTo>
                    <a:pt x="1653" y="0"/>
                    <a:pt x="1547" y="82"/>
                    <a:pt x="1518" y="201"/>
                  </a:cubicBezTo>
                  <a:cubicBezTo>
                    <a:pt x="1307" y="1053"/>
                    <a:pt x="977" y="1872"/>
                    <a:pt x="540" y="2634"/>
                  </a:cubicBezTo>
                  <a:lnTo>
                    <a:pt x="285" y="2482"/>
                  </a:lnTo>
                  <a:cubicBezTo>
                    <a:pt x="265" y="2470"/>
                    <a:pt x="244" y="2465"/>
                    <a:pt x="223" y="2465"/>
                  </a:cubicBezTo>
                  <a:cubicBezTo>
                    <a:pt x="162" y="2465"/>
                    <a:pt x="104" y="2511"/>
                    <a:pt x="99" y="2579"/>
                  </a:cubicBezTo>
                  <a:lnTo>
                    <a:pt x="6" y="3864"/>
                  </a:lnTo>
                  <a:cubicBezTo>
                    <a:pt x="0" y="3939"/>
                    <a:pt x="62" y="3995"/>
                    <a:pt x="129" y="3995"/>
                  </a:cubicBezTo>
                  <a:cubicBezTo>
                    <a:pt x="152" y="3995"/>
                    <a:pt x="174" y="3989"/>
                    <a:pt x="195" y="3976"/>
                  </a:cubicBezTo>
                  <a:lnTo>
                    <a:pt x="1278" y="3279"/>
                  </a:lnTo>
                  <a:cubicBezTo>
                    <a:pt x="1355" y="3229"/>
                    <a:pt x="1353" y="3117"/>
                    <a:pt x="1275" y="3071"/>
                  </a:cubicBezTo>
                  <a:lnTo>
                    <a:pt x="978" y="2893"/>
                  </a:lnTo>
                  <a:cubicBezTo>
                    <a:pt x="1444" y="2085"/>
                    <a:pt x="1794" y="1213"/>
                    <a:pt x="2018" y="307"/>
                  </a:cubicBezTo>
                  <a:cubicBezTo>
                    <a:pt x="2050" y="171"/>
                    <a:pt x="1963" y="35"/>
                    <a:pt x="1826" y="6"/>
                  </a:cubicBezTo>
                  <a:cubicBezTo>
                    <a:pt x="1808" y="2"/>
                    <a:pt x="1790" y="0"/>
                    <a:pt x="17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7365575" y="3423925"/>
              <a:ext cx="16150" cy="62275"/>
            </a:xfrm>
            <a:custGeom>
              <a:avLst/>
              <a:gdLst/>
              <a:ahLst/>
              <a:cxnLst/>
              <a:rect l="l" t="t" r="r" b="b"/>
              <a:pathLst>
                <a:path w="646" h="2491" extrusionOk="0">
                  <a:moveTo>
                    <a:pt x="375" y="0"/>
                  </a:moveTo>
                  <a:cubicBezTo>
                    <a:pt x="368" y="0"/>
                    <a:pt x="361" y="1"/>
                    <a:pt x="354" y="1"/>
                  </a:cubicBezTo>
                  <a:cubicBezTo>
                    <a:pt x="216" y="11"/>
                    <a:pt x="111" y="129"/>
                    <a:pt x="119" y="269"/>
                  </a:cubicBezTo>
                  <a:cubicBezTo>
                    <a:pt x="128" y="438"/>
                    <a:pt x="135" y="607"/>
                    <a:pt x="135" y="776"/>
                  </a:cubicBezTo>
                  <a:cubicBezTo>
                    <a:pt x="135" y="1252"/>
                    <a:pt x="96" y="1724"/>
                    <a:pt x="23" y="2193"/>
                  </a:cubicBezTo>
                  <a:cubicBezTo>
                    <a:pt x="0" y="2328"/>
                    <a:pt x="88" y="2458"/>
                    <a:pt x="223" y="2485"/>
                  </a:cubicBezTo>
                  <a:cubicBezTo>
                    <a:pt x="240" y="2488"/>
                    <a:pt x="257" y="2490"/>
                    <a:pt x="274" y="2490"/>
                  </a:cubicBezTo>
                  <a:cubicBezTo>
                    <a:pt x="396" y="2490"/>
                    <a:pt x="504" y="2403"/>
                    <a:pt x="526" y="2278"/>
                  </a:cubicBezTo>
                  <a:cubicBezTo>
                    <a:pt x="604" y="1782"/>
                    <a:pt x="644" y="1279"/>
                    <a:pt x="646" y="776"/>
                  </a:cubicBezTo>
                  <a:cubicBezTo>
                    <a:pt x="646" y="595"/>
                    <a:pt x="638" y="413"/>
                    <a:pt x="626" y="232"/>
                  </a:cubicBezTo>
                  <a:cubicBezTo>
                    <a:pt x="616" y="101"/>
                    <a:pt x="505" y="0"/>
                    <a:pt x="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7334775" y="3315150"/>
              <a:ext cx="27850" cy="38100"/>
            </a:xfrm>
            <a:custGeom>
              <a:avLst/>
              <a:gdLst/>
              <a:ahLst/>
              <a:cxnLst/>
              <a:rect l="l" t="t" r="r" b="b"/>
              <a:pathLst>
                <a:path w="1114" h="1524" extrusionOk="0">
                  <a:moveTo>
                    <a:pt x="293" y="1"/>
                  </a:moveTo>
                  <a:cubicBezTo>
                    <a:pt x="265" y="1"/>
                    <a:pt x="236" y="5"/>
                    <a:pt x="209" y="16"/>
                  </a:cubicBezTo>
                  <a:cubicBezTo>
                    <a:pt x="62" y="74"/>
                    <a:pt x="1" y="246"/>
                    <a:pt x="79" y="383"/>
                  </a:cubicBezTo>
                  <a:cubicBezTo>
                    <a:pt x="262" y="698"/>
                    <a:pt x="427" y="1025"/>
                    <a:pt x="573" y="1359"/>
                  </a:cubicBezTo>
                  <a:cubicBezTo>
                    <a:pt x="615" y="1461"/>
                    <a:pt x="714" y="1523"/>
                    <a:pt x="819" y="1523"/>
                  </a:cubicBezTo>
                  <a:cubicBezTo>
                    <a:pt x="848" y="1523"/>
                    <a:pt x="878" y="1518"/>
                    <a:pt x="907" y="1508"/>
                  </a:cubicBezTo>
                  <a:lnTo>
                    <a:pt x="942" y="1495"/>
                  </a:lnTo>
                  <a:cubicBezTo>
                    <a:pt x="1056" y="1457"/>
                    <a:pt x="1114" y="1331"/>
                    <a:pt x="1067" y="1220"/>
                  </a:cubicBezTo>
                  <a:cubicBezTo>
                    <a:pt x="910" y="849"/>
                    <a:pt x="729" y="488"/>
                    <a:pt x="528" y="139"/>
                  </a:cubicBezTo>
                  <a:cubicBezTo>
                    <a:pt x="478" y="54"/>
                    <a:pt x="387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7355800" y="3361300"/>
              <a:ext cx="23650" cy="53200"/>
            </a:xfrm>
            <a:custGeom>
              <a:avLst/>
              <a:gdLst/>
              <a:ahLst/>
              <a:cxnLst/>
              <a:rect l="l" t="t" r="r" b="b"/>
              <a:pathLst>
                <a:path w="946" h="2128" extrusionOk="0">
                  <a:moveTo>
                    <a:pt x="288" y="0"/>
                  </a:moveTo>
                  <a:cubicBezTo>
                    <a:pt x="260" y="0"/>
                    <a:pt x="232" y="5"/>
                    <a:pt x="204" y="15"/>
                  </a:cubicBezTo>
                  <a:cubicBezTo>
                    <a:pt x="71" y="61"/>
                    <a:pt x="1" y="205"/>
                    <a:pt x="47" y="338"/>
                  </a:cubicBezTo>
                  <a:cubicBezTo>
                    <a:pt x="215" y="850"/>
                    <a:pt x="342" y="1376"/>
                    <a:pt x="420" y="1909"/>
                  </a:cubicBezTo>
                  <a:cubicBezTo>
                    <a:pt x="438" y="2036"/>
                    <a:pt x="548" y="2128"/>
                    <a:pt x="673" y="2128"/>
                  </a:cubicBezTo>
                  <a:cubicBezTo>
                    <a:pt x="685" y="2128"/>
                    <a:pt x="696" y="2127"/>
                    <a:pt x="708" y="2125"/>
                  </a:cubicBezTo>
                  <a:cubicBezTo>
                    <a:pt x="848" y="2106"/>
                    <a:pt x="945" y="1978"/>
                    <a:pt x="926" y="1839"/>
                  </a:cubicBezTo>
                  <a:lnTo>
                    <a:pt x="925" y="1839"/>
                  </a:lnTo>
                  <a:cubicBezTo>
                    <a:pt x="841" y="1273"/>
                    <a:pt x="708" y="716"/>
                    <a:pt x="529" y="173"/>
                  </a:cubicBezTo>
                  <a:cubicBezTo>
                    <a:pt x="492" y="67"/>
                    <a:pt x="393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7093025" y="4348600"/>
              <a:ext cx="104200" cy="51200"/>
            </a:xfrm>
            <a:custGeom>
              <a:avLst/>
              <a:gdLst/>
              <a:ahLst/>
              <a:cxnLst/>
              <a:rect l="l" t="t" r="r" b="b"/>
              <a:pathLst>
                <a:path w="4168" h="2048" extrusionOk="0">
                  <a:moveTo>
                    <a:pt x="3871" y="0"/>
                  </a:moveTo>
                  <a:cubicBezTo>
                    <a:pt x="3824" y="0"/>
                    <a:pt x="3777" y="13"/>
                    <a:pt x="3735" y="39"/>
                  </a:cubicBezTo>
                  <a:cubicBezTo>
                    <a:pt x="2982" y="492"/>
                    <a:pt x="2170" y="838"/>
                    <a:pt x="1323" y="1067"/>
                  </a:cubicBezTo>
                  <a:lnTo>
                    <a:pt x="1249" y="780"/>
                  </a:lnTo>
                  <a:cubicBezTo>
                    <a:pt x="1235" y="721"/>
                    <a:pt x="1183" y="687"/>
                    <a:pt x="1130" y="687"/>
                  </a:cubicBezTo>
                  <a:cubicBezTo>
                    <a:pt x="1102" y="687"/>
                    <a:pt x="1073" y="696"/>
                    <a:pt x="1049" y="717"/>
                  </a:cubicBezTo>
                  <a:lnTo>
                    <a:pt x="76" y="1560"/>
                  </a:lnTo>
                  <a:cubicBezTo>
                    <a:pt x="0" y="1625"/>
                    <a:pt x="32" y="1750"/>
                    <a:pt x="130" y="1773"/>
                  </a:cubicBezTo>
                  <a:lnTo>
                    <a:pt x="1389" y="2045"/>
                  </a:lnTo>
                  <a:cubicBezTo>
                    <a:pt x="1398" y="2047"/>
                    <a:pt x="1407" y="2048"/>
                    <a:pt x="1416" y="2048"/>
                  </a:cubicBezTo>
                  <a:cubicBezTo>
                    <a:pt x="1493" y="2048"/>
                    <a:pt x="1555" y="1975"/>
                    <a:pt x="1534" y="1894"/>
                  </a:cubicBezTo>
                  <a:lnTo>
                    <a:pt x="1450" y="1561"/>
                  </a:lnTo>
                  <a:cubicBezTo>
                    <a:pt x="2351" y="1318"/>
                    <a:pt x="3214" y="950"/>
                    <a:pt x="4013" y="466"/>
                  </a:cubicBezTo>
                  <a:cubicBezTo>
                    <a:pt x="4132" y="392"/>
                    <a:pt x="4167" y="235"/>
                    <a:pt x="4090" y="119"/>
                  </a:cubicBezTo>
                  <a:cubicBezTo>
                    <a:pt x="4039" y="42"/>
                    <a:pt x="3956" y="0"/>
                    <a:pt x="38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7201150" y="4302925"/>
              <a:ext cx="51100" cy="46100"/>
            </a:xfrm>
            <a:custGeom>
              <a:avLst/>
              <a:gdLst/>
              <a:ahLst/>
              <a:cxnLst/>
              <a:rect l="l" t="t" r="r" b="b"/>
              <a:pathLst>
                <a:path w="2044" h="1844" extrusionOk="0">
                  <a:moveTo>
                    <a:pt x="1760" y="1"/>
                  </a:moveTo>
                  <a:cubicBezTo>
                    <a:pt x="1689" y="1"/>
                    <a:pt x="1619" y="31"/>
                    <a:pt x="1568" y="88"/>
                  </a:cubicBezTo>
                  <a:cubicBezTo>
                    <a:pt x="1456" y="215"/>
                    <a:pt x="1341" y="338"/>
                    <a:pt x="1221" y="458"/>
                  </a:cubicBezTo>
                  <a:cubicBezTo>
                    <a:pt x="885" y="793"/>
                    <a:pt x="524" y="1102"/>
                    <a:pt x="140" y="1380"/>
                  </a:cubicBezTo>
                  <a:cubicBezTo>
                    <a:pt x="29" y="1460"/>
                    <a:pt x="1" y="1612"/>
                    <a:pt x="74" y="1728"/>
                  </a:cubicBezTo>
                  <a:cubicBezTo>
                    <a:pt x="124" y="1803"/>
                    <a:pt x="205" y="1844"/>
                    <a:pt x="288" y="1844"/>
                  </a:cubicBezTo>
                  <a:cubicBezTo>
                    <a:pt x="339" y="1844"/>
                    <a:pt x="391" y="1828"/>
                    <a:pt x="436" y="1797"/>
                  </a:cubicBezTo>
                  <a:cubicBezTo>
                    <a:pt x="843" y="1500"/>
                    <a:pt x="1226" y="1174"/>
                    <a:pt x="1581" y="820"/>
                  </a:cubicBezTo>
                  <a:cubicBezTo>
                    <a:pt x="1711" y="690"/>
                    <a:pt x="1834" y="557"/>
                    <a:pt x="1954" y="421"/>
                  </a:cubicBezTo>
                  <a:cubicBezTo>
                    <a:pt x="2044" y="315"/>
                    <a:pt x="2033" y="155"/>
                    <a:pt x="1927" y="64"/>
                  </a:cubicBezTo>
                  <a:cubicBezTo>
                    <a:pt x="1879" y="22"/>
                    <a:pt x="1819" y="1"/>
                    <a:pt x="1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7282950" y="4203000"/>
              <a:ext cx="22950" cy="40225"/>
            </a:xfrm>
            <a:custGeom>
              <a:avLst/>
              <a:gdLst/>
              <a:ahLst/>
              <a:cxnLst/>
              <a:rect l="l" t="t" r="r" b="b"/>
              <a:pathLst>
                <a:path w="918" h="1609" extrusionOk="0">
                  <a:moveTo>
                    <a:pt x="642" y="0"/>
                  </a:moveTo>
                  <a:cubicBezTo>
                    <a:pt x="531" y="0"/>
                    <a:pt x="426" y="74"/>
                    <a:pt x="396" y="189"/>
                  </a:cubicBezTo>
                  <a:cubicBezTo>
                    <a:pt x="301" y="543"/>
                    <a:pt x="187" y="889"/>
                    <a:pt x="53" y="1228"/>
                  </a:cubicBezTo>
                  <a:cubicBezTo>
                    <a:pt x="0" y="1360"/>
                    <a:pt x="58" y="1509"/>
                    <a:pt x="184" y="1571"/>
                  </a:cubicBezTo>
                  <a:lnTo>
                    <a:pt x="218" y="1587"/>
                  </a:lnTo>
                  <a:cubicBezTo>
                    <a:pt x="248" y="1602"/>
                    <a:pt x="280" y="1608"/>
                    <a:pt x="311" y="1608"/>
                  </a:cubicBezTo>
                  <a:cubicBezTo>
                    <a:pt x="392" y="1608"/>
                    <a:pt x="469" y="1561"/>
                    <a:pt x="501" y="1480"/>
                  </a:cubicBezTo>
                  <a:cubicBezTo>
                    <a:pt x="653" y="1107"/>
                    <a:pt x="780" y="724"/>
                    <a:pt x="886" y="333"/>
                  </a:cubicBezTo>
                  <a:cubicBezTo>
                    <a:pt x="918" y="210"/>
                    <a:pt x="862" y="74"/>
                    <a:pt x="746" y="22"/>
                  </a:cubicBezTo>
                  <a:cubicBezTo>
                    <a:pt x="712" y="7"/>
                    <a:pt x="677" y="0"/>
                    <a:pt x="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7252000" y="4250300"/>
              <a:ext cx="36300" cy="48175"/>
            </a:xfrm>
            <a:custGeom>
              <a:avLst/>
              <a:gdLst/>
              <a:ahLst/>
              <a:cxnLst/>
              <a:rect l="l" t="t" r="r" b="b"/>
              <a:pathLst>
                <a:path w="1452" h="1927" extrusionOk="0">
                  <a:moveTo>
                    <a:pt x="1159" y="1"/>
                  </a:moveTo>
                  <a:cubicBezTo>
                    <a:pt x="1064" y="1"/>
                    <a:pt x="974" y="53"/>
                    <a:pt x="931" y="143"/>
                  </a:cubicBezTo>
                  <a:cubicBezTo>
                    <a:pt x="689" y="625"/>
                    <a:pt x="405" y="1085"/>
                    <a:pt x="85" y="1519"/>
                  </a:cubicBezTo>
                  <a:cubicBezTo>
                    <a:pt x="0" y="1631"/>
                    <a:pt x="21" y="1790"/>
                    <a:pt x="135" y="1874"/>
                  </a:cubicBezTo>
                  <a:cubicBezTo>
                    <a:pt x="181" y="1909"/>
                    <a:pt x="235" y="1926"/>
                    <a:pt x="289" y="1926"/>
                  </a:cubicBezTo>
                  <a:cubicBezTo>
                    <a:pt x="366" y="1926"/>
                    <a:pt x="441" y="1892"/>
                    <a:pt x="492" y="1826"/>
                  </a:cubicBezTo>
                  <a:cubicBezTo>
                    <a:pt x="831" y="1367"/>
                    <a:pt x="1132" y="878"/>
                    <a:pt x="1389" y="368"/>
                  </a:cubicBezTo>
                  <a:cubicBezTo>
                    <a:pt x="1451" y="241"/>
                    <a:pt x="1398" y="87"/>
                    <a:pt x="1270" y="26"/>
                  </a:cubicBezTo>
                  <a:cubicBezTo>
                    <a:pt x="1234" y="9"/>
                    <a:pt x="1196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8" name="Google Shape;308;p20"/>
          <p:cNvGrpSpPr/>
          <p:nvPr/>
        </p:nvGrpSpPr>
        <p:grpSpPr>
          <a:xfrm>
            <a:off x="6131571" y="2553890"/>
            <a:ext cx="768639" cy="720253"/>
            <a:chOff x="172246" y="4224690"/>
            <a:chExt cx="768639" cy="720253"/>
          </a:xfrm>
        </p:grpSpPr>
        <p:grpSp>
          <p:nvGrpSpPr>
            <p:cNvPr id="309" name="Google Shape;309;p20"/>
            <p:cNvGrpSpPr/>
            <p:nvPr/>
          </p:nvGrpSpPr>
          <p:grpSpPr>
            <a:xfrm>
              <a:off x="172246" y="4605690"/>
              <a:ext cx="159039" cy="339253"/>
              <a:chOff x="4584850" y="4399275"/>
              <a:chExt cx="225875" cy="481825"/>
            </a:xfrm>
          </p:grpSpPr>
          <p:sp>
            <p:nvSpPr>
              <p:cNvPr id="310" name="Google Shape;310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2" name="Google Shape;312;p20"/>
            <p:cNvGrpSpPr/>
            <p:nvPr/>
          </p:nvGrpSpPr>
          <p:grpSpPr>
            <a:xfrm>
              <a:off x="324646" y="4605690"/>
              <a:ext cx="159039" cy="339253"/>
              <a:chOff x="4584850" y="4399275"/>
              <a:chExt cx="225875" cy="481825"/>
            </a:xfrm>
          </p:grpSpPr>
          <p:sp>
            <p:nvSpPr>
              <p:cNvPr id="313" name="Google Shape;313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5" name="Google Shape;315;p20"/>
            <p:cNvGrpSpPr/>
            <p:nvPr/>
          </p:nvGrpSpPr>
          <p:grpSpPr>
            <a:xfrm>
              <a:off x="477046" y="4605690"/>
              <a:ext cx="159039" cy="339253"/>
              <a:chOff x="4584850" y="4399275"/>
              <a:chExt cx="225875" cy="481825"/>
            </a:xfrm>
          </p:grpSpPr>
          <p:sp>
            <p:nvSpPr>
              <p:cNvPr id="316" name="Google Shape;316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8" name="Google Shape;318;p20"/>
            <p:cNvGrpSpPr/>
            <p:nvPr/>
          </p:nvGrpSpPr>
          <p:grpSpPr>
            <a:xfrm>
              <a:off x="629446" y="4605690"/>
              <a:ext cx="159039" cy="339253"/>
              <a:chOff x="4584850" y="4399275"/>
              <a:chExt cx="225875" cy="481825"/>
            </a:xfrm>
          </p:grpSpPr>
          <p:sp>
            <p:nvSpPr>
              <p:cNvPr id="319" name="Google Shape;319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1" name="Google Shape;321;p20"/>
            <p:cNvGrpSpPr/>
            <p:nvPr/>
          </p:nvGrpSpPr>
          <p:grpSpPr>
            <a:xfrm>
              <a:off x="781846" y="4605690"/>
              <a:ext cx="159039" cy="339253"/>
              <a:chOff x="4584850" y="4399275"/>
              <a:chExt cx="225875" cy="481825"/>
            </a:xfrm>
          </p:grpSpPr>
          <p:sp>
            <p:nvSpPr>
              <p:cNvPr id="322" name="Google Shape;322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4" name="Google Shape;324;p20"/>
            <p:cNvGrpSpPr/>
            <p:nvPr/>
          </p:nvGrpSpPr>
          <p:grpSpPr>
            <a:xfrm>
              <a:off x="324646" y="4224690"/>
              <a:ext cx="159039" cy="339253"/>
              <a:chOff x="4584850" y="4399275"/>
              <a:chExt cx="225875" cy="481825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" name="Google Shape;327;p20"/>
            <p:cNvGrpSpPr/>
            <p:nvPr/>
          </p:nvGrpSpPr>
          <p:grpSpPr>
            <a:xfrm>
              <a:off x="477046" y="4224690"/>
              <a:ext cx="159039" cy="339253"/>
              <a:chOff x="4584850" y="4399275"/>
              <a:chExt cx="225875" cy="481825"/>
            </a:xfrm>
          </p:grpSpPr>
          <p:sp>
            <p:nvSpPr>
              <p:cNvPr id="328" name="Google Shape;328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0" name="Google Shape;330;p20"/>
            <p:cNvGrpSpPr/>
            <p:nvPr/>
          </p:nvGrpSpPr>
          <p:grpSpPr>
            <a:xfrm>
              <a:off x="629446" y="4224690"/>
              <a:ext cx="159039" cy="339253"/>
              <a:chOff x="4584850" y="4399275"/>
              <a:chExt cx="225875" cy="481825"/>
            </a:xfrm>
          </p:grpSpPr>
          <p:sp>
            <p:nvSpPr>
              <p:cNvPr id="331" name="Google Shape;331;p20"/>
              <p:cNvSpPr/>
              <p:nvPr/>
            </p:nvSpPr>
            <p:spPr>
              <a:xfrm>
                <a:off x="4655400" y="4399275"/>
                <a:ext cx="84700" cy="84725"/>
              </a:xfrm>
              <a:custGeom>
                <a:avLst/>
                <a:gdLst/>
                <a:ahLst/>
                <a:cxnLst/>
                <a:rect l="l" t="t" r="r" b="b"/>
                <a:pathLst>
                  <a:path w="3388" h="3389" extrusionOk="0">
                    <a:moveTo>
                      <a:pt x="1696" y="1"/>
                    </a:moveTo>
                    <a:cubicBezTo>
                      <a:pt x="759" y="1"/>
                      <a:pt x="0" y="760"/>
                      <a:pt x="0" y="1696"/>
                    </a:cubicBezTo>
                    <a:cubicBezTo>
                      <a:pt x="0" y="2630"/>
                      <a:pt x="759" y="3389"/>
                      <a:pt x="1696" y="3389"/>
                    </a:cubicBezTo>
                    <a:cubicBezTo>
                      <a:pt x="2629" y="3389"/>
                      <a:pt x="3388" y="2630"/>
                      <a:pt x="3388" y="1696"/>
                    </a:cubicBezTo>
                    <a:cubicBezTo>
                      <a:pt x="3388" y="760"/>
                      <a:pt x="2629" y="1"/>
                      <a:pt x="1696" y="1"/>
                    </a:cubicBezTo>
                    <a:close/>
                  </a:path>
                </a:pathLst>
              </a:custGeom>
              <a:solidFill>
                <a:srgbClr val="2A81D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20"/>
              <p:cNvSpPr/>
              <p:nvPr/>
            </p:nvSpPr>
            <p:spPr>
              <a:xfrm>
                <a:off x="4584850" y="4512200"/>
                <a:ext cx="225875" cy="368900"/>
              </a:xfrm>
              <a:custGeom>
                <a:avLst/>
                <a:gdLst/>
                <a:ahLst/>
                <a:cxnLst/>
                <a:rect l="l" t="t" r="r" b="b"/>
                <a:pathLst>
                  <a:path w="9035" h="14756" extrusionOk="0">
                    <a:moveTo>
                      <a:pt x="2259" y="1"/>
                    </a:moveTo>
                    <a:cubicBezTo>
                      <a:pt x="1013" y="1"/>
                      <a:pt x="1" y="1052"/>
                      <a:pt x="1" y="2298"/>
                    </a:cubicBezTo>
                    <a:lnTo>
                      <a:pt x="1" y="5686"/>
                    </a:lnTo>
                    <a:cubicBezTo>
                      <a:pt x="1" y="6280"/>
                      <a:pt x="414" y="6792"/>
                      <a:pt x="1106" y="6792"/>
                    </a:cubicBezTo>
                    <a:cubicBezTo>
                      <a:pt x="1284" y="6792"/>
                      <a:pt x="1480" y="6758"/>
                      <a:pt x="1693" y="6683"/>
                    </a:cubicBezTo>
                    <a:lnTo>
                      <a:pt x="1693" y="13627"/>
                    </a:lnTo>
                    <a:cubicBezTo>
                      <a:pt x="1693" y="14250"/>
                      <a:pt x="2199" y="14756"/>
                      <a:pt x="2822" y="14756"/>
                    </a:cubicBezTo>
                    <a:cubicBezTo>
                      <a:pt x="3446" y="14756"/>
                      <a:pt x="3952" y="14250"/>
                      <a:pt x="3952" y="13627"/>
                    </a:cubicBezTo>
                    <a:lnTo>
                      <a:pt x="3952" y="9637"/>
                    </a:lnTo>
                    <a:cubicBezTo>
                      <a:pt x="3952" y="9324"/>
                      <a:pt x="4204" y="9074"/>
                      <a:pt x="4518" y="9074"/>
                    </a:cubicBezTo>
                    <a:cubicBezTo>
                      <a:pt x="4828" y="9074"/>
                      <a:pt x="5081" y="9324"/>
                      <a:pt x="5081" y="9637"/>
                    </a:cubicBezTo>
                    <a:lnTo>
                      <a:pt x="5081" y="13627"/>
                    </a:lnTo>
                    <a:cubicBezTo>
                      <a:pt x="5081" y="14250"/>
                      <a:pt x="5587" y="14756"/>
                      <a:pt x="6210" y="14756"/>
                    </a:cubicBezTo>
                    <a:cubicBezTo>
                      <a:pt x="6833" y="14756"/>
                      <a:pt x="7339" y="14250"/>
                      <a:pt x="7339" y="13627"/>
                    </a:cubicBezTo>
                    <a:lnTo>
                      <a:pt x="7339" y="6683"/>
                    </a:lnTo>
                    <a:cubicBezTo>
                      <a:pt x="7552" y="6758"/>
                      <a:pt x="7749" y="6792"/>
                      <a:pt x="7927" y="6792"/>
                    </a:cubicBezTo>
                    <a:cubicBezTo>
                      <a:pt x="8619" y="6792"/>
                      <a:pt x="9035" y="6280"/>
                      <a:pt x="9035" y="5686"/>
                    </a:cubicBezTo>
                    <a:lnTo>
                      <a:pt x="9035" y="2298"/>
                    </a:lnTo>
                    <a:cubicBezTo>
                      <a:pt x="9035" y="1052"/>
                      <a:pt x="8020" y="1"/>
                      <a:pt x="67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435D74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33" name="Google Shape;333;p20"/>
          <p:cNvSpPr txBox="1">
            <a:spLocks noGrp="1"/>
          </p:cNvSpPr>
          <p:nvPr>
            <p:ph type="body" idx="4294967295"/>
          </p:nvPr>
        </p:nvSpPr>
        <p:spPr>
          <a:xfrm>
            <a:off x="618425" y="655850"/>
            <a:ext cx="5103000" cy="10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Growing Demand for </a:t>
            </a:r>
            <a:r>
              <a:rPr lang="en-U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used </a:t>
            </a:r>
            <a:r>
              <a:rPr lang="en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items: A rising consciousness for eco-friendly alternatives is driving demand for </a:t>
            </a:r>
            <a:r>
              <a:rPr lang="en-U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used</a:t>
            </a:r>
            <a:r>
              <a:rPr lang="en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 options.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000" b="1" dirty="0">
                <a:solidFill>
                  <a:srgbClr val="2A81D0"/>
                </a:solidFill>
                <a:latin typeface="Montserrat"/>
                <a:ea typeface="Montserrat"/>
                <a:cs typeface="Montserrat"/>
                <a:sym typeface="Montserrat"/>
              </a:rPr>
              <a:t>Bongo’s</a:t>
            </a:r>
            <a:r>
              <a:rPr lang="en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 unique value proposition targets the middle-income population seeking </a:t>
            </a:r>
            <a:r>
              <a:rPr lang="en-US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affordable used </a:t>
            </a:r>
            <a:r>
              <a:rPr lang="en" sz="1000" dirty="0">
                <a:latin typeface="Montserrat Medium"/>
                <a:ea typeface="Montserrat Medium"/>
                <a:cs typeface="Montserrat Medium"/>
                <a:sym typeface="Montserrat Medium"/>
              </a:rPr>
              <a:t>without sacrificing quality.</a:t>
            </a:r>
            <a:endParaRPr sz="1000"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/>
          <p:nvPr/>
        </p:nvSpPr>
        <p:spPr>
          <a:xfrm>
            <a:off x="653075" y="115950"/>
            <a:ext cx="48342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</a:t>
            </a:r>
            <a:r>
              <a:rPr lang="en-US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ers’ User Journey</a:t>
            </a:r>
            <a:endParaRPr sz="28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2245725" y="1276775"/>
            <a:ext cx="758700" cy="112800"/>
          </a:xfrm>
          <a:prstGeom prst="homePlate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4294967295"/>
          </p:nvPr>
        </p:nvSpPr>
        <p:spPr>
          <a:xfrm>
            <a:off x="238725" y="7519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Sign Up on Web App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Update Personal Profile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Enter Phone No.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Generate unique IDs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1" name="Google Shape;341;p21"/>
          <p:cNvSpPr txBox="1"/>
          <p:nvPr/>
        </p:nvSpPr>
        <p:spPr>
          <a:xfrm>
            <a:off x="726125" y="15205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Registration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5485750" y="1276775"/>
            <a:ext cx="7587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1"/>
          <p:cNvSpPr txBox="1">
            <a:spLocks noGrp="1"/>
          </p:cNvSpPr>
          <p:nvPr>
            <p:ph type="body" idx="4294967295"/>
          </p:nvPr>
        </p:nvSpPr>
        <p:spPr>
          <a:xfrm>
            <a:off x="2981925" y="751975"/>
            <a:ext cx="25878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Ai product rotation display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Product Features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Price details are displayed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Availability checked 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3469325" y="1520575"/>
            <a:ext cx="114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Browse Items &amp; use Filters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5" name="Google Shape;345;p21"/>
          <p:cNvSpPr txBox="1">
            <a:spLocks noGrp="1"/>
          </p:cNvSpPr>
          <p:nvPr>
            <p:ph type="body" idx="4294967295"/>
          </p:nvPr>
        </p:nvSpPr>
        <p:spPr>
          <a:xfrm>
            <a:off x="6334725" y="8281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Login to App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Move to checkout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Enter drop-off address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Generate OTP &amp; Track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822125" y="1596775"/>
            <a:ext cx="19953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Order Placed &amp; Payment Made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7" name="Google Shape;347;p21"/>
          <p:cNvSpPr/>
          <p:nvPr/>
        </p:nvSpPr>
        <p:spPr>
          <a:xfrm rot="5400000">
            <a:off x="7276000" y="21535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"/>
          <p:cNvSpPr txBox="1">
            <a:spLocks noGrp="1"/>
          </p:cNvSpPr>
          <p:nvPr>
            <p:ph type="body" idx="4294967295"/>
          </p:nvPr>
        </p:nvSpPr>
        <p:spPr>
          <a:xfrm>
            <a:off x="6258525" y="2504575"/>
            <a:ext cx="287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Customers organizes Logistics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 verifies Item authenticity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Communicates satisfaction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9" name="Google Shape;349;p21"/>
          <p:cNvSpPr txBox="1"/>
          <p:nvPr/>
        </p:nvSpPr>
        <p:spPr>
          <a:xfrm>
            <a:off x="6745925" y="3273175"/>
            <a:ext cx="2063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21"/>
          <p:cNvSpPr/>
          <p:nvPr/>
        </p:nvSpPr>
        <p:spPr>
          <a:xfrm flipH="1">
            <a:off x="5599600" y="27631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"/>
          <p:cNvSpPr txBox="1"/>
          <p:nvPr/>
        </p:nvSpPr>
        <p:spPr>
          <a:xfrm>
            <a:off x="5340525" y="23521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IF SATISFIED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2" name="Google Shape;352;p21"/>
          <p:cNvSpPr txBox="1">
            <a:spLocks noGrp="1"/>
          </p:cNvSpPr>
          <p:nvPr>
            <p:ph type="body" idx="4294967295"/>
          </p:nvPr>
        </p:nvSpPr>
        <p:spPr>
          <a:xfrm>
            <a:off x="3058125" y="25045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 is charged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Cost includes bank Fees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gets payment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Bongo gets cut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3" name="Google Shape;353;p21"/>
          <p:cNvSpPr txBox="1"/>
          <p:nvPr/>
        </p:nvSpPr>
        <p:spPr>
          <a:xfrm>
            <a:off x="3545525" y="3273175"/>
            <a:ext cx="1524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is settled Using Auto Split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4" name="Google Shape;354;p21"/>
          <p:cNvSpPr/>
          <p:nvPr/>
        </p:nvSpPr>
        <p:spPr>
          <a:xfrm flipH="1">
            <a:off x="2627800" y="27631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1"/>
          <p:cNvSpPr txBox="1">
            <a:spLocks noGrp="1"/>
          </p:cNvSpPr>
          <p:nvPr>
            <p:ph type="body" idx="4294967295"/>
          </p:nvPr>
        </p:nvSpPr>
        <p:spPr>
          <a:xfrm>
            <a:off x="314925" y="2580775"/>
            <a:ext cx="2235600" cy="8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Payment notification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Auto receipt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Auto report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Rating of seller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802325" y="3349375"/>
            <a:ext cx="114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Transaction is completed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7" name="Google Shape;357;p21"/>
          <p:cNvSpPr/>
          <p:nvPr/>
        </p:nvSpPr>
        <p:spPr>
          <a:xfrm rot="5400000">
            <a:off x="7400050" y="3782075"/>
            <a:ext cx="4353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1"/>
          <p:cNvSpPr txBox="1"/>
          <p:nvPr/>
        </p:nvSpPr>
        <p:spPr>
          <a:xfrm>
            <a:off x="7702725" y="3647575"/>
            <a:ext cx="1349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DISPUTE RAISED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21"/>
          <p:cNvSpPr txBox="1">
            <a:spLocks noGrp="1"/>
          </p:cNvSpPr>
          <p:nvPr>
            <p:ph type="body" idx="4294967295"/>
          </p:nvPr>
        </p:nvSpPr>
        <p:spPr>
          <a:xfrm>
            <a:off x="6182325" y="4028575"/>
            <a:ext cx="2874000" cy="6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No action on payment yet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Dispute is reviewed with order list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Customer tags dispute area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0" name="Google Shape;360;p21"/>
          <p:cNvSpPr txBox="1"/>
          <p:nvPr/>
        </p:nvSpPr>
        <p:spPr>
          <a:xfrm>
            <a:off x="6669725" y="4644775"/>
            <a:ext cx="20634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Payment Held in Escrow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1" name="Google Shape;361;p21"/>
          <p:cNvSpPr txBox="1">
            <a:spLocks noGrp="1"/>
          </p:cNvSpPr>
          <p:nvPr>
            <p:ph type="body" idx="4294967295"/>
          </p:nvPr>
        </p:nvSpPr>
        <p:spPr>
          <a:xfrm>
            <a:off x="2829525" y="4028575"/>
            <a:ext cx="287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Buyer gets refunds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Reverse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33169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Refund is made to Buyer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3" name="Google Shape;363;p21"/>
          <p:cNvSpPr/>
          <p:nvPr/>
        </p:nvSpPr>
        <p:spPr>
          <a:xfrm flipH="1">
            <a:off x="5675800" y="4363325"/>
            <a:ext cx="531000" cy="112800"/>
          </a:xfrm>
          <a:prstGeom prst="chevron">
            <a:avLst>
              <a:gd name="adj" fmla="val 50000"/>
            </a:avLst>
          </a:prstGeom>
          <a:solidFill>
            <a:srgbClr val="2A8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54167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BUYER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21"/>
          <p:cNvSpPr txBox="1">
            <a:spLocks noGrp="1"/>
          </p:cNvSpPr>
          <p:nvPr>
            <p:ph type="body" idx="4294967295"/>
          </p:nvPr>
        </p:nvSpPr>
        <p:spPr>
          <a:xfrm>
            <a:off x="-66075" y="4028575"/>
            <a:ext cx="2694000" cy="7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Seller gets paid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Platform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Delivery Logistics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Montserrat Medium"/>
              <a:buChar char="●"/>
            </a:pPr>
            <a:r>
              <a:rPr lang="en" sz="1000">
                <a:latin typeface="Montserrat Medium"/>
                <a:ea typeface="Montserrat Medium"/>
                <a:cs typeface="Montserrat Medium"/>
                <a:sym typeface="Montserrat Medium"/>
              </a:rPr>
              <a:t>Bank Fees Applies</a:t>
            </a:r>
            <a:endParaRPr sz="10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6" name="Google Shape;366;p21"/>
          <p:cNvSpPr txBox="1"/>
          <p:nvPr/>
        </p:nvSpPr>
        <p:spPr>
          <a:xfrm>
            <a:off x="421325" y="4797175"/>
            <a:ext cx="2063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Gets Paid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7" name="Google Shape;367;p21"/>
          <p:cNvCxnSpPr/>
          <p:nvPr/>
        </p:nvCxnSpPr>
        <p:spPr>
          <a:xfrm>
            <a:off x="2744025" y="3688625"/>
            <a:ext cx="0" cy="1449300"/>
          </a:xfrm>
          <a:prstGeom prst="straightConnector1">
            <a:avLst/>
          </a:prstGeom>
          <a:noFill/>
          <a:ln w="76200" cap="flat" cmpd="sng">
            <a:solidFill>
              <a:srgbClr val="CFD8DC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8" name="Google Shape;368;p21"/>
          <p:cNvSpPr txBox="1"/>
          <p:nvPr/>
        </p:nvSpPr>
        <p:spPr>
          <a:xfrm>
            <a:off x="2063925" y="3799975"/>
            <a:ext cx="11466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SELLER WINS</a:t>
            </a:r>
            <a:endParaRPr sz="10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1365</Words>
  <Application>Microsoft Office PowerPoint</Application>
  <PresentationFormat>On-screen Show (16:9)</PresentationFormat>
  <Paragraphs>373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Montserrat SemiBold</vt:lpstr>
      <vt:lpstr>Montserrat ExtraBold</vt:lpstr>
      <vt:lpstr>Montserrat</vt:lpstr>
      <vt:lpstr>Roboto</vt:lpstr>
      <vt:lpstr>Arial</vt:lpstr>
      <vt:lpstr>Lato</vt:lpstr>
      <vt:lpstr>Montserrat Medium</vt:lpstr>
      <vt:lpstr>Lexend Medium</vt:lpstr>
      <vt:lpstr>Geometric</vt:lpstr>
      <vt:lpstr>Bongo</vt:lpstr>
      <vt:lpstr>Introduction</vt:lpstr>
      <vt:lpstr>Case for Business</vt:lpstr>
      <vt:lpstr>The Problems</vt:lpstr>
      <vt:lpstr>The Opportunities</vt:lpstr>
      <vt:lpstr>Solutions</vt:lpstr>
      <vt:lpstr>The Market opportunity</vt:lpstr>
      <vt:lpstr>PowerPoint Presentation</vt:lpstr>
      <vt:lpstr>PowerPoint Presentation</vt:lpstr>
      <vt:lpstr>PowerPoint Presentation</vt:lpstr>
      <vt:lpstr>PowerPoint Presentation</vt:lpstr>
      <vt:lpstr>Revenue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Bongo</dc:title>
  <cp:lastModifiedBy>esekrubu@outlook.com</cp:lastModifiedBy>
  <cp:revision>21</cp:revision>
  <dcterms:modified xsi:type="dcterms:W3CDTF">2025-04-07T21:47:46Z</dcterms:modified>
</cp:coreProperties>
</file>