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5" r:id="rId5"/>
    <p:sldId id="259" r:id="rId6"/>
    <p:sldId id="266" r:id="rId7"/>
    <p:sldId id="292" r:id="rId8"/>
    <p:sldId id="294" r:id="rId9"/>
    <p:sldId id="295" r:id="rId10"/>
    <p:sldId id="297" r:id="rId11"/>
    <p:sldId id="267" r:id="rId12"/>
    <p:sldId id="283" r:id="rId13"/>
    <p:sldId id="284" r:id="rId14"/>
    <p:sldId id="299" r:id="rId15"/>
    <p:sldId id="300" r:id="rId16"/>
    <p:sldId id="269" r:id="rId17"/>
    <p:sldId id="285" r:id="rId18"/>
    <p:sldId id="286" r:id="rId19"/>
    <p:sldId id="287" r:id="rId20"/>
    <p:sldId id="288" r:id="rId21"/>
    <p:sldId id="28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5D9F5-3B3E-4309-A07D-8BB456CF084C}" type="datetimeFigureOut">
              <a:rPr lang="en-GB" smtClean="0"/>
              <a:t>12/04/2024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BB8BC-41DC-43B2-8DD8-0C8F3F6083A5}" type="slidenum">
              <a:rPr lang="en-GB" smtClean="0"/>
              <a:t>‹#›</a:t>
            </a:fld>
            <a:endParaRPr lang="en-GB"/>
          </a:p>
        </p:txBody>
      </p:sp>
    </p:spTree>
    <p:extLst>
      <p:ext uri="{BB962C8B-B14F-4D97-AF65-F5344CB8AC3E}">
        <p14:creationId xmlns:p14="http://schemas.microsoft.com/office/powerpoint/2010/main" val="409997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BB8BC-41DC-43B2-8DD8-0C8F3F6083A5}" type="slidenum">
              <a:rPr lang="en-GB" smtClean="0"/>
              <a:t>10</a:t>
            </a:fld>
            <a:endParaRPr lang="en-GB"/>
          </a:p>
        </p:txBody>
      </p:sp>
    </p:spTree>
    <p:extLst>
      <p:ext uri="{BB962C8B-B14F-4D97-AF65-F5344CB8AC3E}">
        <p14:creationId xmlns:p14="http://schemas.microsoft.com/office/powerpoint/2010/main" val="8190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BB8BC-41DC-43B2-8DD8-0C8F3F6083A5}" type="slidenum">
              <a:rPr lang="en-GB" smtClean="0"/>
              <a:t>15</a:t>
            </a:fld>
            <a:endParaRPr lang="en-GB"/>
          </a:p>
        </p:txBody>
      </p:sp>
    </p:spTree>
    <p:extLst>
      <p:ext uri="{BB962C8B-B14F-4D97-AF65-F5344CB8AC3E}">
        <p14:creationId xmlns:p14="http://schemas.microsoft.com/office/powerpoint/2010/main" val="347033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12/04/2024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5F83C3BC-A89E-4788-983D-7A1E03B749E3}"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34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80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1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99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AD764-998C-4C91-A791-C4A91ED4F9C1}"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42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9AD764-998C-4C91-A791-C4A91ED4F9C1}"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39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AD764-998C-4C91-A791-C4A91ED4F9C1}" type="datetimeFigureOut">
              <a:rPr lang="en-GB" smtClean="0"/>
              <a:t>12/04/2024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83C3BC-A89E-4788-983D-7A1E03B749E3}"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36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AD764-998C-4C91-A791-C4A91ED4F9C1}" type="datetimeFigureOut">
              <a:rPr lang="en-GB" smtClean="0"/>
              <a:t>12/04/2024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83C3BC-A89E-4788-983D-7A1E03B749E3}"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0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AD764-998C-4C91-A791-C4A91ED4F9C1}" type="datetimeFigureOut">
              <a:rPr lang="en-GB" smtClean="0"/>
              <a:t>12/04/2024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83C3BC-A89E-4788-983D-7A1E03B749E3}" type="slidenum">
              <a:rPr lang="en-GB" smtClean="0"/>
              <a:t>‹#›</a:t>
            </a:fld>
            <a:endParaRPr lang="en-GB"/>
          </a:p>
        </p:txBody>
      </p:sp>
    </p:spTree>
    <p:extLst>
      <p:ext uri="{BB962C8B-B14F-4D97-AF65-F5344CB8AC3E}">
        <p14:creationId xmlns:p14="http://schemas.microsoft.com/office/powerpoint/2010/main" val="201540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AD764-998C-4C91-A791-C4A91ED4F9C1}"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6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9AD764-998C-4C91-A791-C4A91ED4F9C1}" type="datetimeFigureOut">
              <a:rPr lang="en-GB" smtClean="0"/>
              <a:t>12/04/2024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037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9AD764-998C-4C91-A791-C4A91ED4F9C1}" type="datetimeFigureOut">
              <a:rPr lang="en-GB" smtClean="0"/>
              <a:t>12/04/2024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83C3BC-A89E-4788-983D-7A1E03B749E3}"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243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906-795F-D97F-BA45-B2A2959D1488}"/>
              </a:ext>
            </a:extLst>
          </p:cNvPr>
          <p:cNvSpPr>
            <a:spLocks noGrp="1"/>
          </p:cNvSpPr>
          <p:nvPr>
            <p:ph type="ctrTitle"/>
          </p:nvPr>
        </p:nvSpPr>
        <p:spPr>
          <a:xfrm>
            <a:off x="1524000" y="1122363"/>
            <a:ext cx="9144000" cy="3177494"/>
          </a:xfrm>
        </p:spPr>
        <p:txBody>
          <a:bodyPr>
            <a:normAutofit fontScale="90000"/>
          </a:bodyPr>
          <a:lstStyle/>
          <a:p>
            <a:r>
              <a:rPr lang="en-GB" b="1" dirty="0"/>
              <a:t>Capstone Project </a:t>
            </a:r>
            <a:br>
              <a:rPr lang="en-GB" b="1" dirty="0"/>
            </a:br>
            <a:r>
              <a:rPr lang="en-GB" dirty="0"/>
              <a:t>by </a:t>
            </a:r>
            <a:br>
              <a:rPr lang="en-GB" b="1" dirty="0"/>
            </a:br>
            <a:r>
              <a:rPr lang="en-GB" b="1" dirty="0"/>
              <a:t>Ifeoluwa A.</a:t>
            </a:r>
          </a:p>
        </p:txBody>
      </p:sp>
      <p:sp>
        <p:nvSpPr>
          <p:cNvPr id="3" name="Subtitle 2">
            <a:extLst>
              <a:ext uri="{FF2B5EF4-FFF2-40B4-BE49-F238E27FC236}">
                <a16:creationId xmlns:a16="http://schemas.microsoft.com/office/drawing/2014/main" id="{C2C2B1F9-6CBB-89EC-70C6-E38D7DFD74D2}"/>
              </a:ext>
            </a:extLst>
          </p:cNvPr>
          <p:cNvSpPr>
            <a:spLocks noGrp="1"/>
          </p:cNvSpPr>
          <p:nvPr>
            <p:ph type="subTitle" idx="1"/>
          </p:nvPr>
        </p:nvSpPr>
        <p:spPr>
          <a:xfrm>
            <a:off x="1524000" y="5105400"/>
            <a:ext cx="9144000" cy="849086"/>
          </a:xfrm>
        </p:spPr>
        <p:txBody>
          <a:bodyPr/>
          <a:lstStyle/>
          <a:p>
            <a:r>
              <a:rPr lang="en-GB" b="1" dirty="0"/>
              <a:t>March 2024</a:t>
            </a:r>
          </a:p>
        </p:txBody>
      </p:sp>
    </p:spTree>
    <p:extLst>
      <p:ext uri="{BB962C8B-B14F-4D97-AF65-F5344CB8AC3E}">
        <p14:creationId xmlns:p14="http://schemas.microsoft.com/office/powerpoint/2010/main" val="385468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F7F1-7A1E-91B7-4699-9C4530A8AE60}"/>
              </a:ext>
            </a:extLst>
          </p:cNvPr>
          <p:cNvSpPr>
            <a:spLocks noGrp="1"/>
          </p:cNvSpPr>
          <p:nvPr>
            <p:ph type="title"/>
          </p:nvPr>
        </p:nvSpPr>
        <p:spPr>
          <a:xfrm>
            <a:off x="160157" y="261403"/>
            <a:ext cx="3273099" cy="2247117"/>
          </a:xfrm>
        </p:spPr>
        <p:txBody>
          <a:bodyPr>
            <a:noAutofit/>
          </a:bodyPr>
          <a:lstStyle/>
          <a:p>
            <a:r>
              <a:rPr lang="en-US" b="0" i="0" cap="none" dirty="0">
                <a:effectLst/>
                <a:latin typeface="system-ui"/>
              </a:rPr>
              <a:t>90.33% of customers have a phone service, while 9.67% of customers don't. It is represented in the bar chart.</a:t>
            </a:r>
            <a:endParaRPr lang="en-GB" cap="none" dirty="0"/>
          </a:p>
        </p:txBody>
      </p:sp>
      <p:sp>
        <p:nvSpPr>
          <p:cNvPr id="4" name="Text Placeholder 3">
            <a:extLst>
              <a:ext uri="{FF2B5EF4-FFF2-40B4-BE49-F238E27FC236}">
                <a16:creationId xmlns:a16="http://schemas.microsoft.com/office/drawing/2014/main" id="{97167E55-6CA3-BF15-EE0F-D0B27B5D3CD1}"/>
              </a:ext>
            </a:extLst>
          </p:cNvPr>
          <p:cNvSpPr>
            <a:spLocks noGrp="1"/>
          </p:cNvSpPr>
          <p:nvPr>
            <p:ph type="body" sz="half" idx="2"/>
          </p:nvPr>
        </p:nvSpPr>
        <p:spPr>
          <a:xfrm>
            <a:off x="148199" y="3429000"/>
            <a:ext cx="3275013" cy="2405743"/>
          </a:xfrm>
        </p:spPr>
        <p:txBody>
          <a:bodyPr>
            <a:normAutofit fontScale="92500"/>
          </a:bodyPr>
          <a:lstStyle/>
          <a:p>
            <a:r>
              <a:rPr lang="en-US" sz="2400" b="0" i="0" cap="none" dirty="0">
                <a:effectLst/>
                <a:latin typeface="system-ui"/>
              </a:rPr>
              <a:t>73.42% of customers have not churned, while 26.58% of customers have churned. It is represented in the bar chart.</a:t>
            </a:r>
            <a:endParaRPr lang="en-GB" sz="2400" dirty="0"/>
          </a:p>
        </p:txBody>
      </p:sp>
      <p:pic>
        <p:nvPicPr>
          <p:cNvPr id="5" name="Content Placeholder 4">
            <a:extLst>
              <a:ext uri="{FF2B5EF4-FFF2-40B4-BE49-F238E27FC236}">
                <a16:creationId xmlns:a16="http://schemas.microsoft.com/office/drawing/2014/main" id="{21B90127-3E1B-1E68-0D19-F9DD065B37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5122" y="3382930"/>
            <a:ext cx="8368679" cy="2910844"/>
          </a:xfrm>
          <a:prstGeom prst="rect">
            <a:avLst/>
          </a:prstGeom>
        </p:spPr>
      </p:pic>
      <p:pic>
        <p:nvPicPr>
          <p:cNvPr id="6" name="Content Placeholder 4">
            <a:extLst>
              <a:ext uri="{FF2B5EF4-FFF2-40B4-BE49-F238E27FC236}">
                <a16:creationId xmlns:a16="http://schemas.microsoft.com/office/drawing/2014/main" id="{3B378AB9-5BB1-C1B4-1331-22DF2B79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122" y="174317"/>
            <a:ext cx="8356721" cy="2952411"/>
          </a:xfrm>
          <a:prstGeom prst="rect">
            <a:avLst/>
          </a:prstGeom>
        </p:spPr>
      </p:pic>
    </p:spTree>
    <p:extLst>
      <p:ext uri="{BB962C8B-B14F-4D97-AF65-F5344CB8AC3E}">
        <p14:creationId xmlns:p14="http://schemas.microsoft.com/office/powerpoint/2010/main" val="199663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56B6-149B-021D-190A-A16619FBC780}"/>
              </a:ext>
            </a:extLst>
          </p:cNvPr>
          <p:cNvSpPr>
            <a:spLocks noGrp="1"/>
          </p:cNvSpPr>
          <p:nvPr>
            <p:ph type="title"/>
          </p:nvPr>
        </p:nvSpPr>
        <p:spPr>
          <a:xfrm>
            <a:off x="1451579" y="1175657"/>
            <a:ext cx="9603275" cy="678097"/>
          </a:xfrm>
        </p:spPr>
        <p:txBody>
          <a:bodyPr/>
          <a:lstStyle/>
          <a:p>
            <a:r>
              <a:rPr lang="en-US" b="0" i="0" dirty="0">
                <a:effectLst/>
                <a:latin typeface="system-ui"/>
              </a:rPr>
              <a:t>Observations on the bi-variate data analysis:</a:t>
            </a:r>
            <a:endParaRPr lang="en-GB" dirty="0"/>
          </a:p>
        </p:txBody>
      </p:sp>
      <p:sp>
        <p:nvSpPr>
          <p:cNvPr id="3" name="Content Placeholder 2">
            <a:extLst>
              <a:ext uri="{FF2B5EF4-FFF2-40B4-BE49-F238E27FC236}">
                <a16:creationId xmlns:a16="http://schemas.microsoft.com/office/drawing/2014/main" id="{C6CCCC88-72F7-A9AE-0F26-D874A8032195}"/>
              </a:ext>
            </a:extLst>
          </p:cNvPr>
          <p:cNvSpPr>
            <a:spLocks noGrp="1"/>
          </p:cNvSpPr>
          <p:nvPr>
            <p:ph idx="1"/>
          </p:nvPr>
        </p:nvSpPr>
        <p:spPr>
          <a:xfrm>
            <a:off x="653143" y="2015732"/>
            <a:ext cx="11070771" cy="3819011"/>
          </a:xfrm>
        </p:spPr>
        <p:txBody>
          <a:bodyPr>
            <a:normAutofit/>
          </a:bodyPr>
          <a:lstStyle/>
          <a:p>
            <a:pPr algn="l">
              <a:buFont typeface="Arial" panose="020B0604020202020204" pitchFamily="34" charset="0"/>
              <a:buChar char="•"/>
            </a:pPr>
            <a:r>
              <a:rPr lang="en-GB" b="0" i="0" dirty="0">
                <a:effectLst/>
                <a:latin typeface="system-ui"/>
              </a:rPr>
              <a:t>We can observe from the combined count-plots that the churn number of both male and female are very similar.</a:t>
            </a:r>
          </a:p>
          <a:p>
            <a:pPr algn="l">
              <a:buFont typeface="Arial" panose="020B0604020202020204" pitchFamily="34" charset="0"/>
              <a:buChar char="•"/>
            </a:pPr>
            <a:r>
              <a:rPr lang="en-GB" b="0" i="0" dirty="0">
                <a:effectLst/>
                <a:latin typeface="system-ui"/>
              </a:rPr>
              <a:t>It also shows that those with month-to-month contract, and those who used the fibre optic internet service had higher numbers of customers who churned.</a:t>
            </a:r>
          </a:p>
          <a:p>
            <a:pPr algn="l">
              <a:buFont typeface="Arial" panose="020B0604020202020204" pitchFamily="34" charset="0"/>
              <a:buChar char="•"/>
            </a:pPr>
            <a:r>
              <a:rPr lang="en-GB" b="0" i="0" dirty="0">
                <a:effectLst/>
                <a:latin typeface="system-ui"/>
              </a:rPr>
              <a:t>Customers without online security, without online backup, without device protection and without tech support had relatively higher churn numbers.</a:t>
            </a:r>
          </a:p>
          <a:p>
            <a:pPr algn="l">
              <a:buFont typeface="Arial" panose="020B0604020202020204" pitchFamily="34" charset="0"/>
              <a:buChar char="•"/>
            </a:pPr>
            <a:r>
              <a:rPr lang="en-GB" b="0" i="0" dirty="0">
                <a:effectLst/>
                <a:latin typeface="system-ui"/>
              </a:rPr>
              <a:t>Those who used electronic check as a payment method had significantly high numbers of customers who churned as against those who stayed with the network (the highest churn rate so far), when compared with those who used other methods of payment.</a:t>
            </a:r>
          </a:p>
          <a:p>
            <a:endParaRPr lang="en-GB" dirty="0"/>
          </a:p>
        </p:txBody>
      </p:sp>
    </p:spTree>
    <p:extLst>
      <p:ext uri="{BB962C8B-B14F-4D97-AF65-F5344CB8AC3E}">
        <p14:creationId xmlns:p14="http://schemas.microsoft.com/office/powerpoint/2010/main" val="78355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BA9B1A-C8F9-776B-FE94-D29B4CA8D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069"/>
            <a:ext cx="12192000" cy="2765644"/>
          </a:xfrm>
          <a:prstGeom prst="rect">
            <a:avLst/>
          </a:prstGeom>
        </p:spPr>
      </p:pic>
      <p:pic>
        <p:nvPicPr>
          <p:cNvPr id="27" name="Picture 26">
            <a:extLst>
              <a:ext uri="{FF2B5EF4-FFF2-40B4-BE49-F238E27FC236}">
                <a16:creationId xmlns:a16="http://schemas.microsoft.com/office/drawing/2014/main" id="{8BCD0BDD-CD89-9156-6A31-698BF35DF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4187"/>
            <a:ext cx="12192000" cy="2690995"/>
          </a:xfrm>
          <a:prstGeom prst="rect">
            <a:avLst/>
          </a:prstGeom>
        </p:spPr>
      </p:pic>
    </p:spTree>
    <p:extLst>
      <p:ext uri="{BB962C8B-B14F-4D97-AF65-F5344CB8AC3E}">
        <p14:creationId xmlns:p14="http://schemas.microsoft.com/office/powerpoint/2010/main" val="330173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7279AEA-DC99-31B0-FB7C-64122519B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0895"/>
            <a:ext cx="12192000" cy="2723979"/>
          </a:xfrm>
          <a:prstGeom prst="rect">
            <a:avLst/>
          </a:prstGeom>
        </p:spPr>
      </p:pic>
      <p:pic>
        <p:nvPicPr>
          <p:cNvPr id="23" name="Picture 22">
            <a:extLst>
              <a:ext uri="{FF2B5EF4-FFF2-40B4-BE49-F238E27FC236}">
                <a16:creationId xmlns:a16="http://schemas.microsoft.com/office/drawing/2014/main" id="{43FFC717-A17C-C567-5BD1-BAA235C93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808"/>
            <a:ext cx="12192000" cy="2858556"/>
          </a:xfrm>
          <a:prstGeom prst="rect">
            <a:avLst/>
          </a:prstGeom>
        </p:spPr>
      </p:pic>
    </p:spTree>
    <p:extLst>
      <p:ext uri="{BB962C8B-B14F-4D97-AF65-F5344CB8AC3E}">
        <p14:creationId xmlns:p14="http://schemas.microsoft.com/office/powerpoint/2010/main" val="124343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A239-EC4C-BAD1-DA35-F23D785FCDF6}"/>
              </a:ext>
            </a:extLst>
          </p:cNvPr>
          <p:cNvSpPr>
            <a:spLocks noGrp="1"/>
          </p:cNvSpPr>
          <p:nvPr>
            <p:ph type="title"/>
          </p:nvPr>
        </p:nvSpPr>
        <p:spPr>
          <a:xfrm>
            <a:off x="250370" y="337457"/>
            <a:ext cx="4746173" cy="897457"/>
          </a:xfrm>
        </p:spPr>
        <p:txBody>
          <a:bodyPr/>
          <a:lstStyle/>
          <a:p>
            <a:r>
              <a:rPr lang="en-US" b="0" i="0" dirty="0">
                <a:effectLst/>
                <a:latin typeface="system-ui"/>
              </a:rPr>
              <a:t>Observations on the multivariate data analysis</a:t>
            </a:r>
            <a:endParaRPr lang="en-GB" dirty="0"/>
          </a:p>
        </p:txBody>
      </p:sp>
      <p:sp>
        <p:nvSpPr>
          <p:cNvPr id="4" name="Text Placeholder 3">
            <a:extLst>
              <a:ext uri="{FF2B5EF4-FFF2-40B4-BE49-F238E27FC236}">
                <a16:creationId xmlns:a16="http://schemas.microsoft.com/office/drawing/2014/main" id="{A18492FC-3FDF-3F97-A520-937FA4732D42}"/>
              </a:ext>
            </a:extLst>
          </p:cNvPr>
          <p:cNvSpPr>
            <a:spLocks noGrp="1"/>
          </p:cNvSpPr>
          <p:nvPr>
            <p:ph type="body" sz="half" idx="2"/>
          </p:nvPr>
        </p:nvSpPr>
        <p:spPr>
          <a:xfrm>
            <a:off x="250370" y="1328057"/>
            <a:ext cx="4865915" cy="4365172"/>
          </a:xfrm>
        </p:spPr>
        <p:txBody>
          <a:bodyPr>
            <a:normAutofit fontScale="92500" lnSpcReduction="10000"/>
          </a:bodyPr>
          <a:lstStyle/>
          <a:p>
            <a:pPr marL="285750" indent="-285750" algn="l">
              <a:buFont typeface="Arial" panose="020B0604020202020204" pitchFamily="34" charset="0"/>
              <a:buChar char="•"/>
            </a:pPr>
            <a:r>
              <a:rPr lang="en-US" sz="2400" b="0" i="0" dirty="0">
                <a:effectLst/>
                <a:latin typeface="system-ui"/>
              </a:rPr>
              <a:t>We observe from the correlation analysis, showing a correlation value of 0.25, that there is a weak positive relationship between the tenure (how long a customer stays) and the monthly charges.</a:t>
            </a:r>
          </a:p>
          <a:p>
            <a:pPr marL="285750" indent="-285750" algn="l">
              <a:buFont typeface="Arial" panose="020B0604020202020204" pitchFamily="34" charset="0"/>
              <a:buChar char="•"/>
            </a:pPr>
            <a:r>
              <a:rPr lang="en-US" sz="2400" b="0" i="0" dirty="0">
                <a:effectLst/>
                <a:latin typeface="system-ui"/>
              </a:rPr>
              <a:t>We however observe that there is a strong positive relationship, with a correlation value of 0.83, between the tenure (how long a customer stays) and the overall charges.</a:t>
            </a:r>
          </a:p>
        </p:txBody>
      </p:sp>
      <p:pic>
        <p:nvPicPr>
          <p:cNvPr id="31" name="Content Placeholder 30">
            <a:extLst>
              <a:ext uri="{FF2B5EF4-FFF2-40B4-BE49-F238E27FC236}">
                <a16:creationId xmlns:a16="http://schemas.microsoft.com/office/drawing/2014/main" id="{620DA5EA-AE1F-3A26-49A5-262B58213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149" y="798513"/>
            <a:ext cx="5530127" cy="4659312"/>
          </a:xfrm>
          <a:prstGeom prst="rect">
            <a:avLst/>
          </a:prstGeom>
        </p:spPr>
      </p:pic>
    </p:spTree>
    <p:extLst>
      <p:ext uri="{BB962C8B-B14F-4D97-AF65-F5344CB8AC3E}">
        <p14:creationId xmlns:p14="http://schemas.microsoft.com/office/powerpoint/2010/main" val="94952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265-19E5-E344-25FA-93AD7699DCEF}"/>
              </a:ext>
            </a:extLst>
          </p:cNvPr>
          <p:cNvSpPr>
            <a:spLocks noGrp="1"/>
          </p:cNvSpPr>
          <p:nvPr>
            <p:ph type="title"/>
          </p:nvPr>
        </p:nvSpPr>
        <p:spPr>
          <a:xfrm>
            <a:off x="113161" y="1262743"/>
            <a:ext cx="3374523" cy="1459045"/>
          </a:xfrm>
        </p:spPr>
        <p:txBody>
          <a:bodyPr>
            <a:normAutofit/>
          </a:bodyPr>
          <a:lstStyle/>
          <a:p>
            <a:r>
              <a:rPr lang="en-US" sz="4400" b="0" i="0" dirty="0">
                <a:effectLst/>
                <a:latin typeface="system-ui"/>
              </a:rPr>
              <a:t>Feature Importance</a:t>
            </a:r>
            <a:endParaRPr lang="en-GB" sz="4400" dirty="0"/>
          </a:p>
        </p:txBody>
      </p:sp>
      <p:sp>
        <p:nvSpPr>
          <p:cNvPr id="4" name="Text Placeholder 3">
            <a:extLst>
              <a:ext uri="{FF2B5EF4-FFF2-40B4-BE49-F238E27FC236}">
                <a16:creationId xmlns:a16="http://schemas.microsoft.com/office/drawing/2014/main" id="{AF468638-F57C-5A08-C481-D5120A33FD94}"/>
              </a:ext>
            </a:extLst>
          </p:cNvPr>
          <p:cNvSpPr>
            <a:spLocks noGrp="1"/>
          </p:cNvSpPr>
          <p:nvPr>
            <p:ph type="body" sz="half" idx="2"/>
          </p:nvPr>
        </p:nvSpPr>
        <p:spPr>
          <a:xfrm>
            <a:off x="113162" y="3222532"/>
            <a:ext cx="3881895" cy="2699298"/>
          </a:xfrm>
        </p:spPr>
        <p:txBody>
          <a:bodyPr>
            <a:normAutofit/>
          </a:bodyPr>
          <a:lstStyle/>
          <a:p>
            <a:pPr marL="457200" indent="-457200">
              <a:buFont typeface="Arial" panose="020B0604020202020204" pitchFamily="34" charset="0"/>
              <a:buChar char="•"/>
            </a:pPr>
            <a:r>
              <a:rPr lang="en-US" sz="2800" b="0" i="0" dirty="0">
                <a:effectLst/>
                <a:latin typeface="system-ui"/>
              </a:rPr>
              <a:t>Monthly charges, total charges and tenure seem to have a strong relationship with the churn</a:t>
            </a:r>
            <a:r>
              <a:rPr lang="en-GB" sz="2800" b="0" i="0" dirty="0">
                <a:effectLst/>
                <a:latin typeface="system-ui"/>
              </a:rPr>
              <a:t> </a:t>
            </a:r>
            <a:endParaRPr lang="en-US" sz="2800" b="0" i="0" dirty="0">
              <a:effectLst/>
              <a:latin typeface="system-ui"/>
            </a:endParaRPr>
          </a:p>
        </p:txBody>
      </p:sp>
      <p:pic>
        <p:nvPicPr>
          <p:cNvPr id="7" name="Picture 1">
            <a:extLst>
              <a:ext uri="{FF2B5EF4-FFF2-40B4-BE49-F238E27FC236}">
                <a16:creationId xmlns:a16="http://schemas.microsoft.com/office/drawing/2014/main" id="{5ABC3C3D-25AE-0412-443D-3FEA46465B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75888" y="522514"/>
            <a:ext cx="7889227" cy="545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63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D0E0-39B5-77F7-ED2B-19208CD01B08}"/>
              </a:ext>
            </a:extLst>
          </p:cNvPr>
          <p:cNvSpPr>
            <a:spLocks noGrp="1"/>
          </p:cNvSpPr>
          <p:nvPr>
            <p:ph type="title"/>
          </p:nvPr>
        </p:nvSpPr>
        <p:spPr>
          <a:xfrm>
            <a:off x="1451579" y="1295399"/>
            <a:ext cx="9603275" cy="511629"/>
          </a:xfrm>
        </p:spPr>
        <p:txBody>
          <a:bodyPr>
            <a:normAutofit fontScale="90000"/>
          </a:bodyPr>
          <a:lstStyle/>
          <a:p>
            <a:r>
              <a:rPr lang="en-US" b="0" i="0" dirty="0">
                <a:effectLst/>
                <a:latin typeface="system-ui"/>
              </a:rPr>
              <a:t>Feature selection:</a:t>
            </a:r>
            <a:endParaRPr lang="en-GB" dirty="0"/>
          </a:p>
        </p:txBody>
      </p:sp>
      <p:sp>
        <p:nvSpPr>
          <p:cNvPr id="3" name="Content Placeholder 2">
            <a:extLst>
              <a:ext uri="{FF2B5EF4-FFF2-40B4-BE49-F238E27FC236}">
                <a16:creationId xmlns:a16="http://schemas.microsoft.com/office/drawing/2014/main" id="{0B67F515-237B-2DDD-F349-E4D7007CE406}"/>
              </a:ext>
            </a:extLst>
          </p:cNvPr>
          <p:cNvSpPr>
            <a:spLocks noGrp="1"/>
          </p:cNvSpPr>
          <p:nvPr>
            <p:ph idx="1"/>
          </p:nvPr>
        </p:nvSpPr>
        <p:spPr>
          <a:xfrm>
            <a:off x="642257" y="1948544"/>
            <a:ext cx="10776857" cy="3896392"/>
          </a:xfrm>
        </p:spPr>
        <p:txBody>
          <a:bodyPr>
            <a:noAutofit/>
          </a:bodyPr>
          <a:lstStyle/>
          <a:p>
            <a:pPr algn="l">
              <a:buFont typeface="Arial" panose="020B0604020202020204" pitchFamily="34" charset="0"/>
              <a:buChar char="•"/>
            </a:pPr>
            <a:r>
              <a:rPr lang="en-GB" sz="2300" b="0" i="0" dirty="0">
                <a:effectLst/>
                <a:latin typeface="system-ui"/>
              </a:rPr>
              <a:t>I carried out the following data preprocessing steps: created a copy of the data; dropped off some redundant features; encoded the categorical data; segmented the dataset into data and target label-with the target here as 'Churn'; normalised and scaled the data using </a:t>
            </a:r>
            <a:r>
              <a:rPr lang="en-GB" sz="2300" b="0" i="0" dirty="0" err="1">
                <a:effectLst/>
                <a:latin typeface="system-ui"/>
              </a:rPr>
              <a:t>MinMaxScaler</a:t>
            </a:r>
            <a:r>
              <a:rPr lang="en-GB" sz="2300" b="0" i="0" dirty="0">
                <a:effectLst/>
                <a:latin typeface="system-ui"/>
              </a:rPr>
              <a:t>; and carried out a feature importance score for feature selection.</a:t>
            </a:r>
          </a:p>
          <a:p>
            <a:pPr algn="l">
              <a:buFont typeface="Arial" panose="020B0604020202020204" pitchFamily="34" charset="0"/>
              <a:buChar char="•"/>
            </a:pPr>
            <a:r>
              <a:rPr lang="en-GB" sz="2300" b="0" i="0" dirty="0">
                <a:effectLst/>
                <a:latin typeface="system-ui"/>
              </a:rPr>
              <a:t>Based on insights from my EDA, and the Importances chart, I select the following features to test/train the model: contract, internet service, online security, online backup, device protection, tech support, payment method, including the top 10 in the feature Importance chart.</a:t>
            </a:r>
          </a:p>
        </p:txBody>
      </p:sp>
    </p:spTree>
    <p:extLst>
      <p:ext uri="{BB962C8B-B14F-4D97-AF65-F5344CB8AC3E}">
        <p14:creationId xmlns:p14="http://schemas.microsoft.com/office/powerpoint/2010/main" val="176324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609598" y="773196"/>
            <a:ext cx="11321143" cy="4154984"/>
          </a:xfrm>
          <a:prstGeom prst="rect">
            <a:avLst/>
          </a:prstGeom>
          <a:noFill/>
        </p:spPr>
        <p:txBody>
          <a:bodyPr wrap="square">
            <a:spAutoFit/>
          </a:bodyPr>
          <a:lstStyle/>
          <a:p>
            <a:r>
              <a:rPr lang="en-US" sz="2400" b="1" i="0" dirty="0">
                <a:effectLst/>
                <a:latin typeface="Stem ui"/>
              </a:rPr>
              <a:t>Model selection:</a:t>
            </a:r>
            <a:endParaRPr lang="en-US" sz="2400" b="1" dirty="0">
              <a:latin typeface="Stem ui"/>
            </a:endParaRPr>
          </a:p>
          <a:p>
            <a:pPr marL="285750" indent="-285750">
              <a:buFont typeface="Arial" panose="020B0604020202020204" pitchFamily="34" charset="0"/>
              <a:buChar char="•"/>
            </a:pPr>
            <a:r>
              <a:rPr lang="en-US" sz="2400" dirty="0">
                <a:latin typeface="Stem ui"/>
              </a:rPr>
              <a:t>The target data, 'Churn', is a categorical data and has a discrete class label. Therefore, I have chosen 3 classification models that are better suited for when the target data is categorical and has a discrete class label.</a:t>
            </a:r>
          </a:p>
          <a:p>
            <a:pPr marL="285750" indent="-285750">
              <a:buFont typeface="Arial" panose="020B0604020202020204" pitchFamily="34" charset="0"/>
              <a:buChar char="•"/>
            </a:pPr>
            <a:r>
              <a:rPr lang="en-US" sz="2400" dirty="0">
                <a:latin typeface="Stem ui"/>
              </a:rPr>
              <a:t>I used three supervised learning models: Decision Tree Classification, Support Vector Classification (SVC), </a:t>
            </a:r>
            <a:r>
              <a:rPr lang="en-US" sz="2400" dirty="0" err="1">
                <a:latin typeface="Stem ui"/>
              </a:rPr>
              <a:t>XGBClassifier</a:t>
            </a:r>
            <a:r>
              <a:rPr lang="en-US" sz="2400" dirty="0">
                <a:latin typeface="Stem ui"/>
              </a:rPr>
              <a:t>.</a:t>
            </a:r>
          </a:p>
          <a:p>
            <a:pPr marL="285750" indent="-285750">
              <a:buFont typeface="Arial" panose="020B0604020202020204" pitchFamily="34" charset="0"/>
              <a:buChar char="•"/>
            </a:pPr>
            <a:r>
              <a:rPr lang="en-US" sz="2400" dirty="0">
                <a:latin typeface="Stem ui"/>
              </a:rPr>
              <a:t>I imported relevant libraries.</a:t>
            </a:r>
          </a:p>
          <a:p>
            <a:endParaRPr lang="en-US" sz="2400" dirty="0">
              <a:latin typeface="Stem ui"/>
            </a:endParaRPr>
          </a:p>
          <a:p>
            <a:r>
              <a:rPr lang="en-US" sz="2400" b="1" dirty="0">
                <a:latin typeface="Stem ui"/>
              </a:rPr>
              <a:t>Model training and evaluation:</a:t>
            </a:r>
          </a:p>
          <a:p>
            <a:pPr marL="285750" indent="-285750">
              <a:buFont typeface="Arial" panose="020B0604020202020204" pitchFamily="34" charset="0"/>
              <a:buChar char="•"/>
            </a:pPr>
            <a:r>
              <a:rPr lang="en-US" sz="2400" dirty="0">
                <a:latin typeface="Stem ui"/>
              </a:rPr>
              <a:t>I imported relevant libraries for model training</a:t>
            </a:r>
          </a:p>
          <a:p>
            <a:pPr marL="285750" indent="-285750">
              <a:buFont typeface="Arial" panose="020B0604020202020204" pitchFamily="34" charset="0"/>
              <a:buChar char="•"/>
            </a:pPr>
            <a:r>
              <a:rPr lang="en-US" sz="2400" dirty="0">
                <a:latin typeface="Stem ui"/>
              </a:rPr>
              <a:t>I carried out the train, test and evaluation</a:t>
            </a:r>
          </a:p>
        </p:txBody>
      </p:sp>
    </p:spTree>
    <p:extLst>
      <p:ext uri="{BB962C8B-B14F-4D97-AF65-F5344CB8AC3E}">
        <p14:creationId xmlns:p14="http://schemas.microsoft.com/office/powerpoint/2010/main" val="88996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609599" y="773196"/>
            <a:ext cx="11038116" cy="4031873"/>
          </a:xfrm>
          <a:prstGeom prst="rect">
            <a:avLst/>
          </a:prstGeom>
          <a:noFill/>
        </p:spPr>
        <p:txBody>
          <a:bodyPr wrap="square">
            <a:spAutoFit/>
          </a:bodyPr>
          <a:lstStyle/>
          <a:p>
            <a:pPr algn="l"/>
            <a:r>
              <a:rPr lang="en-US" sz="3200" b="1" i="0" dirty="0">
                <a:effectLst/>
                <a:latin typeface="system-ui"/>
              </a:rPr>
              <a:t>Target Data Definition:</a:t>
            </a:r>
            <a:endParaRPr lang="en-US" b="1" i="0" dirty="0">
              <a:effectLst/>
              <a:latin typeface="system-ui"/>
            </a:endParaRPr>
          </a:p>
          <a:p>
            <a:pPr marL="457200" indent="-457200" algn="l">
              <a:buFont typeface="Arial" panose="020B0604020202020204" pitchFamily="34" charset="0"/>
              <a:buChar char="•"/>
            </a:pPr>
            <a:r>
              <a:rPr lang="en-US" sz="2400" b="0" i="0" dirty="0">
                <a:effectLst/>
                <a:latin typeface="system-ui"/>
              </a:rPr>
              <a:t>The target variable is "Churn". The target variable indicates whether the customer has churned (canceled the service) or not.</a:t>
            </a:r>
          </a:p>
          <a:p>
            <a:pPr marL="457200" indent="-457200" algn="l">
              <a:buFont typeface="Arial" panose="020B0604020202020204" pitchFamily="34" charset="0"/>
              <a:buChar char="•"/>
            </a:pPr>
            <a:r>
              <a:rPr lang="en-US" sz="2400" b="0" i="0" dirty="0">
                <a:effectLst/>
                <a:latin typeface="system-ui"/>
              </a:rPr>
              <a:t>Where "True" is indicated, it implies "Yes". This can be interpreted as True = Yes = The customer has churned = the customer has left the service.</a:t>
            </a:r>
          </a:p>
          <a:p>
            <a:pPr marL="457200" indent="-457200" algn="l">
              <a:buFont typeface="Arial" panose="020B0604020202020204" pitchFamily="34" charset="0"/>
              <a:buChar char="•"/>
            </a:pPr>
            <a:r>
              <a:rPr lang="en-US" sz="2400" b="0" i="0" dirty="0">
                <a:effectLst/>
                <a:latin typeface="system-ui"/>
              </a:rPr>
              <a:t>Where "False" is indicated, it implies "No". This can be interpreted as False = No = The customer has not churned = the customer has not left the service</a:t>
            </a:r>
          </a:p>
          <a:p>
            <a:pPr marL="457200" indent="-457200" algn="l">
              <a:buFont typeface="Arial" panose="020B0604020202020204" pitchFamily="34" charset="0"/>
              <a:buChar char="•"/>
            </a:pPr>
            <a:r>
              <a:rPr lang="en-US" sz="2400" b="0" i="0" dirty="0">
                <a:effectLst/>
                <a:latin typeface="system-ui"/>
              </a:rPr>
              <a:t>True = 1 = positive</a:t>
            </a:r>
          </a:p>
          <a:p>
            <a:pPr marL="457200" indent="-457200" algn="l">
              <a:buFont typeface="Arial" panose="020B0604020202020204" pitchFamily="34" charset="0"/>
              <a:buChar char="•"/>
            </a:pPr>
            <a:r>
              <a:rPr lang="en-US" sz="2400" b="0" i="0" dirty="0">
                <a:effectLst/>
                <a:latin typeface="system-ui"/>
              </a:rPr>
              <a:t>False = 0 = negative</a:t>
            </a:r>
          </a:p>
          <a:p>
            <a:pPr marL="457200" indent="-457200" algn="l">
              <a:buFont typeface="Arial" panose="020B0604020202020204" pitchFamily="34" charset="0"/>
              <a:buChar char="•"/>
            </a:pPr>
            <a:r>
              <a:rPr lang="en-US" sz="2400" b="0" i="0" dirty="0">
                <a:effectLst/>
                <a:latin typeface="system-ui"/>
              </a:rPr>
              <a:t>Our objective is to predict whether the customer will leave or stay.</a:t>
            </a:r>
          </a:p>
        </p:txBody>
      </p:sp>
    </p:spTree>
    <p:extLst>
      <p:ext uri="{BB962C8B-B14F-4D97-AF65-F5344CB8AC3E}">
        <p14:creationId xmlns:p14="http://schemas.microsoft.com/office/powerpoint/2010/main" val="95176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6155531"/>
          </a:xfrm>
          <a:prstGeom prst="rect">
            <a:avLst/>
          </a:prstGeom>
          <a:noFill/>
        </p:spPr>
        <p:txBody>
          <a:bodyPr wrap="square">
            <a:spAutoFit/>
          </a:bodyPr>
          <a:lstStyle/>
          <a:p>
            <a:pPr algn="l"/>
            <a:r>
              <a:rPr lang="en-US" sz="2800" b="1" i="0" dirty="0">
                <a:effectLst/>
                <a:latin typeface="system-ui"/>
              </a:rPr>
              <a:t>Interpretation of Decision Tree Classifier:</a:t>
            </a:r>
          </a:p>
          <a:p>
            <a:pPr marL="285750" indent="-285750" algn="l">
              <a:buFont typeface="Arial" panose="020B0604020202020204" pitchFamily="34" charset="0"/>
              <a:buChar char="•"/>
            </a:pPr>
            <a:r>
              <a:rPr lang="en-US" b="0" i="0" dirty="0">
                <a:effectLst/>
                <a:latin typeface="system-ui"/>
              </a:rPr>
              <a:t>Accuracy: 72.71%, indicates that about 72.71% of the predictions made by the model are correct.</a:t>
            </a:r>
          </a:p>
          <a:p>
            <a:pPr marL="285750" indent="-285750" algn="l">
              <a:buFont typeface="Arial" panose="020B0604020202020204" pitchFamily="34" charset="0"/>
              <a:buChar char="•"/>
            </a:pPr>
            <a:r>
              <a:rPr lang="en-US" b="0" i="0" dirty="0">
                <a:effectLst/>
                <a:latin typeface="system-ui"/>
              </a:rPr>
              <a:t>Precision: 48.65%, indicates that about 48.66% of the predictions of Churns made by the model are correct.</a:t>
            </a:r>
          </a:p>
          <a:p>
            <a:pPr marL="285750" indent="-285750" algn="l">
              <a:buFont typeface="Arial" panose="020B0604020202020204" pitchFamily="34" charset="0"/>
              <a:buChar char="•"/>
            </a:pPr>
            <a:r>
              <a:rPr lang="en-US" b="0" i="0" dirty="0">
                <a:effectLst/>
                <a:latin typeface="system-ui"/>
              </a:rPr>
              <a:t>Recall: 48.40%, indicates that the model correctly predicts about 48.40% of the churns.</a:t>
            </a:r>
          </a:p>
          <a:p>
            <a:pPr marL="285750" indent="-285750" algn="l">
              <a:buFont typeface="Arial" panose="020B0604020202020204" pitchFamily="34" charset="0"/>
              <a:buChar char="•"/>
            </a:pPr>
            <a:r>
              <a:rPr lang="en-US" b="0" i="0" dirty="0">
                <a:effectLst/>
                <a:latin typeface="system-ui"/>
              </a:rPr>
              <a:t>F1-score: 48.53%, indicates that the model has poor precision and recall, and cannot concurrently attain high precision and recall.</a:t>
            </a:r>
          </a:p>
          <a:p>
            <a:pPr marL="285750" indent="-285750" algn="l">
              <a:buFont typeface="Arial" panose="020B0604020202020204" pitchFamily="34" charset="0"/>
              <a:buChar char="•"/>
            </a:pPr>
            <a:r>
              <a:rPr lang="en-US" b="0" i="0" dirty="0">
                <a:effectLst/>
                <a:latin typeface="system-ui"/>
              </a:rPr>
              <a:t>ROC-AUC Score: 64.95%,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81% of the retentions were correctly predicted as retentions.</a:t>
            </a:r>
          </a:p>
          <a:p>
            <a:pPr marL="742950" lvl="1" indent="-285750" algn="l">
              <a:buFont typeface="Arial" panose="020B0604020202020204" pitchFamily="34" charset="0"/>
              <a:buChar char="•"/>
            </a:pPr>
            <a:r>
              <a:rPr lang="en-US" b="0" i="0" dirty="0">
                <a:effectLst/>
                <a:latin typeface="system-ui"/>
              </a:rPr>
              <a:t>49% of the churns were correctly predicted as churns.</a:t>
            </a:r>
          </a:p>
          <a:p>
            <a:pPr marL="742950" lvl="1" indent="-285750" algn="l">
              <a:buFont typeface="Arial" panose="020B0604020202020204" pitchFamily="34" charset="0"/>
              <a:buChar char="•"/>
            </a:pPr>
            <a:r>
              <a:rPr lang="en-US" b="0" i="0" dirty="0">
                <a:effectLst/>
                <a:latin typeface="system-ui"/>
              </a:rPr>
              <a:t>82% of all retentions were correctly identified by the model.</a:t>
            </a:r>
          </a:p>
          <a:p>
            <a:pPr marL="742950" lvl="1" indent="-285750" algn="l">
              <a:buFont typeface="Arial" panose="020B0604020202020204" pitchFamily="34" charset="0"/>
              <a:buChar char="•"/>
            </a:pPr>
            <a:r>
              <a:rPr lang="en-US" b="0" i="0" dirty="0">
                <a:effectLst/>
                <a:latin typeface="system-ui"/>
              </a:rPr>
              <a:t>48% of all churns were correctly identified by the model.</a:t>
            </a:r>
          </a:p>
          <a:p>
            <a:pPr marL="742950" lvl="1" indent="-285750" algn="l">
              <a:buFont typeface="Arial" panose="020B0604020202020204" pitchFamily="34" charset="0"/>
              <a:buChar char="•"/>
            </a:pPr>
            <a:r>
              <a:rPr lang="en-US" b="0" i="0" dirty="0">
                <a:effectLst/>
                <a:latin typeface="system-ui"/>
              </a:rPr>
              <a:t>73% of the overall model is accurate.</a:t>
            </a:r>
          </a:p>
          <a:p>
            <a:pPr marL="742950" lvl="1" indent="-285750" algn="l">
              <a:buFont typeface="Arial" panose="020B0604020202020204" pitchFamily="34" charset="0"/>
              <a:buChar char="•"/>
            </a:pPr>
            <a:r>
              <a:rPr lang="en-US" b="0" i="0" dirty="0">
                <a:effectLst/>
                <a:latin typeface="system-ui"/>
              </a:rPr>
              <a:t>F1-score: 81% for retentions, 49%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847 instances were 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retention.</a:t>
            </a:r>
          </a:p>
          <a:p>
            <a:pPr marL="742950" lvl="1" indent="-285750" algn="l">
              <a:buFont typeface="Arial" panose="020B0604020202020204" pitchFamily="34" charset="0"/>
              <a:buChar char="•"/>
            </a:pPr>
            <a:r>
              <a:rPr lang="en-US" b="0" i="0" dirty="0">
                <a:effectLst/>
                <a:latin typeface="system-ui"/>
              </a:rPr>
              <a:t>168 instances were correctly predicted as retention.</a:t>
            </a:r>
          </a:p>
          <a:p>
            <a:pPr algn="l"/>
            <a:endParaRPr lang="en-US" sz="2400" b="0" i="0" dirty="0">
              <a:effectLst/>
              <a:latin typeface="system-ui"/>
            </a:endParaRPr>
          </a:p>
        </p:txBody>
      </p:sp>
    </p:spTree>
    <p:extLst>
      <p:ext uri="{BB962C8B-B14F-4D97-AF65-F5344CB8AC3E}">
        <p14:creationId xmlns:p14="http://schemas.microsoft.com/office/powerpoint/2010/main" val="312455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80DD-7C0D-D882-2068-32A8C7FD5479}"/>
              </a:ext>
            </a:extLst>
          </p:cNvPr>
          <p:cNvSpPr>
            <a:spLocks noGrp="1"/>
          </p:cNvSpPr>
          <p:nvPr>
            <p:ph type="title"/>
          </p:nvPr>
        </p:nvSpPr>
        <p:spPr/>
        <p:txBody>
          <a:bodyPr/>
          <a:lstStyle/>
          <a:p>
            <a:r>
              <a:rPr lang="en-US" b="0" i="0" dirty="0">
                <a:effectLst/>
                <a:latin typeface="system-ui"/>
              </a:rPr>
              <a:t>Expectations and problem statement:</a:t>
            </a:r>
            <a:endParaRPr lang="en-GB" dirty="0"/>
          </a:p>
        </p:txBody>
      </p:sp>
      <p:sp>
        <p:nvSpPr>
          <p:cNvPr id="3" name="Content Placeholder 2">
            <a:extLst>
              <a:ext uri="{FF2B5EF4-FFF2-40B4-BE49-F238E27FC236}">
                <a16:creationId xmlns:a16="http://schemas.microsoft.com/office/drawing/2014/main" id="{EF4CD32A-7C92-03C6-FAB7-E857990C8B30}"/>
              </a:ext>
            </a:extLst>
          </p:cNvPr>
          <p:cNvSpPr>
            <a:spLocks noGrp="1"/>
          </p:cNvSpPr>
          <p:nvPr>
            <p:ph idx="1"/>
          </p:nvPr>
        </p:nvSpPr>
        <p:spPr>
          <a:xfrm>
            <a:off x="1451579" y="2015733"/>
            <a:ext cx="9603275" cy="2686896"/>
          </a:xfrm>
        </p:spPr>
        <p:txBody>
          <a:bodyPr>
            <a:normAutofit/>
          </a:bodyPr>
          <a:lstStyle/>
          <a:p>
            <a:pPr algn="l">
              <a:buFont typeface="Arial" panose="020B0604020202020204" pitchFamily="34" charset="0"/>
              <a:buChar char="•"/>
            </a:pPr>
            <a:r>
              <a:rPr lang="en-US" sz="2800" b="0" i="0" dirty="0">
                <a:effectLst/>
                <a:latin typeface="system-ui"/>
              </a:rPr>
              <a:t>We want to evaluate the relationship between the different variables and customer churn</a:t>
            </a:r>
          </a:p>
          <a:p>
            <a:pPr algn="l">
              <a:buFont typeface="Arial" panose="020B0604020202020204" pitchFamily="34" charset="0"/>
              <a:buChar char="•"/>
            </a:pPr>
            <a:r>
              <a:rPr lang="en-US" sz="2800" b="0" i="0" dirty="0">
                <a:effectLst/>
                <a:latin typeface="system-ui"/>
              </a:rPr>
              <a:t>We also want to recommend what we think the </a:t>
            </a:r>
            <a:r>
              <a:rPr lang="en-GB" sz="2800" b="0" i="0" dirty="0">
                <a:effectLst/>
                <a:latin typeface="system-ui"/>
              </a:rPr>
              <a:t>organisation</a:t>
            </a:r>
            <a:r>
              <a:rPr lang="en-US" sz="2800" b="0" i="0" dirty="0">
                <a:effectLst/>
                <a:latin typeface="system-ui"/>
              </a:rPr>
              <a:t> needs to do based on the findings</a:t>
            </a:r>
            <a:r>
              <a:rPr lang="en-GB" sz="2800" b="0" i="0" dirty="0">
                <a:effectLst/>
                <a:latin typeface="system-ui"/>
              </a:rPr>
              <a:t> </a:t>
            </a:r>
            <a:endParaRPr lang="en-US" sz="2800" b="0" i="0" dirty="0">
              <a:effectLst/>
              <a:latin typeface="system-ui"/>
            </a:endParaRPr>
          </a:p>
        </p:txBody>
      </p:sp>
    </p:spTree>
    <p:extLst>
      <p:ext uri="{BB962C8B-B14F-4D97-AF65-F5344CB8AC3E}">
        <p14:creationId xmlns:p14="http://schemas.microsoft.com/office/powerpoint/2010/main" val="6033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5786199"/>
          </a:xfrm>
          <a:prstGeom prst="rect">
            <a:avLst/>
          </a:prstGeom>
          <a:noFill/>
        </p:spPr>
        <p:txBody>
          <a:bodyPr wrap="square">
            <a:spAutoFit/>
          </a:bodyPr>
          <a:lstStyle/>
          <a:p>
            <a:pPr algn="l"/>
            <a:r>
              <a:rPr lang="en-US" sz="2800" b="1" i="0" dirty="0">
                <a:effectLst/>
                <a:latin typeface="system-ui"/>
              </a:rPr>
              <a:t>Interpretation of Support Vector Classification (SVC):</a:t>
            </a:r>
          </a:p>
          <a:p>
            <a:pPr marL="285750" indent="-285750" algn="l">
              <a:buFont typeface="Arial" panose="020B0604020202020204" pitchFamily="34" charset="0"/>
              <a:buChar char="•"/>
            </a:pPr>
            <a:r>
              <a:rPr lang="en-US" b="0" i="0" dirty="0">
                <a:effectLst/>
                <a:latin typeface="system-ui"/>
              </a:rPr>
              <a:t>Accuracy: 77.61%, indicates that about 77.61% of the predictions made by the model are correct.</a:t>
            </a:r>
          </a:p>
          <a:p>
            <a:pPr marL="285750" indent="-285750" algn="l">
              <a:buFont typeface="Arial" panose="020B0604020202020204" pitchFamily="34" charset="0"/>
              <a:buChar char="•"/>
            </a:pPr>
            <a:r>
              <a:rPr lang="en-US" b="0" i="0" dirty="0">
                <a:effectLst/>
                <a:latin typeface="system-ui"/>
              </a:rPr>
              <a:t>Precision: 60.65%, indicates that about 60.65% of the predictions of Churns made by the model are correct.</a:t>
            </a:r>
          </a:p>
          <a:p>
            <a:pPr marL="285750" indent="-285750" algn="l">
              <a:buFont typeface="Arial" panose="020B0604020202020204" pitchFamily="34" charset="0"/>
              <a:buChar char="•"/>
            </a:pPr>
            <a:r>
              <a:rPr lang="en-US" b="0" i="0" dirty="0">
                <a:effectLst/>
                <a:latin typeface="system-ui"/>
              </a:rPr>
              <a:t>Recall: 44.92%, indicates that the model correctly predicts about 44.92% of the churns.</a:t>
            </a:r>
          </a:p>
          <a:p>
            <a:pPr marL="285750" indent="-285750" algn="l">
              <a:buFont typeface="Arial" panose="020B0604020202020204" pitchFamily="34" charset="0"/>
              <a:buChar char="•"/>
            </a:pPr>
            <a:r>
              <a:rPr lang="en-US" b="0" i="0" dirty="0">
                <a:effectLst/>
                <a:latin typeface="system-ui"/>
              </a:rPr>
              <a:t>F1-score: 51.61%, indicates that the model achieves a reasonable trade-off between minimizing false Churn, and false retention predictions.</a:t>
            </a:r>
          </a:p>
          <a:p>
            <a:pPr marL="285750" indent="-285750" algn="l">
              <a:buFont typeface="Arial" panose="020B0604020202020204" pitchFamily="34" charset="0"/>
              <a:buChar char="•"/>
            </a:pPr>
            <a:r>
              <a:rPr lang="en-US" b="0" i="0" dirty="0">
                <a:effectLst/>
                <a:latin typeface="system-ui"/>
              </a:rPr>
              <a:t>ROC-AUC Score: 67.18%,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82% of the retentions were correctly predicted as retentions.</a:t>
            </a:r>
          </a:p>
          <a:p>
            <a:pPr marL="742950" lvl="1" indent="-285750" algn="l">
              <a:buFont typeface="Arial" panose="020B0604020202020204" pitchFamily="34" charset="0"/>
              <a:buChar char="•"/>
            </a:pPr>
            <a:r>
              <a:rPr lang="en-US" b="0" i="0" dirty="0">
                <a:effectLst/>
                <a:latin typeface="system-ui"/>
              </a:rPr>
              <a:t>61% of the churns were correctly predicted as churns.</a:t>
            </a:r>
          </a:p>
          <a:p>
            <a:pPr marL="742950" lvl="1" indent="-285750" algn="l">
              <a:buFont typeface="Arial" panose="020B0604020202020204" pitchFamily="34" charset="0"/>
              <a:buChar char="•"/>
            </a:pPr>
            <a:r>
              <a:rPr lang="en-US" b="0" i="0" dirty="0">
                <a:effectLst/>
                <a:latin typeface="system-ui"/>
              </a:rPr>
              <a:t>89% of all retentions were correctly identified by the model.</a:t>
            </a:r>
          </a:p>
          <a:p>
            <a:pPr marL="742950" lvl="1" indent="-285750" algn="l">
              <a:buFont typeface="Arial" panose="020B0604020202020204" pitchFamily="34" charset="0"/>
              <a:buChar char="•"/>
            </a:pPr>
            <a:r>
              <a:rPr lang="en-US" b="0" i="0" dirty="0">
                <a:effectLst/>
                <a:latin typeface="system-ui"/>
              </a:rPr>
              <a:t>45% of all churns were correctly identified by the model.</a:t>
            </a:r>
          </a:p>
          <a:p>
            <a:pPr marL="742950" lvl="1" indent="-285750" algn="l">
              <a:buFont typeface="Arial" panose="020B0604020202020204" pitchFamily="34" charset="0"/>
              <a:buChar char="•"/>
            </a:pPr>
            <a:r>
              <a:rPr lang="en-US" b="0" i="0" dirty="0">
                <a:effectLst/>
                <a:latin typeface="system-ui"/>
              </a:rPr>
              <a:t>78% of the overall model is accurate.</a:t>
            </a:r>
          </a:p>
          <a:p>
            <a:pPr marL="742950" lvl="1" indent="-285750" algn="l">
              <a:buFont typeface="Arial" panose="020B0604020202020204" pitchFamily="34" charset="0"/>
              <a:buChar char="•"/>
            </a:pPr>
            <a:r>
              <a:rPr lang="en-US" b="0" i="0" dirty="0">
                <a:effectLst/>
                <a:latin typeface="system-ui"/>
              </a:rPr>
              <a:t>F1-score: 85% for retentions, 52%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924 instances were correctly predicted as churn.</a:t>
            </a:r>
          </a:p>
          <a:p>
            <a:pPr marL="742950" lvl="1" indent="-285750" algn="l">
              <a:buFont typeface="Arial" panose="020B0604020202020204" pitchFamily="34" charset="0"/>
              <a:buChar char="•"/>
            </a:pPr>
            <a:r>
              <a:rPr lang="en-US" b="0" i="0" dirty="0">
                <a:effectLst/>
                <a:latin typeface="system-ui"/>
              </a:rPr>
              <a:t>109 instances were incorrectly predicted as churn.</a:t>
            </a:r>
          </a:p>
          <a:p>
            <a:pPr marL="742950" lvl="1" indent="-285750" algn="l">
              <a:buFont typeface="Arial" panose="020B0604020202020204" pitchFamily="34" charset="0"/>
              <a:buChar char="•"/>
            </a:pPr>
            <a:r>
              <a:rPr lang="en-US" b="0" i="0" dirty="0">
                <a:effectLst/>
                <a:latin typeface="system-ui"/>
              </a:rPr>
              <a:t>206 instances were incorrectly predicted as retention.</a:t>
            </a:r>
          </a:p>
          <a:p>
            <a:pPr marL="742950" lvl="1" indent="-285750" algn="l">
              <a:buFont typeface="Arial" panose="020B0604020202020204" pitchFamily="34" charset="0"/>
              <a:buChar char="•"/>
            </a:pPr>
            <a:r>
              <a:rPr lang="en-US" b="0" i="0" dirty="0">
                <a:effectLst/>
                <a:latin typeface="system-ui"/>
              </a:rPr>
              <a:t>168 instances were correctly predicted as retention.</a:t>
            </a:r>
          </a:p>
        </p:txBody>
      </p:sp>
    </p:spTree>
    <p:extLst>
      <p:ext uri="{BB962C8B-B14F-4D97-AF65-F5344CB8AC3E}">
        <p14:creationId xmlns:p14="http://schemas.microsoft.com/office/powerpoint/2010/main" val="104278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5786199"/>
          </a:xfrm>
          <a:prstGeom prst="rect">
            <a:avLst/>
          </a:prstGeom>
          <a:noFill/>
        </p:spPr>
        <p:txBody>
          <a:bodyPr wrap="square">
            <a:spAutoFit/>
          </a:bodyPr>
          <a:lstStyle/>
          <a:p>
            <a:pPr algn="l"/>
            <a:r>
              <a:rPr lang="en-US" sz="2800" b="1" i="0" dirty="0">
                <a:effectLst/>
                <a:latin typeface="system-ui"/>
              </a:rPr>
              <a:t>Interpretation of XGBoost Classifier:</a:t>
            </a:r>
          </a:p>
          <a:p>
            <a:pPr marL="285750" indent="-285750" algn="l">
              <a:buFont typeface="Arial" panose="020B0604020202020204" pitchFamily="34" charset="0"/>
              <a:buChar char="•"/>
            </a:pPr>
            <a:r>
              <a:rPr lang="en-US" b="0" i="0" dirty="0">
                <a:effectLst/>
                <a:latin typeface="system-ui"/>
              </a:rPr>
              <a:t>Accuracy: 77.83%, indicates that about 77.83% of the predictions made by the model are correct.</a:t>
            </a:r>
          </a:p>
          <a:p>
            <a:pPr marL="285750" indent="-285750" algn="l">
              <a:buFont typeface="Arial" panose="020B0604020202020204" pitchFamily="34" charset="0"/>
              <a:buChar char="•"/>
            </a:pPr>
            <a:r>
              <a:rPr lang="en-US" b="0" i="0" dirty="0">
                <a:effectLst/>
                <a:latin typeface="system-ui"/>
              </a:rPr>
              <a:t>Precision: 59.87%, indicates that about 59.87% of the predictions of Churns made by the model are correct.</a:t>
            </a:r>
          </a:p>
          <a:p>
            <a:pPr marL="285750" indent="-285750" algn="l">
              <a:buFont typeface="Arial" panose="020B0604020202020204" pitchFamily="34" charset="0"/>
              <a:buChar char="•"/>
            </a:pPr>
            <a:r>
              <a:rPr lang="en-US" b="0" i="0" dirty="0">
                <a:effectLst/>
                <a:latin typeface="system-ui"/>
              </a:rPr>
              <a:t>Recall: 50.27%, indicates that the model correctly predicts about 50.27% of the churns.</a:t>
            </a:r>
          </a:p>
          <a:p>
            <a:pPr marL="285750" indent="-285750" algn="l">
              <a:buFont typeface="Arial" panose="020B0604020202020204" pitchFamily="34" charset="0"/>
              <a:buChar char="•"/>
            </a:pPr>
            <a:r>
              <a:rPr lang="en-US" b="0" i="0" dirty="0">
                <a:effectLst/>
                <a:latin typeface="system-ui"/>
              </a:rPr>
              <a:t>F1-score: 54.65%, indicates that the model achieves a reasonable trade-off between minimizing false Churn, and false retention predictions.</a:t>
            </a:r>
          </a:p>
          <a:p>
            <a:pPr marL="285750" indent="-285750" algn="l">
              <a:buFont typeface="Arial" panose="020B0604020202020204" pitchFamily="34" charset="0"/>
              <a:buChar char="•"/>
            </a:pPr>
            <a:r>
              <a:rPr lang="en-US" b="0" i="0" dirty="0">
                <a:effectLst/>
                <a:latin typeface="system-ui"/>
              </a:rPr>
              <a:t>ROC-AUC Score: 69.03%,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83% of the retentions were correctly predicted as retentions.</a:t>
            </a:r>
          </a:p>
          <a:p>
            <a:pPr marL="742950" lvl="1" indent="-285750" algn="l">
              <a:buFont typeface="Arial" panose="020B0604020202020204" pitchFamily="34" charset="0"/>
              <a:buChar char="•"/>
            </a:pPr>
            <a:r>
              <a:rPr lang="en-US" b="0" i="0" dirty="0">
                <a:effectLst/>
                <a:latin typeface="system-ui"/>
              </a:rPr>
              <a:t>60% of the churns were correctly predicted as churns.</a:t>
            </a:r>
          </a:p>
          <a:p>
            <a:pPr marL="742950" lvl="1" indent="-285750" algn="l">
              <a:buFont typeface="Arial" panose="020B0604020202020204" pitchFamily="34" charset="0"/>
              <a:buChar char="•"/>
            </a:pPr>
            <a:r>
              <a:rPr lang="en-US" b="0" i="0" dirty="0">
                <a:effectLst/>
                <a:latin typeface="system-ui"/>
              </a:rPr>
              <a:t>88% of all retentions were correctly identified by the model.</a:t>
            </a:r>
          </a:p>
          <a:p>
            <a:pPr marL="742950" lvl="1" indent="-285750" algn="l">
              <a:buFont typeface="Arial" panose="020B0604020202020204" pitchFamily="34" charset="0"/>
              <a:buChar char="•"/>
            </a:pPr>
            <a:r>
              <a:rPr lang="en-US" b="0" i="0" dirty="0">
                <a:effectLst/>
                <a:latin typeface="system-ui"/>
              </a:rPr>
              <a:t>50% of all churns were correctly identified by the model.</a:t>
            </a:r>
          </a:p>
          <a:p>
            <a:pPr marL="742950" lvl="1" indent="-285750" algn="l">
              <a:buFont typeface="Arial" panose="020B0604020202020204" pitchFamily="34" charset="0"/>
              <a:buChar char="•"/>
            </a:pPr>
            <a:r>
              <a:rPr lang="en-US" b="0" i="0" dirty="0">
                <a:effectLst/>
                <a:latin typeface="system-ui"/>
              </a:rPr>
              <a:t>78% of the overall model is accurate.</a:t>
            </a:r>
          </a:p>
          <a:p>
            <a:pPr marL="742950" lvl="1" indent="-285750" algn="l">
              <a:buFont typeface="Arial" panose="020B0604020202020204" pitchFamily="34" charset="0"/>
              <a:buChar char="•"/>
            </a:pPr>
            <a:r>
              <a:rPr lang="en-US" b="0" i="0" dirty="0">
                <a:effectLst/>
                <a:latin typeface="system-ui"/>
              </a:rPr>
              <a:t>F1-score: 85% for retentions, 55%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907 instances were correctly predicted as churn.</a:t>
            </a:r>
          </a:p>
          <a:p>
            <a:pPr marL="742950" lvl="1" indent="-285750" algn="l">
              <a:buFont typeface="Arial" panose="020B0604020202020204" pitchFamily="34" charset="0"/>
              <a:buChar char="•"/>
            </a:pPr>
            <a:r>
              <a:rPr lang="en-US" b="0" i="0" dirty="0">
                <a:effectLst/>
                <a:latin typeface="system-ui"/>
              </a:rPr>
              <a:t>126 instances were incorrectly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retention.</a:t>
            </a:r>
          </a:p>
          <a:p>
            <a:pPr marL="742950" lvl="1" indent="-285750" algn="l">
              <a:buFont typeface="Arial" panose="020B0604020202020204" pitchFamily="34" charset="0"/>
              <a:buChar char="•"/>
            </a:pPr>
            <a:r>
              <a:rPr lang="en-US" b="0" i="0" dirty="0">
                <a:effectLst/>
                <a:latin typeface="system-ui"/>
              </a:rPr>
              <a:t>188 instances were correctly predicted as retention.</a:t>
            </a:r>
          </a:p>
        </p:txBody>
      </p:sp>
    </p:spTree>
    <p:extLst>
      <p:ext uri="{BB962C8B-B14F-4D97-AF65-F5344CB8AC3E}">
        <p14:creationId xmlns:p14="http://schemas.microsoft.com/office/powerpoint/2010/main" val="313200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AC5C-16E0-C69D-6882-57DC39C9EA7B}"/>
              </a:ext>
            </a:extLst>
          </p:cNvPr>
          <p:cNvSpPr>
            <a:spLocks noGrp="1"/>
          </p:cNvSpPr>
          <p:nvPr>
            <p:ph type="title"/>
          </p:nvPr>
        </p:nvSpPr>
        <p:spPr>
          <a:xfrm>
            <a:off x="1451579" y="1295400"/>
            <a:ext cx="9603275" cy="558354"/>
          </a:xfrm>
        </p:spPr>
        <p:txBody>
          <a:bodyPr/>
          <a:lstStyle/>
          <a:p>
            <a:r>
              <a:rPr lang="en-US" b="0" i="0" dirty="0">
                <a:effectLst/>
                <a:latin typeface="system-ui"/>
              </a:rPr>
              <a:t>Recommendations:</a:t>
            </a:r>
            <a:endParaRPr lang="en-GB" dirty="0"/>
          </a:p>
        </p:txBody>
      </p:sp>
      <p:sp>
        <p:nvSpPr>
          <p:cNvPr id="3" name="Content Placeholder 2">
            <a:extLst>
              <a:ext uri="{FF2B5EF4-FFF2-40B4-BE49-F238E27FC236}">
                <a16:creationId xmlns:a16="http://schemas.microsoft.com/office/drawing/2014/main" id="{95300003-7C30-D942-E1D7-4E689D124443}"/>
              </a:ext>
            </a:extLst>
          </p:cNvPr>
          <p:cNvSpPr>
            <a:spLocks noGrp="1"/>
          </p:cNvSpPr>
          <p:nvPr>
            <p:ph idx="1"/>
          </p:nvPr>
        </p:nvSpPr>
        <p:spPr>
          <a:xfrm>
            <a:off x="729343" y="2015732"/>
            <a:ext cx="11266714" cy="3677498"/>
          </a:xfrm>
        </p:spPr>
        <p:txBody>
          <a:bodyPr>
            <a:noAutofit/>
          </a:bodyPr>
          <a:lstStyle/>
          <a:p>
            <a:pPr algn="l">
              <a:buFont typeface="Arial" panose="020B0604020202020204" pitchFamily="34" charset="0"/>
              <a:buChar char="•"/>
            </a:pPr>
            <a:r>
              <a:rPr lang="en-US" sz="2500" b="0" i="0" dirty="0">
                <a:effectLst/>
                <a:latin typeface="system-ui"/>
              </a:rPr>
              <a:t>The SVC or the XGBoost Classifiers are the best models to predict churns and retentions, based on the outcome of the evaluation.</a:t>
            </a:r>
          </a:p>
          <a:p>
            <a:pPr algn="l">
              <a:buFont typeface="Arial" panose="020B0604020202020204" pitchFamily="34" charset="0"/>
              <a:buChar char="•"/>
            </a:pPr>
            <a:r>
              <a:rPr lang="en-US" sz="2500" b="0" i="0" dirty="0">
                <a:effectLst/>
                <a:latin typeface="system-ui"/>
              </a:rPr>
              <a:t>I recommend that the business is concerned with both true positives and true negatives.</a:t>
            </a:r>
          </a:p>
          <a:p>
            <a:pPr algn="l">
              <a:buFont typeface="Arial" panose="020B0604020202020204" pitchFamily="34" charset="0"/>
              <a:buChar char="•"/>
            </a:pPr>
            <a:r>
              <a:rPr lang="en-US" sz="2500" b="0" i="0" dirty="0">
                <a:effectLst/>
                <a:latin typeface="system-ui"/>
              </a:rPr>
              <a:t>It is important for the business to know what churn numbers to expect in the future, and it is important to project the numbers of customers who will stay with the service. This will help to plan targeted campaigns.</a:t>
            </a:r>
          </a:p>
        </p:txBody>
      </p:sp>
    </p:spTree>
    <p:extLst>
      <p:ext uri="{BB962C8B-B14F-4D97-AF65-F5344CB8AC3E}">
        <p14:creationId xmlns:p14="http://schemas.microsoft.com/office/powerpoint/2010/main" val="29864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12B5-DFEC-1006-15C7-5AC9CEBCC55A}"/>
              </a:ext>
            </a:extLst>
          </p:cNvPr>
          <p:cNvSpPr>
            <a:spLocks noGrp="1"/>
          </p:cNvSpPr>
          <p:nvPr>
            <p:ph type="title"/>
          </p:nvPr>
        </p:nvSpPr>
        <p:spPr/>
        <p:txBody>
          <a:bodyPr/>
          <a:lstStyle/>
          <a:p>
            <a:r>
              <a:rPr lang="en-GB" dirty="0"/>
              <a:t>Data features</a:t>
            </a:r>
          </a:p>
        </p:txBody>
      </p:sp>
      <p:sp>
        <p:nvSpPr>
          <p:cNvPr id="3" name="Content Placeholder 2">
            <a:extLst>
              <a:ext uri="{FF2B5EF4-FFF2-40B4-BE49-F238E27FC236}">
                <a16:creationId xmlns:a16="http://schemas.microsoft.com/office/drawing/2014/main" id="{07892A54-D8EC-DB10-4DC8-435804491E6B}"/>
              </a:ext>
            </a:extLst>
          </p:cNvPr>
          <p:cNvSpPr>
            <a:spLocks noGrp="1"/>
          </p:cNvSpPr>
          <p:nvPr>
            <p:ph idx="1"/>
          </p:nvPr>
        </p:nvSpPr>
        <p:spPr/>
        <p:txBody>
          <a:bodyPr>
            <a:normAutofit/>
          </a:bodyPr>
          <a:lstStyle/>
          <a:p>
            <a:pPr marL="0" indent="0">
              <a:buNone/>
            </a:pPr>
            <a:r>
              <a:rPr lang="en-GB" dirty="0" err="1"/>
              <a:t>customerID</a:t>
            </a:r>
            <a:r>
              <a:rPr lang="en-GB" dirty="0"/>
              <a:t>’,  'gender’,  '</a:t>
            </a:r>
            <a:r>
              <a:rPr lang="en-GB" dirty="0" err="1"/>
              <a:t>SeniorCitizen</a:t>
            </a:r>
            <a:r>
              <a:rPr lang="en-GB" dirty="0"/>
              <a:t>’,  'Partner’,  'Dependents’,  'tenure’,  '</a:t>
            </a:r>
            <a:r>
              <a:rPr lang="en-GB" dirty="0" err="1"/>
              <a:t>PhoneService</a:t>
            </a:r>
            <a:r>
              <a:rPr lang="en-GB" dirty="0"/>
              <a:t>’, </a:t>
            </a:r>
          </a:p>
          <a:p>
            <a:pPr marL="0" indent="0">
              <a:buNone/>
            </a:pPr>
            <a:r>
              <a:rPr lang="en-GB" dirty="0"/>
              <a:t>'</a:t>
            </a:r>
            <a:r>
              <a:rPr lang="en-GB" dirty="0" err="1"/>
              <a:t>MultipleLines</a:t>
            </a:r>
            <a:r>
              <a:rPr lang="en-GB" dirty="0"/>
              <a:t>’,  '</a:t>
            </a:r>
            <a:r>
              <a:rPr lang="en-GB" dirty="0" err="1"/>
              <a:t>InternetService</a:t>
            </a:r>
            <a:r>
              <a:rPr lang="en-GB" dirty="0"/>
              <a:t>', '</a:t>
            </a:r>
            <a:r>
              <a:rPr lang="en-GB" dirty="0" err="1"/>
              <a:t>OnlineSecurity</a:t>
            </a:r>
            <a:r>
              <a:rPr lang="en-GB" dirty="0"/>
              <a:t>', '</a:t>
            </a:r>
            <a:r>
              <a:rPr lang="en-GB" dirty="0" err="1"/>
              <a:t>OnlineBackup</a:t>
            </a:r>
            <a:r>
              <a:rPr lang="en-GB" dirty="0"/>
              <a:t>', '</a:t>
            </a:r>
            <a:r>
              <a:rPr lang="en-GB" dirty="0" err="1"/>
              <a:t>DeviceProtection</a:t>
            </a:r>
            <a:r>
              <a:rPr lang="en-GB" dirty="0"/>
              <a:t>’, </a:t>
            </a:r>
          </a:p>
          <a:p>
            <a:pPr marL="0" indent="0">
              <a:buNone/>
            </a:pPr>
            <a:r>
              <a:rPr lang="en-GB" dirty="0"/>
              <a:t>'</a:t>
            </a:r>
            <a:r>
              <a:rPr lang="en-GB" dirty="0" err="1"/>
              <a:t>TechSupport</a:t>
            </a:r>
            <a:r>
              <a:rPr lang="en-GB" dirty="0"/>
              <a:t>’,  </a:t>
            </a:r>
            <a:r>
              <a:rPr lang="en-GB" dirty="0">
                <a:latin typeface="Stem ui"/>
              </a:rPr>
              <a:t>'</a:t>
            </a:r>
            <a:r>
              <a:rPr lang="en-GB" dirty="0" err="1">
                <a:latin typeface="Stem ui"/>
              </a:rPr>
              <a:t>StreamingTV</a:t>
            </a:r>
            <a:r>
              <a:rPr lang="en-GB" dirty="0"/>
              <a:t>', '</a:t>
            </a:r>
            <a:r>
              <a:rPr lang="en-GB" dirty="0" err="1"/>
              <a:t>StreamingMovies</a:t>
            </a:r>
            <a:r>
              <a:rPr lang="en-GB" dirty="0"/>
              <a:t>', 'Contract', '</a:t>
            </a:r>
            <a:r>
              <a:rPr lang="en-GB" dirty="0" err="1"/>
              <a:t>PaperlessBilling</a:t>
            </a:r>
            <a:r>
              <a:rPr lang="en-GB" dirty="0"/>
              <a:t>’, </a:t>
            </a:r>
          </a:p>
          <a:p>
            <a:pPr marL="0" indent="0">
              <a:buNone/>
            </a:pPr>
            <a:r>
              <a:rPr lang="en-GB" dirty="0"/>
              <a:t>'</a:t>
            </a:r>
            <a:r>
              <a:rPr lang="en-GB" dirty="0" err="1"/>
              <a:t>PaymentMethod</a:t>
            </a:r>
            <a:r>
              <a:rPr lang="en-GB" dirty="0"/>
              <a:t>', '</a:t>
            </a:r>
            <a:r>
              <a:rPr lang="en-GB" dirty="0" err="1"/>
              <a:t>MonthlyCharges</a:t>
            </a:r>
            <a:r>
              <a:rPr lang="en-GB" dirty="0"/>
              <a:t>', '</a:t>
            </a:r>
            <a:r>
              <a:rPr lang="en-GB" dirty="0" err="1"/>
              <a:t>TotalCharges</a:t>
            </a:r>
            <a:r>
              <a:rPr lang="en-GB" dirty="0"/>
              <a:t>', 'Churn’</a:t>
            </a:r>
          </a:p>
        </p:txBody>
      </p:sp>
    </p:spTree>
    <p:extLst>
      <p:ext uri="{BB962C8B-B14F-4D97-AF65-F5344CB8AC3E}">
        <p14:creationId xmlns:p14="http://schemas.microsoft.com/office/powerpoint/2010/main" val="98705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8C41-1F69-E473-CE57-E903466B0AF5}"/>
              </a:ext>
            </a:extLst>
          </p:cNvPr>
          <p:cNvSpPr>
            <a:spLocks noGrp="1"/>
          </p:cNvSpPr>
          <p:nvPr>
            <p:ph type="title"/>
          </p:nvPr>
        </p:nvSpPr>
        <p:spPr/>
        <p:txBody>
          <a:bodyPr>
            <a:normAutofit/>
          </a:bodyPr>
          <a:lstStyle/>
          <a:p>
            <a:r>
              <a:rPr lang="en-US" b="0" i="0" dirty="0">
                <a:effectLst/>
                <a:latin typeface="system-ui"/>
              </a:rPr>
              <a:t>Observations on the data, and the data cleaning process:</a:t>
            </a:r>
            <a:endParaRPr lang="en-GB" dirty="0"/>
          </a:p>
        </p:txBody>
      </p:sp>
      <p:sp>
        <p:nvSpPr>
          <p:cNvPr id="3" name="Content Placeholder 2">
            <a:extLst>
              <a:ext uri="{FF2B5EF4-FFF2-40B4-BE49-F238E27FC236}">
                <a16:creationId xmlns:a16="http://schemas.microsoft.com/office/drawing/2014/main" id="{CBD1AD47-9A28-DD36-EC45-21D8DA8AF1C7}"/>
              </a:ext>
            </a:extLst>
          </p:cNvPr>
          <p:cNvSpPr>
            <a:spLocks noGrp="1"/>
          </p:cNvSpPr>
          <p:nvPr>
            <p:ph idx="1"/>
          </p:nvPr>
        </p:nvSpPr>
        <p:spPr/>
        <p:txBody>
          <a:bodyPr>
            <a:normAutofit fontScale="92500"/>
          </a:bodyPr>
          <a:lstStyle/>
          <a:p>
            <a:pPr algn="l">
              <a:buFont typeface="Arial" panose="020B0604020202020204" pitchFamily="34" charset="0"/>
              <a:buChar char="•"/>
            </a:pPr>
            <a:r>
              <a:rPr lang="en-GB" b="0" i="0" dirty="0">
                <a:effectLst/>
                <a:latin typeface="system-ui"/>
              </a:rPr>
              <a:t>We observe that the data is made up of predominantly categorical data, and there is need to convert it to numerical data for easy analysis using Python. With a total of 21 features, we have 4 features with numerical data and 17 features with categorical data.</a:t>
            </a:r>
          </a:p>
          <a:p>
            <a:pPr algn="l">
              <a:buFont typeface="Arial" panose="020B0604020202020204" pitchFamily="34" charset="0"/>
              <a:buChar char="•"/>
            </a:pPr>
            <a:r>
              <a:rPr lang="en-GB" b="0" i="0" dirty="0">
                <a:effectLst/>
                <a:latin typeface="system-ui"/>
              </a:rPr>
              <a:t>We have a total of 7,043 entries for each feature. I used the heatmap to visualise the missing data and assess the impact on the analysis, the colour consistency throughout the map indicates that is negligible. However, I have decided to remove the rows with missing values for easier analysis. I delete them because the missing values are not significant in number. We are left with a total of 7,032 entries for each feature, and this is sufficient for the analysis.</a:t>
            </a:r>
          </a:p>
          <a:p>
            <a:pPr algn="l">
              <a:buFont typeface="Arial" panose="020B0604020202020204" pitchFamily="34" charset="0"/>
              <a:buChar char="•"/>
            </a:pPr>
            <a:r>
              <a:rPr lang="en-GB" b="0" i="0" dirty="0">
                <a:effectLst/>
                <a:latin typeface="system-ui"/>
              </a:rPr>
              <a:t>There are no duplicate values. </a:t>
            </a:r>
          </a:p>
        </p:txBody>
      </p:sp>
    </p:spTree>
    <p:extLst>
      <p:ext uri="{BB962C8B-B14F-4D97-AF65-F5344CB8AC3E}">
        <p14:creationId xmlns:p14="http://schemas.microsoft.com/office/powerpoint/2010/main" val="115663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E351-1B71-A721-7C84-7D5150343DFB}"/>
              </a:ext>
            </a:extLst>
          </p:cNvPr>
          <p:cNvSpPr>
            <a:spLocks noGrp="1"/>
          </p:cNvSpPr>
          <p:nvPr>
            <p:ph type="title"/>
          </p:nvPr>
        </p:nvSpPr>
        <p:spPr>
          <a:xfrm>
            <a:off x="1451579" y="804519"/>
            <a:ext cx="9603275" cy="643281"/>
          </a:xfrm>
        </p:spPr>
        <p:txBody>
          <a:bodyPr/>
          <a:lstStyle/>
          <a:p>
            <a:r>
              <a:rPr lang="en-GB" dirty="0"/>
              <a:t>Visualising the Missing variables</a:t>
            </a:r>
          </a:p>
        </p:txBody>
      </p:sp>
      <p:pic>
        <p:nvPicPr>
          <p:cNvPr id="2052" name="Picture 4">
            <a:extLst>
              <a:ext uri="{FF2B5EF4-FFF2-40B4-BE49-F238E27FC236}">
                <a16:creationId xmlns:a16="http://schemas.microsoft.com/office/drawing/2014/main" id="{1062980F-0195-B809-FE23-A9D2A9660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885907"/>
            <a:ext cx="9463314" cy="38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280-6FD3-8E62-6020-7E5B2C4CF34C}"/>
              </a:ext>
            </a:extLst>
          </p:cNvPr>
          <p:cNvSpPr>
            <a:spLocks noGrp="1"/>
          </p:cNvSpPr>
          <p:nvPr>
            <p:ph type="title"/>
          </p:nvPr>
        </p:nvSpPr>
        <p:spPr>
          <a:xfrm>
            <a:off x="2149928" y="488833"/>
            <a:ext cx="8561615" cy="1049235"/>
          </a:xfrm>
        </p:spPr>
        <p:txBody>
          <a:bodyPr>
            <a:normAutofit/>
          </a:bodyPr>
          <a:lstStyle/>
          <a:p>
            <a:pPr algn="ctr"/>
            <a:r>
              <a:rPr lang="en-US" b="0" i="0" dirty="0">
                <a:effectLst/>
                <a:latin typeface="system-ui"/>
              </a:rPr>
              <a:t>Observations on the univariate data analysis and general statistics</a:t>
            </a:r>
            <a:endParaRPr lang="en-GB" dirty="0"/>
          </a:p>
        </p:txBody>
      </p:sp>
      <p:sp>
        <p:nvSpPr>
          <p:cNvPr id="3" name="Content Placeholder 2">
            <a:extLst>
              <a:ext uri="{FF2B5EF4-FFF2-40B4-BE49-F238E27FC236}">
                <a16:creationId xmlns:a16="http://schemas.microsoft.com/office/drawing/2014/main" id="{AA6413CE-E67E-5539-9DD5-7E97A6D8BDC9}"/>
              </a:ext>
            </a:extLst>
          </p:cNvPr>
          <p:cNvSpPr>
            <a:spLocks noGrp="1"/>
          </p:cNvSpPr>
          <p:nvPr>
            <p:ph idx="1"/>
          </p:nvPr>
        </p:nvSpPr>
        <p:spPr>
          <a:xfrm>
            <a:off x="827314" y="2015732"/>
            <a:ext cx="10863943" cy="2153497"/>
          </a:xfrm>
        </p:spPr>
        <p:txBody>
          <a:bodyPr>
            <a:normAutofit/>
          </a:bodyPr>
          <a:lstStyle/>
          <a:p>
            <a:pPr algn="l">
              <a:buFont typeface="Arial" panose="020B0604020202020204" pitchFamily="34" charset="0"/>
              <a:buChar char="•"/>
            </a:pPr>
            <a:r>
              <a:rPr lang="en-US" sz="2400" b="0" i="0" dirty="0">
                <a:effectLst/>
                <a:latin typeface="system-ui"/>
              </a:rPr>
              <a:t>I observe, through the boxplot, the absence of outliers when looking at the length of the tenure of customers and it is positively skewed.</a:t>
            </a:r>
          </a:p>
          <a:p>
            <a:pPr algn="l">
              <a:buFont typeface="Arial" panose="020B0604020202020204" pitchFamily="34" charset="0"/>
              <a:buChar char="•"/>
            </a:pPr>
            <a:r>
              <a:rPr lang="en-US" sz="2400" b="0" i="0" dirty="0">
                <a:effectLst/>
                <a:latin typeface="system-ui"/>
              </a:rPr>
              <a:t>I also observe, through the boxplot, the absence of outliers when looking at the monthly payment of customers and it is negatively skewed.</a:t>
            </a:r>
          </a:p>
        </p:txBody>
      </p:sp>
    </p:spTree>
    <p:extLst>
      <p:ext uri="{BB962C8B-B14F-4D97-AF65-F5344CB8AC3E}">
        <p14:creationId xmlns:p14="http://schemas.microsoft.com/office/powerpoint/2010/main" val="33152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224845A-D7C7-1F69-7E7C-6B339A47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30" y="3208461"/>
            <a:ext cx="11336332" cy="2000529"/>
          </a:xfrm>
          <a:prstGeom prst="rect">
            <a:avLst/>
          </a:prstGeom>
        </p:spPr>
      </p:pic>
      <p:pic>
        <p:nvPicPr>
          <p:cNvPr id="11" name="Picture 10">
            <a:extLst>
              <a:ext uri="{FF2B5EF4-FFF2-40B4-BE49-F238E27FC236}">
                <a16:creationId xmlns:a16="http://schemas.microsoft.com/office/drawing/2014/main" id="{6B4FC404-7E00-BF39-BD67-C354E3023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09" y="563008"/>
            <a:ext cx="11488753" cy="2172003"/>
          </a:xfrm>
          <a:prstGeom prst="rect">
            <a:avLst/>
          </a:prstGeom>
        </p:spPr>
      </p:pic>
    </p:spTree>
    <p:extLst>
      <p:ext uri="{BB962C8B-B14F-4D97-AF65-F5344CB8AC3E}">
        <p14:creationId xmlns:p14="http://schemas.microsoft.com/office/powerpoint/2010/main" val="417700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FA01-599D-DB9C-20C9-BC9B6196E5DD}"/>
              </a:ext>
            </a:extLst>
          </p:cNvPr>
          <p:cNvSpPr>
            <a:spLocks noGrp="1"/>
          </p:cNvSpPr>
          <p:nvPr>
            <p:ph type="title"/>
          </p:nvPr>
        </p:nvSpPr>
        <p:spPr>
          <a:xfrm>
            <a:off x="6096000" y="280241"/>
            <a:ext cx="4713514" cy="1439701"/>
          </a:xfrm>
        </p:spPr>
        <p:txBody>
          <a:bodyPr>
            <a:noAutofit/>
          </a:bodyPr>
          <a:lstStyle/>
          <a:p>
            <a:pPr algn="ctr"/>
            <a:r>
              <a:rPr lang="en-US" sz="2400" b="0" i="0" cap="none" dirty="0">
                <a:effectLst/>
                <a:latin typeface="system-ui"/>
              </a:rPr>
              <a:t>About 16.24% of the users are senior citizens, while 83.76% are not. It is represented in the pie chart.</a:t>
            </a:r>
            <a:endParaRPr lang="en-GB" sz="2400" cap="none" dirty="0"/>
          </a:p>
        </p:txBody>
      </p:sp>
      <p:pic>
        <p:nvPicPr>
          <p:cNvPr id="5" name="Content Placeholder 4">
            <a:extLst>
              <a:ext uri="{FF2B5EF4-FFF2-40B4-BE49-F238E27FC236}">
                <a16:creationId xmlns:a16="http://schemas.microsoft.com/office/drawing/2014/main" id="{F316805A-9431-EAC6-0660-EA4A32E172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1445" y="2017343"/>
            <a:ext cx="3865320" cy="3267590"/>
          </a:xfrm>
          <a:prstGeom prst="rect">
            <a:avLst/>
          </a:prstGeom>
        </p:spPr>
      </p:pic>
      <p:pic>
        <p:nvPicPr>
          <p:cNvPr id="6" name="Content Placeholder 5">
            <a:extLst>
              <a:ext uri="{FF2B5EF4-FFF2-40B4-BE49-F238E27FC236}">
                <a16:creationId xmlns:a16="http://schemas.microsoft.com/office/drawing/2014/main" id="{3D78CA63-0E53-F7C4-4672-8BC67C605B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7418" y="2017343"/>
            <a:ext cx="3707176" cy="3267590"/>
          </a:xfrm>
          <a:prstGeom prst="rect">
            <a:avLst/>
          </a:prstGeom>
        </p:spPr>
      </p:pic>
      <p:sp>
        <p:nvSpPr>
          <p:cNvPr id="7" name="Title 1">
            <a:extLst>
              <a:ext uri="{FF2B5EF4-FFF2-40B4-BE49-F238E27FC236}">
                <a16:creationId xmlns:a16="http://schemas.microsoft.com/office/drawing/2014/main" id="{9B425DD5-3825-DBB7-7F31-6E68243D36AD}"/>
              </a:ext>
            </a:extLst>
          </p:cNvPr>
          <p:cNvSpPr txBox="1">
            <a:spLocks/>
          </p:cNvSpPr>
          <p:nvPr/>
        </p:nvSpPr>
        <p:spPr>
          <a:xfrm>
            <a:off x="1262743" y="326572"/>
            <a:ext cx="4713514" cy="13933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000" b="0" i="0" cap="none" dirty="0">
                <a:effectLst/>
                <a:latin typeface="system-ui"/>
              </a:rPr>
              <a:t>The number of male and female customers are very close: 49.53% of customers are female, and 50.47% of customers are male. It is represented in the pie chart.</a:t>
            </a:r>
          </a:p>
        </p:txBody>
      </p:sp>
    </p:spTree>
    <p:extLst>
      <p:ext uri="{BB962C8B-B14F-4D97-AF65-F5344CB8AC3E}">
        <p14:creationId xmlns:p14="http://schemas.microsoft.com/office/powerpoint/2010/main" val="126769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FA01-599D-DB9C-20C9-BC9B6196E5DD}"/>
              </a:ext>
            </a:extLst>
          </p:cNvPr>
          <p:cNvSpPr>
            <a:spLocks noGrp="1"/>
          </p:cNvSpPr>
          <p:nvPr>
            <p:ph type="title"/>
          </p:nvPr>
        </p:nvSpPr>
        <p:spPr>
          <a:xfrm>
            <a:off x="6096000" y="587829"/>
            <a:ext cx="5875230" cy="1132113"/>
          </a:xfrm>
        </p:spPr>
        <p:txBody>
          <a:bodyPr>
            <a:noAutofit/>
          </a:bodyPr>
          <a:lstStyle/>
          <a:p>
            <a:pPr algn="l"/>
            <a:r>
              <a:rPr lang="en-US" sz="2400" b="0" i="0" cap="none" dirty="0">
                <a:effectLst/>
                <a:latin typeface="system-ui"/>
              </a:rPr>
              <a:t>About 70.15% of customers do not have dependents, while 29.85% of customers have dependents. It is represented in the bar chart.</a:t>
            </a:r>
          </a:p>
        </p:txBody>
      </p:sp>
      <p:sp>
        <p:nvSpPr>
          <p:cNvPr id="7" name="Title 1">
            <a:extLst>
              <a:ext uri="{FF2B5EF4-FFF2-40B4-BE49-F238E27FC236}">
                <a16:creationId xmlns:a16="http://schemas.microsoft.com/office/drawing/2014/main" id="{9B425DD5-3825-DBB7-7F31-6E68243D36AD}"/>
              </a:ext>
            </a:extLst>
          </p:cNvPr>
          <p:cNvSpPr txBox="1">
            <a:spLocks/>
          </p:cNvSpPr>
          <p:nvPr/>
        </p:nvSpPr>
        <p:spPr>
          <a:xfrm>
            <a:off x="201588" y="587829"/>
            <a:ext cx="5774669" cy="13933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000" b="0" i="0" cap="none" dirty="0">
                <a:effectLst/>
                <a:latin typeface="system-ui"/>
              </a:rPr>
              <a:t>The number of customers with partners and those without are quite close, with 51.75% of customers without partners and 48.25% with partners. It is represented in the bar chart.</a:t>
            </a:r>
          </a:p>
        </p:txBody>
      </p:sp>
      <p:pic>
        <p:nvPicPr>
          <p:cNvPr id="13" name="Content Placeholder 7">
            <a:extLst>
              <a:ext uri="{FF2B5EF4-FFF2-40B4-BE49-F238E27FC236}">
                <a16:creationId xmlns:a16="http://schemas.microsoft.com/office/drawing/2014/main" id="{73C7A9F8-CC18-8D1E-CC99-615242905A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55372"/>
            <a:ext cx="5557730" cy="2719740"/>
          </a:xfrm>
          <a:prstGeom prst="rect">
            <a:avLst/>
          </a:prstGeom>
        </p:spPr>
      </p:pic>
      <p:pic>
        <p:nvPicPr>
          <p:cNvPr id="14" name="Content Placeholder 13">
            <a:extLst>
              <a:ext uri="{FF2B5EF4-FFF2-40B4-BE49-F238E27FC236}">
                <a16:creationId xmlns:a16="http://schemas.microsoft.com/office/drawing/2014/main" id="{5277FECD-1D3A-D043-0CDF-908641AA880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1588" y="2155372"/>
            <a:ext cx="5894412" cy="2638058"/>
          </a:xfrm>
          <a:prstGeom prst="rect">
            <a:avLst/>
          </a:prstGeom>
        </p:spPr>
      </p:pic>
    </p:spTree>
    <p:extLst>
      <p:ext uri="{BB962C8B-B14F-4D97-AF65-F5344CB8AC3E}">
        <p14:creationId xmlns:p14="http://schemas.microsoft.com/office/powerpoint/2010/main" val="2917791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4178</TotalTime>
  <Words>1756</Words>
  <Application>Microsoft Office PowerPoint</Application>
  <PresentationFormat>Widescreen</PresentationFormat>
  <Paragraphs>112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Stem ui</vt:lpstr>
      <vt:lpstr>system-ui</vt:lpstr>
      <vt:lpstr>Gallery</vt:lpstr>
      <vt:lpstr>Capstone Project  by  Ifeoluwa A.</vt:lpstr>
      <vt:lpstr>Expectations and problem statement:</vt:lpstr>
      <vt:lpstr>Data features</vt:lpstr>
      <vt:lpstr>Observations on the data, and the data cleaning process:</vt:lpstr>
      <vt:lpstr>Visualising the Missing variables</vt:lpstr>
      <vt:lpstr>Observations on the univariate data analysis and general statistics</vt:lpstr>
      <vt:lpstr>PowerPoint Presentation</vt:lpstr>
      <vt:lpstr>About 16.24% of the users are senior citizens, while 83.76% are not. It is represented in the pie chart.</vt:lpstr>
      <vt:lpstr>About 70.15% of customers do not have dependents, while 29.85% of customers have dependents. It is represented in the bar chart.</vt:lpstr>
      <vt:lpstr>90.33% of customers have a phone service, while 9.67% of customers don't. It is represented in the bar chart.</vt:lpstr>
      <vt:lpstr>Observations on the bi-variate data analysis:</vt:lpstr>
      <vt:lpstr>PowerPoint Presentation</vt:lpstr>
      <vt:lpstr>PowerPoint Presentation</vt:lpstr>
      <vt:lpstr>Observations on the multivariate data analysis</vt:lpstr>
      <vt:lpstr>Feature Importance</vt:lpstr>
      <vt:lpstr>Feature selection: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by  Ifeoluwa A.</dc:title>
  <dc:creator>Ifeoluwa Adeniyi</dc:creator>
  <cp:lastModifiedBy>Ifeoluwa Adeniyi</cp:lastModifiedBy>
  <cp:revision>4</cp:revision>
  <dcterms:created xsi:type="dcterms:W3CDTF">2024-04-02T23:34:03Z</dcterms:created>
  <dcterms:modified xsi:type="dcterms:W3CDTF">2024-04-15T18:29:43Z</dcterms:modified>
</cp:coreProperties>
</file>