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350" r:id="rId5"/>
    <p:sldId id="352" r:id="rId6"/>
    <p:sldId id="361" r:id="rId7"/>
    <p:sldId id="356" r:id="rId8"/>
    <p:sldId id="365" r:id="rId9"/>
    <p:sldId id="366" r:id="rId10"/>
    <p:sldId id="367" r:id="rId11"/>
    <p:sldId id="368" r:id="rId12"/>
    <p:sldId id="369" r:id="rId13"/>
    <p:sldId id="370" r:id="rId14"/>
    <p:sldId id="364" r:id="rId15"/>
    <p:sldId id="343" r:id="rId16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1170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A15AE-E040-4F31-96C6-FD066D034FFB}" type="datetime1">
              <a:rPr lang="en-GB" smtClean="0"/>
              <a:pPr/>
              <a:t>05/12/2023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58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301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860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90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152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30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725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503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034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435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84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F88F5F63-8808-4375-85CE-D0FAFA3BBE65}" type="datetime3">
              <a:rPr lang="en-GB" noProof="0" smtClean="0">
                <a:latin typeface="+mn-lt"/>
              </a:rPr>
              <a:t>5 December, 2023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6D17C7AE-DC41-4D6E-8CE7-A0296D62536F}" type="datetime3">
              <a:rPr lang="en-GB" noProof="0" smtClean="0">
                <a:latin typeface="+mn-lt"/>
              </a:rPr>
              <a:t>5 December, 2023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0971D3F5-C297-4F98-9679-48877DEF0EC7}" type="datetime3">
              <a:rPr lang="en-GB" noProof="0" smtClean="0">
                <a:latin typeface="+mn-lt"/>
              </a:rPr>
              <a:t>5 December, 2023</a:t>
            </a:fld>
            <a:endParaRPr lang="en-GB" noProof="0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C02CDA83-4160-4EEB-AD7D-1C57C21837F3}" type="datetime3">
              <a:rPr lang="en-GB" noProof="0" smtClean="0">
                <a:latin typeface="+mn-lt"/>
              </a:rPr>
              <a:t>5 December, 2023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94200668-9301-4F8B-89F3-A4E2AEA80049}" type="datetime3">
              <a:rPr lang="en-GB" noProof="0" smtClean="0">
                <a:latin typeface="+mn-lt"/>
              </a:rPr>
              <a:t>5 December, 2023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chart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29ECAD1-3047-43DC-81B7-231597E81F19}" type="datetime3">
              <a:rPr lang="en-GB" noProof="0" smtClean="0">
                <a:latin typeface="+mn-lt"/>
              </a:rPr>
              <a:t>5 December, 2023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n-GB" noProof="0"/>
              <a:t>Click icon to add table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1E6A16EE-7FBD-4E62-A186-69A1E1C8758D}" type="datetime3">
              <a:rPr lang="en-GB" noProof="0" smtClean="0">
                <a:latin typeface="+mn-lt"/>
              </a:rPr>
              <a:t>5 December, 2023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D21FA074-9295-430E-9633-F682F8C96958}" type="datetime3">
              <a:rPr lang="en-GB" noProof="0" smtClean="0">
                <a:latin typeface="+mn-lt"/>
              </a:rPr>
              <a:t>5 December, 2023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D33AD83D-9671-4762-AF03-9C719A9CD695}" type="datetime3">
              <a:rPr lang="en-GB" noProof="0" smtClean="0">
                <a:latin typeface="+mn-lt"/>
              </a:rPr>
              <a:t>5 December, 2023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AC5E797-DDC7-4716-ABC9-2C172A510C23}" type="datetime3">
              <a:rPr lang="en-GB" noProof="0" smtClean="0">
                <a:latin typeface="+mn-lt"/>
              </a:rPr>
              <a:t>5 December, 2023</a:t>
            </a:fld>
            <a:endParaRPr lang="en-GB" noProof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datasets?search=chur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5403" y="2147978"/>
            <a:ext cx="7601112" cy="1661918"/>
          </a:xfrm>
        </p:spPr>
        <p:txBody>
          <a:bodyPr rtlCol="0"/>
          <a:lstStyle/>
          <a:p>
            <a:pPr algn="ctr" rtl="0"/>
            <a:r>
              <a:rPr lang="en-GB" sz="2400" dirty="0"/>
              <a:t>An Analytical Study on Predicting Customer Churn in the Telecommunications Sector: A Machine Learning Approach Using Data from an Iranian Telecom Company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28367" y="4618565"/>
            <a:ext cx="6814108" cy="1756356"/>
          </a:xfrm>
        </p:spPr>
        <p:txBody>
          <a:bodyPr rtlCol="0"/>
          <a:lstStyle/>
          <a:p>
            <a:pPr rtl="0"/>
            <a:r>
              <a:rPr lang="en-GB" dirty="0">
                <a:latin typeface="+mj-lt"/>
              </a:rPr>
              <a:t>IFEDOLAPO OLAOFE</a:t>
            </a:r>
            <a:endParaRPr lang="en-GB" dirty="0"/>
          </a:p>
          <a:p>
            <a:pPr rtl="0"/>
            <a:r>
              <a:rPr lang="en-GB" dirty="0"/>
              <a:t>B00913981</a:t>
            </a:r>
          </a:p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SCHOOL OF COMPUTING, ENGINEERING, AND INTELLIGECNCE SYSTEMS</a:t>
            </a:r>
          </a:p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UNIVERSITY OF ULSTER, MAGEE CAMPUS</a:t>
            </a:r>
          </a:p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DERRY, NORTHERN IRELAND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642"/>
    </mc:Choice>
    <mc:Fallback>
      <p:transition spd="slow" advTm="3264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2">
            <a:extLst>
              <a:ext uri="{FF2B5EF4-FFF2-40B4-BE49-F238E27FC236}">
                <a16:creationId xmlns:a16="http://schemas.microsoft.com/office/drawing/2014/main" id="{D3500F7D-6403-E0C3-437D-582213B1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38" y="1241373"/>
            <a:ext cx="8081654" cy="610863"/>
          </a:xfrm>
        </p:spPr>
        <p:txBody>
          <a:bodyPr rtlCol="0"/>
          <a:lstStyle/>
          <a:p>
            <a:pPr rtl="0"/>
            <a:r>
              <a:rPr lang="en-GB" dirty="0"/>
              <a:t>CONCLUSION.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42CE73-E6AB-B8AC-2C1B-31C227CB1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15" y="2100003"/>
            <a:ext cx="8081654" cy="36394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  <a:t>Research Summary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  <a:t>Demonstrates the use of machine learning in telecom customer churn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  <a:t>Key Model Performance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  <a:t>Random Forest excels in the Iranian telecom sector.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  <a:t>Offers actionable insights for improving client retention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  <a:t>Future Research Directions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  <a:t>Exploration of diverse machine learning models and datasets for broader applicability.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  <a:t>Comparative Model Analysis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  <a:t>Random Forest outperforms Logistic Regression in all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  <a:t>More accurate and effective in classifying churn and non-churn cases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381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8747"/>
    </mc:Choice>
    <mc:Fallback>
      <p:transition spd="slow" advTm="10874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REFERENCES.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917059-0252-1F27-4F09-5D17DE5C0A9E}"/>
              </a:ext>
            </a:extLst>
          </p:cNvPr>
          <p:cNvSpPr txBox="1"/>
          <p:nvPr/>
        </p:nvSpPr>
        <p:spPr>
          <a:xfrm>
            <a:off x="964023" y="2182483"/>
            <a:ext cx="7645139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Aft>
                <a:spcPts val="250"/>
              </a:spcAft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"Churn Dataset." UCI Machine Learning Repository. Accessed 2023. [Online]. Available: </a:t>
            </a:r>
            <a:r>
              <a:rPr lang="en-US" sz="180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https://archive.ics.uci.edu/datasets?search=churn</a:t>
            </a:r>
            <a:endParaRPr lang="en-GB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342900" lvl="0" indent="-342900" algn="just">
              <a:spcAft>
                <a:spcPts val="250"/>
              </a:spcAft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Coussement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K., &amp; Van den Poel, D. (2008).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Buckinx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W., &amp; Van den Poel, D. (2005).</a:t>
            </a:r>
            <a:endParaRPr lang="en-GB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342900" lvl="0" indent="-342900" algn="just">
              <a:spcAft>
                <a:spcPts val="250"/>
              </a:spcAft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Hashmi, N., Butt, N. A., &amp; Iqbal, M. (Year). "Customer Churn Prediction in Telecommunication: A Decade Review and Classification." Department of Computer Science and Information Technology, Faculty of Computer Science and Information Technology, University of Gujrat, Pakistan.</a:t>
            </a:r>
            <a:endParaRPr lang="en-GB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342900" lvl="0" indent="-342900" algn="just">
              <a:spcAft>
                <a:spcPts val="250"/>
              </a:spcAft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Mahajan, V., Misra, R., &amp; Mahajan, R. (2015). "Review of Data Mining Techniques for Churn Prediction in Telecom." Journal of Information and Organizational Sciences, vol. 37, no. 2</a:t>
            </a:r>
            <a:endParaRPr lang="en-GB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342900" lvl="0" indent="-342900" algn="just">
              <a:spcAft>
                <a:spcPts val="250"/>
              </a:spcAft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Hosmer Jr, D. W.,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Lemeshow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S., &amp; Sturdivant, R. X. (2013). Applied Logistic Regression. John Wiley &amp; Sons.</a:t>
            </a:r>
            <a:endParaRPr lang="en-GB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342900" lvl="0" indent="-342900" algn="just">
              <a:spcAft>
                <a:spcPts val="250"/>
              </a:spcAft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Breiman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L. (2001). Random Forests. Machine Learning, 45(1), 5-32.</a:t>
            </a:r>
            <a:endParaRPr lang="en-GB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87"/>
    </mc:Choice>
    <mc:Fallback>
      <p:transition spd="slow" advTm="408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32"/>
    </mc:Choice>
    <mc:Fallback>
      <p:transition spd="slow" advTm="623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en-GB" dirty="0"/>
              <a:t>Contents.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368670" cy="438509"/>
          </a:xfrm>
        </p:spPr>
        <p:txBody>
          <a:bodyPr rtlCol="0"/>
          <a:lstStyle/>
          <a:p>
            <a:pPr rtl="0"/>
            <a:r>
              <a:rPr lang="en-GB" dirty="0"/>
              <a:t>01. AIM &amp; OBJECTIVES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rtlCol="0"/>
          <a:lstStyle/>
          <a:p>
            <a:pPr rtl="0"/>
            <a:r>
              <a:rPr lang="en-GB"/>
              <a:t>02. INTRODUCTION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499" y="4522803"/>
            <a:ext cx="2368670" cy="438509"/>
          </a:xfrm>
        </p:spPr>
        <p:txBody>
          <a:bodyPr rtlCol="0"/>
          <a:lstStyle/>
          <a:p>
            <a:pPr rtl="0"/>
            <a:r>
              <a:rPr lang="en-GB" dirty="0"/>
              <a:t>03. DATA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rtlCol="0"/>
          <a:lstStyle/>
          <a:p>
            <a:pPr rtl="0"/>
            <a:r>
              <a:rPr lang="en-GB"/>
              <a:t>04. METHODOLOGY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rtlCol="0"/>
          <a:lstStyle/>
          <a:p>
            <a:pPr rtl="0"/>
            <a:r>
              <a:rPr lang="en-GB" dirty="0"/>
              <a:t>05. RESULT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D37F9451-BFAC-6ED2-E426-4903CE5C63A7}"/>
              </a:ext>
            </a:extLst>
          </p:cNvPr>
          <p:cNvSpPr txBox="1">
            <a:spLocks/>
          </p:cNvSpPr>
          <p:nvPr/>
        </p:nvSpPr>
        <p:spPr>
          <a:xfrm>
            <a:off x="3656511" y="5405859"/>
            <a:ext cx="2368670" cy="4385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06. CONCLUSION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79482154-A8EF-38E0-8C16-C356760B6925}"/>
              </a:ext>
            </a:extLst>
          </p:cNvPr>
          <p:cNvSpPr txBox="1">
            <a:spLocks/>
          </p:cNvSpPr>
          <p:nvPr/>
        </p:nvSpPr>
        <p:spPr>
          <a:xfrm>
            <a:off x="6367054" y="5405859"/>
            <a:ext cx="2368670" cy="4385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07. REFERENCES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D3C1D07-40DA-51C3-C511-90368AD56733}"/>
              </a:ext>
            </a:extLst>
          </p:cNvPr>
          <p:cNvCxnSpPr/>
          <p:nvPr/>
        </p:nvCxnSpPr>
        <p:spPr>
          <a:xfrm>
            <a:off x="3656511" y="5201548"/>
            <a:ext cx="2066746" cy="0"/>
          </a:xfrm>
          <a:prstGeom prst="line">
            <a:avLst/>
          </a:prstGeom>
          <a:ln w="101600">
            <a:solidFill>
              <a:srgbClr val="7CA6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742F3CB-8019-32BE-F8F9-7C4FF5C7B871}"/>
              </a:ext>
            </a:extLst>
          </p:cNvPr>
          <p:cNvCxnSpPr/>
          <p:nvPr/>
        </p:nvCxnSpPr>
        <p:spPr>
          <a:xfrm>
            <a:off x="6367054" y="5201548"/>
            <a:ext cx="2066746" cy="0"/>
          </a:xfrm>
          <a:prstGeom prst="line">
            <a:avLst/>
          </a:prstGeom>
          <a:ln w="101600">
            <a:solidFill>
              <a:srgbClr val="7CA6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A92AEC-2008-461D-E225-A06C2387DBE3}"/>
              </a:ext>
            </a:extLst>
          </p:cNvPr>
          <p:cNvCxnSpPr/>
          <p:nvPr/>
        </p:nvCxnSpPr>
        <p:spPr>
          <a:xfrm>
            <a:off x="964023" y="5201548"/>
            <a:ext cx="2066746" cy="0"/>
          </a:xfrm>
          <a:prstGeom prst="line">
            <a:avLst/>
          </a:prstGeom>
          <a:ln w="101600">
            <a:solidFill>
              <a:srgbClr val="7CA6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F53603E7-99C9-A8DC-CDE6-0CBD2BC18A2C}"/>
              </a:ext>
            </a:extLst>
          </p:cNvPr>
          <p:cNvSpPr txBox="1">
            <a:spLocks/>
          </p:cNvSpPr>
          <p:nvPr/>
        </p:nvSpPr>
        <p:spPr>
          <a:xfrm>
            <a:off x="1062497" y="5405859"/>
            <a:ext cx="2368670" cy="4385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06. DISCUSSION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136"/>
    </mc:Choice>
    <mc:Fallback>
      <p:transition spd="slow" advTm="5113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AIM &amp; 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080" y="2031384"/>
            <a:ext cx="5220420" cy="3204850"/>
          </a:xfrm>
        </p:spPr>
        <p:txBody>
          <a:bodyPr rtlCol="0"/>
          <a:lstStyle/>
          <a:p>
            <a:pPr rtl="0"/>
            <a:r>
              <a:rPr lang="en-GB" b="1" dirty="0"/>
              <a:t>Aim:</a:t>
            </a:r>
          </a:p>
          <a:p>
            <a:pPr rtl="0"/>
            <a:r>
              <a:rPr lang="en-GB" dirty="0"/>
              <a:t>- To use machine learning approaches to anticipate customer attrition (churn) within an Iranian telecommunications company.</a:t>
            </a:r>
          </a:p>
          <a:p>
            <a:pPr rtl="0"/>
            <a:r>
              <a:rPr lang="en-GB" b="1" dirty="0"/>
              <a:t>Objective:</a:t>
            </a:r>
          </a:p>
          <a:p>
            <a:pPr rtl="0"/>
            <a:r>
              <a:rPr lang="en-GB" dirty="0"/>
              <a:t>- To </a:t>
            </a:r>
            <a:r>
              <a:rPr lang="en-GB" dirty="0" err="1"/>
              <a:t>analyze</a:t>
            </a:r>
            <a:r>
              <a:rPr lang="en-GB" dirty="0"/>
              <a:t> customer churn using data from the UCI Machine Learning Repository.</a:t>
            </a:r>
          </a:p>
          <a:p>
            <a:pPr rtl="0"/>
            <a:r>
              <a:rPr lang="en-GB" dirty="0"/>
              <a:t>- To apply Logistic Regression and Random Forest as the primary machine learning classification techniques.</a:t>
            </a:r>
          </a:p>
          <a:p>
            <a:pPr rtl="0"/>
            <a:r>
              <a:rPr lang="en-GB" dirty="0"/>
              <a:t>- To compare the performance of these models and identify which one more effectively predicts customer churn.</a:t>
            </a:r>
          </a:p>
          <a:p>
            <a:pPr rtl="0"/>
            <a:r>
              <a:rPr lang="en-GB" dirty="0"/>
              <a:t>- To derive insights that will aid in the creation of effective client retention strategies in the competitive landscape of the telecommunications industry.</a:t>
            </a:r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0213"/>
    </mc:Choice>
    <mc:Fallback>
      <p:transition spd="slow" advTm="16021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2">
            <a:extLst>
              <a:ext uri="{FF2B5EF4-FFF2-40B4-BE49-F238E27FC236}">
                <a16:creationId xmlns:a16="http://schemas.microsoft.com/office/drawing/2014/main" id="{D3500F7D-6403-E0C3-437D-582213B1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38" y="1241373"/>
            <a:ext cx="8081654" cy="610863"/>
          </a:xfrm>
        </p:spPr>
        <p:txBody>
          <a:bodyPr rtlCol="0"/>
          <a:lstStyle/>
          <a:p>
            <a:pPr rtl="0"/>
            <a:r>
              <a:rPr lang="en-GB" dirty="0"/>
              <a:t>INTRODUCTION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79E885-1076-E212-EC64-53094108C265}"/>
              </a:ext>
            </a:extLst>
          </p:cNvPr>
          <p:cNvSpPr txBox="1"/>
          <p:nvPr/>
        </p:nvSpPr>
        <p:spPr>
          <a:xfrm>
            <a:off x="903638" y="2044461"/>
            <a:ext cx="107247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bg1"/>
                </a:solidFill>
                <a:effectLst/>
                <a:latin typeface="Söhne"/>
              </a:rPr>
              <a:t>Churn Prediction Overview</a:t>
            </a:r>
            <a:endParaRPr lang="en-GB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Identifying potential customer attrition [2].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Key in strategizing focused retention efforts [3].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bg1"/>
                </a:solidFill>
                <a:effectLst/>
                <a:latin typeface="Söhne"/>
              </a:rPr>
              <a:t>Importance Across Industries</a:t>
            </a:r>
            <a:endParaRPr lang="en-GB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Impactful in telecom, banking, e-commerce, and more.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Addresses retention challenges in a tech-driven information era [4].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bg1"/>
                </a:solidFill>
                <a:effectLst/>
                <a:latin typeface="Söhne"/>
              </a:rPr>
              <a:t>Study Objective</a:t>
            </a:r>
            <a:endParaRPr lang="en-GB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Predict customer churn in telecom using Logistic Regression and Random Forest.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Data sourced from UCI Machine Learning Repository [1].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bg1"/>
                </a:solidFill>
                <a:effectLst/>
                <a:latin typeface="Söhne"/>
              </a:rPr>
              <a:t>Methodology and Insights</a:t>
            </a:r>
            <a:endParaRPr lang="en-GB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Application of exploratory data analysis (EDA) for business intelligence.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Aim to enhance corporate revenue through informed decision-making.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4721"/>
    </mc:Choice>
    <mc:Fallback>
      <p:transition spd="slow" advTm="28472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2">
            <a:extLst>
              <a:ext uri="{FF2B5EF4-FFF2-40B4-BE49-F238E27FC236}">
                <a16:creationId xmlns:a16="http://schemas.microsoft.com/office/drawing/2014/main" id="{D3500F7D-6403-E0C3-437D-582213B1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38" y="1241373"/>
            <a:ext cx="8081654" cy="610863"/>
          </a:xfrm>
        </p:spPr>
        <p:txBody>
          <a:bodyPr rtlCol="0"/>
          <a:lstStyle/>
          <a:p>
            <a:pPr rtl="0"/>
            <a:r>
              <a:rPr lang="en-GB" dirty="0"/>
              <a:t>DATA DESCRIPTION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79E885-1076-E212-EC64-53094108C265}"/>
              </a:ext>
            </a:extLst>
          </p:cNvPr>
          <p:cNvSpPr txBox="1"/>
          <p:nvPr/>
        </p:nvSpPr>
        <p:spPr>
          <a:xfrm>
            <a:off x="903638" y="2044461"/>
            <a:ext cx="107247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bg1"/>
                </a:solidFill>
                <a:effectLst/>
                <a:latin typeface="Söhne"/>
              </a:rPr>
              <a:t>Dataset Source and Composition</a:t>
            </a:r>
            <a:endParaRPr lang="en-GB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Sourced from UCI Machine Learning Repository [1].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Contains 3150 customer records.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bg1"/>
                </a:solidFill>
                <a:effectLst/>
                <a:latin typeface="Söhne"/>
              </a:rPr>
              <a:t>Key Attributes of the Dataset</a:t>
            </a:r>
            <a:endParaRPr lang="en-GB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Anonymous Customer ID.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Call Failures, Complains, Subscription Length.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Charge Amount: Ordinal (0-10 scale).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Usage Metrics: Seconds of Use, Frequency of Use, Frequency of SMS.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Distinct Called Numbers.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Age Group: Ordinal (1-5 scale).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Tariff Plan, Status.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Churn: Class label (1 for churn, 0 for non-churn).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Customer Value in Iranian Rial.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bg1"/>
                </a:solidFill>
                <a:effectLst/>
                <a:latin typeface="Söhne"/>
              </a:rPr>
              <a:t>Data Preparation</a:t>
            </a:r>
            <a:endParaRPr lang="en-GB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Comprehensive data cleaning, normalization, and transformation.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Ensured data quality for EDA and predictive analysis.</a:t>
            </a:r>
          </a:p>
        </p:txBody>
      </p:sp>
    </p:spTree>
    <p:extLst>
      <p:ext uri="{BB962C8B-B14F-4D97-AF65-F5344CB8AC3E}">
        <p14:creationId xmlns:p14="http://schemas.microsoft.com/office/powerpoint/2010/main" val="1360190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446"/>
    </mc:Choice>
    <mc:Fallback>
      <p:transition spd="slow" advTm="15044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2">
            <a:extLst>
              <a:ext uri="{FF2B5EF4-FFF2-40B4-BE49-F238E27FC236}">
                <a16:creationId xmlns:a16="http://schemas.microsoft.com/office/drawing/2014/main" id="{D3500F7D-6403-E0C3-437D-582213B1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38" y="1241373"/>
            <a:ext cx="8081654" cy="610863"/>
          </a:xfrm>
        </p:spPr>
        <p:txBody>
          <a:bodyPr rtlCol="0"/>
          <a:lstStyle/>
          <a:p>
            <a:pPr rtl="0"/>
            <a:r>
              <a:rPr lang="en-GB" dirty="0"/>
              <a:t>METHODOLOGY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79E885-1076-E212-EC64-53094108C265}"/>
              </a:ext>
            </a:extLst>
          </p:cNvPr>
          <p:cNvSpPr txBox="1"/>
          <p:nvPr/>
        </p:nvSpPr>
        <p:spPr>
          <a:xfrm>
            <a:off x="903638" y="2044461"/>
            <a:ext cx="107247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bg1"/>
                </a:solidFill>
                <a:effectLst/>
                <a:latin typeface="Söhne"/>
              </a:rPr>
              <a:t>Methodological Overview</a:t>
            </a:r>
            <a:endParaRPr lang="en-GB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Combination of Exploratory Data Analysis (EDA) and Predictive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Söhne"/>
              </a:rPr>
              <a:t>Modeling</a:t>
            </a: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Data cleaning: No missing values, transformation for deeper insights.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bg1"/>
                </a:solidFill>
                <a:effectLst/>
                <a:latin typeface="Söhne"/>
              </a:rPr>
              <a:t>EDA Highlights</a:t>
            </a:r>
            <a:endParaRPr lang="en-GB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Churn Rate Analysis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Age Group Distribution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Age Group vs. Customer Value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Usage Trends by Age: Seconds of Use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Subscription Length's Impact on Churn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Subscription Length vs. Usage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Customer Complaints and Churn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bg1"/>
                </a:solidFill>
                <a:effectLst/>
                <a:latin typeface="Söhne"/>
              </a:rPr>
              <a:t>Predictive Modelling Techniques</a:t>
            </a:r>
            <a:endParaRPr lang="en-GB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Logistic Regression: Ideal for binary classification; simple and interpretable [5].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Random Forest Classifier: Handles large, high-dimensional datasets effectively [6].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bg1"/>
                </a:solidFill>
                <a:effectLst/>
                <a:latin typeface="Söhne"/>
              </a:rPr>
              <a:t>Evaluation Metrics</a:t>
            </a:r>
            <a:endParaRPr lang="en-GB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Accuracy, Precision, F1 Score: To ascertain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035743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6731"/>
    </mc:Choice>
    <mc:Fallback>
      <p:transition spd="slow" advTm="13673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2">
            <a:extLst>
              <a:ext uri="{FF2B5EF4-FFF2-40B4-BE49-F238E27FC236}">
                <a16:creationId xmlns:a16="http://schemas.microsoft.com/office/drawing/2014/main" id="{D3500F7D-6403-E0C3-437D-582213B1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857" y="253299"/>
            <a:ext cx="8081654" cy="610863"/>
          </a:xfrm>
        </p:spPr>
        <p:txBody>
          <a:bodyPr rtlCol="0"/>
          <a:lstStyle/>
          <a:p>
            <a:pPr rtl="0"/>
            <a:r>
              <a:rPr lang="en-GB" dirty="0"/>
              <a:t>RESULT</a:t>
            </a:r>
          </a:p>
        </p:txBody>
      </p:sp>
      <p:pic>
        <p:nvPicPr>
          <p:cNvPr id="3" name="Picture 2" descr="A graph of a customer value&#10;&#10;Description automatically generated with medium confidence">
            <a:extLst>
              <a:ext uri="{FF2B5EF4-FFF2-40B4-BE49-F238E27FC236}">
                <a16:creationId xmlns:a16="http://schemas.microsoft.com/office/drawing/2014/main" id="{B11B56C7-4A82-DCF0-6A22-B6EC5D4C9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69" y="2162134"/>
            <a:ext cx="2993960" cy="2093410"/>
          </a:xfrm>
          <a:prstGeom prst="rect">
            <a:avLst/>
          </a:prstGeom>
        </p:spPr>
      </p:pic>
      <p:pic>
        <p:nvPicPr>
          <p:cNvPr id="5" name="Picture 4" descr="A graph with a bar&#10;&#10;Description automatically generated with medium confidence">
            <a:extLst>
              <a:ext uri="{FF2B5EF4-FFF2-40B4-BE49-F238E27FC236}">
                <a16:creationId xmlns:a16="http://schemas.microsoft.com/office/drawing/2014/main" id="{7A119ADE-B8DE-F35C-6290-E8CFD7611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5" y="1043699"/>
            <a:ext cx="3234521" cy="2650876"/>
          </a:xfrm>
          <a:prstGeom prst="rect">
            <a:avLst/>
          </a:prstGeom>
        </p:spPr>
      </p:pic>
      <p:pic>
        <p:nvPicPr>
          <p:cNvPr id="7" name="Picture 6" descr="A graph with green bars&#10;&#10;Description automatically generated">
            <a:extLst>
              <a:ext uri="{FF2B5EF4-FFF2-40B4-BE49-F238E27FC236}">
                <a16:creationId xmlns:a16="http://schemas.microsoft.com/office/drawing/2014/main" id="{E2621633-B0AC-1A73-8622-850AD52AF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130" y="4114000"/>
            <a:ext cx="2888599" cy="2744000"/>
          </a:xfrm>
          <a:prstGeom prst="rect">
            <a:avLst/>
          </a:prstGeom>
        </p:spPr>
      </p:pic>
      <p:pic>
        <p:nvPicPr>
          <p:cNvPr id="9" name="Picture 8" descr="A graph of blue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3178874E-19CA-5613-344E-1DC00B04BC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637" y="1166006"/>
            <a:ext cx="3471941" cy="2406262"/>
          </a:xfrm>
          <a:prstGeom prst="rect">
            <a:avLst/>
          </a:prstGeom>
        </p:spPr>
      </p:pic>
      <p:pic>
        <p:nvPicPr>
          <p:cNvPr id="11" name="Picture 10" descr="A diagram of a variety of colored boxes&#10;&#10;Description automatically generated with medium confidence">
            <a:extLst>
              <a:ext uri="{FF2B5EF4-FFF2-40B4-BE49-F238E27FC236}">
                <a16:creationId xmlns:a16="http://schemas.microsoft.com/office/drawing/2014/main" id="{0B696B9D-7073-6F3C-ED5F-0B1BA4C218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69" y="0"/>
            <a:ext cx="2993960" cy="2129105"/>
          </a:xfrm>
          <a:prstGeom prst="rect">
            <a:avLst/>
          </a:prstGeom>
        </p:spPr>
      </p:pic>
      <p:pic>
        <p:nvPicPr>
          <p:cNvPr id="13" name="Picture 12" descr="A screen shot of a graph&#10;&#10;Description automatically generated">
            <a:extLst>
              <a:ext uri="{FF2B5EF4-FFF2-40B4-BE49-F238E27FC236}">
                <a16:creationId xmlns:a16="http://schemas.microsoft.com/office/drawing/2014/main" id="{56DEB2CE-8A98-C3CB-D289-A41DC87370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913" y="3749075"/>
            <a:ext cx="3619913" cy="2931796"/>
          </a:xfrm>
          <a:prstGeom prst="rect">
            <a:avLst/>
          </a:prstGeom>
        </p:spPr>
      </p:pic>
      <p:pic>
        <p:nvPicPr>
          <p:cNvPr id="15" name="Picture 14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2147FAD7-36DA-1BA8-F163-AAA4550CD4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7" y="3749075"/>
            <a:ext cx="3318294" cy="310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41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406"/>
    </mc:Choice>
    <mc:Fallback>
      <p:transition spd="slow" advTm="9940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2">
            <a:extLst>
              <a:ext uri="{FF2B5EF4-FFF2-40B4-BE49-F238E27FC236}">
                <a16:creationId xmlns:a16="http://schemas.microsoft.com/office/drawing/2014/main" id="{D3500F7D-6403-E0C3-437D-582213B1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857" y="253299"/>
            <a:ext cx="8081654" cy="610863"/>
          </a:xfrm>
        </p:spPr>
        <p:txBody>
          <a:bodyPr rtlCol="0"/>
          <a:lstStyle/>
          <a:p>
            <a:pPr rtl="0"/>
            <a:r>
              <a:rPr lang="en-GB" dirty="0"/>
              <a:t>RESULT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1E8B750-8BEA-1FAA-E612-E736B8613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73517"/>
              </p:ext>
            </p:extLst>
          </p:nvPr>
        </p:nvGraphicFramePr>
        <p:xfrm>
          <a:off x="1647645" y="2629519"/>
          <a:ext cx="7627351" cy="193247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116841">
                  <a:extLst>
                    <a:ext uri="{9D8B030D-6E8A-4147-A177-3AD203B41FA5}">
                      <a16:colId xmlns:a16="http://schemas.microsoft.com/office/drawing/2014/main" val="322793437"/>
                    </a:ext>
                  </a:extLst>
                </a:gridCol>
                <a:gridCol w="1397126">
                  <a:extLst>
                    <a:ext uri="{9D8B030D-6E8A-4147-A177-3AD203B41FA5}">
                      <a16:colId xmlns:a16="http://schemas.microsoft.com/office/drawing/2014/main" val="782282805"/>
                    </a:ext>
                  </a:extLst>
                </a:gridCol>
                <a:gridCol w="1492775">
                  <a:extLst>
                    <a:ext uri="{9D8B030D-6E8A-4147-A177-3AD203B41FA5}">
                      <a16:colId xmlns:a16="http://schemas.microsoft.com/office/drawing/2014/main" val="2770772560"/>
                    </a:ext>
                  </a:extLst>
                </a:gridCol>
                <a:gridCol w="1224641">
                  <a:extLst>
                    <a:ext uri="{9D8B030D-6E8A-4147-A177-3AD203B41FA5}">
                      <a16:colId xmlns:a16="http://schemas.microsoft.com/office/drawing/2014/main" val="2882707527"/>
                    </a:ext>
                  </a:extLst>
                </a:gridCol>
                <a:gridCol w="1197984">
                  <a:extLst>
                    <a:ext uri="{9D8B030D-6E8A-4147-A177-3AD203B41FA5}">
                      <a16:colId xmlns:a16="http://schemas.microsoft.com/office/drawing/2014/main" val="2221780388"/>
                    </a:ext>
                  </a:extLst>
                </a:gridCol>
                <a:gridCol w="1197984">
                  <a:extLst>
                    <a:ext uri="{9D8B030D-6E8A-4147-A177-3AD203B41FA5}">
                      <a16:colId xmlns:a16="http://schemas.microsoft.com/office/drawing/2014/main" val="121897913"/>
                    </a:ext>
                  </a:extLst>
                </a:gridCol>
              </a:tblGrid>
              <a:tr h="759608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2000" b="1" spc="-5" dirty="0">
                          <a:effectLst/>
                        </a:rPr>
                        <a:t>Model</a:t>
                      </a:r>
                      <a:endParaRPr lang="en-GB" sz="20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2000" spc="-5" dirty="0">
                          <a:effectLst/>
                        </a:rPr>
                        <a:t>Accuracy</a:t>
                      </a:r>
                      <a:endParaRPr lang="en-GB" sz="2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2000" spc="-5" dirty="0">
                          <a:effectLst/>
                        </a:rPr>
                        <a:t>Precision</a:t>
                      </a:r>
                      <a:endParaRPr lang="en-GB" sz="2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2000" spc="-5" dirty="0">
                          <a:effectLst/>
                        </a:rPr>
                        <a:t>Recall</a:t>
                      </a:r>
                      <a:endParaRPr lang="en-GB" sz="2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2000" spc="-5" dirty="0">
                          <a:effectLst/>
                        </a:rPr>
                        <a:t>F1 Score</a:t>
                      </a:r>
                      <a:endParaRPr lang="en-GB" sz="2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2000" spc="-5" dirty="0">
                          <a:effectLst/>
                        </a:rPr>
                        <a:t>ROC AUC Score</a:t>
                      </a:r>
                      <a:endParaRPr lang="en-GB" sz="2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4695539"/>
                  </a:ext>
                </a:extLst>
              </a:tr>
              <a:tr h="531898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2000" spc="-5" dirty="0">
                          <a:effectLst/>
                        </a:rPr>
                        <a:t>LR</a:t>
                      </a:r>
                      <a:endParaRPr lang="en-GB" sz="2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2000" b="1" spc="-5" dirty="0">
                          <a:effectLst/>
                        </a:rPr>
                        <a:t>0.85</a:t>
                      </a:r>
                      <a:endParaRPr lang="en-GB" sz="20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2880" algn="just" defTabSz="914400" rtl="0" eaLnBrk="1" latinLnBrk="0" hangingPunct="1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2000" b="1" kern="1200" spc="-5" dirty="0">
                          <a:solidFill>
                            <a:schemeClr val="dk1"/>
                          </a:solidFill>
                          <a:effectLst/>
                        </a:rPr>
                        <a:t>0.42</a:t>
                      </a:r>
                      <a:endParaRPr lang="en-GB" sz="2000" b="1" kern="1200" spc="-5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2880" algn="just" defTabSz="914400" rtl="0" eaLnBrk="1" latinLnBrk="0" hangingPunct="1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2000" b="1" kern="1200" spc="-5" dirty="0">
                          <a:solidFill>
                            <a:schemeClr val="dk1"/>
                          </a:solidFill>
                          <a:effectLst/>
                        </a:rPr>
                        <a:t>0.15</a:t>
                      </a:r>
                      <a:endParaRPr lang="en-GB" sz="2000" b="1" kern="1200" spc="-5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2880" algn="just" defTabSz="914400" rtl="0" eaLnBrk="1" latinLnBrk="0" hangingPunct="1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2000" b="1" kern="1200" spc="-5" dirty="0">
                          <a:solidFill>
                            <a:schemeClr val="dk1"/>
                          </a:solidFill>
                          <a:effectLst/>
                        </a:rPr>
                        <a:t>0.22</a:t>
                      </a:r>
                      <a:endParaRPr lang="en-GB" sz="2000" b="1" kern="1200" spc="-5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2880" algn="just" defTabSz="914400" rtl="0" eaLnBrk="1" latinLnBrk="0" hangingPunct="1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2000" b="1" kern="1200" spc="-5" dirty="0">
                          <a:solidFill>
                            <a:schemeClr val="dk1"/>
                          </a:solidFill>
                          <a:effectLst/>
                        </a:rPr>
                        <a:t>.056</a:t>
                      </a:r>
                      <a:endParaRPr lang="en-GB" sz="2000" b="1" kern="1200" spc="-5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0858169"/>
                  </a:ext>
                </a:extLst>
              </a:tr>
              <a:tr h="531898">
                <a:tc>
                  <a:txBody>
                    <a:bodyPr/>
                    <a:lstStyle/>
                    <a:p>
                      <a:pPr marL="0" indent="182880" algn="just" defTabSz="914400" rtl="0" eaLnBrk="1" latinLnBrk="0" hangingPunct="1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2000" b="1" kern="1200" spc="-5" dirty="0">
                          <a:solidFill>
                            <a:schemeClr val="lt1"/>
                          </a:solidFill>
                          <a:effectLst/>
                        </a:rPr>
                        <a:t>RF</a:t>
                      </a:r>
                      <a:endParaRPr lang="en-GB" sz="2000" b="1" kern="1200" spc="-5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2880" algn="just" defTabSz="914400" rtl="0" eaLnBrk="1" latinLnBrk="0" hangingPunct="1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2000" b="1" kern="1200" spc="-5" dirty="0">
                          <a:solidFill>
                            <a:schemeClr val="dk1"/>
                          </a:solidFill>
                          <a:effectLst/>
                        </a:rPr>
                        <a:t>0.95</a:t>
                      </a:r>
                      <a:endParaRPr lang="en-GB" sz="2000" b="1" kern="1200" spc="-5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2880" algn="just" defTabSz="914400" rtl="0" eaLnBrk="1" latinLnBrk="0" hangingPunct="1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2000" b="1" kern="1200" spc="-5" dirty="0">
                          <a:solidFill>
                            <a:schemeClr val="dk1"/>
                          </a:solidFill>
                          <a:effectLst/>
                        </a:rPr>
                        <a:t>0.81</a:t>
                      </a:r>
                      <a:endParaRPr lang="en-GB" sz="2000" b="1" kern="1200" spc="-5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2880" algn="just" defTabSz="914400" rtl="0" eaLnBrk="1" latinLnBrk="0" hangingPunct="1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2000" b="1" kern="1200" spc="-5" dirty="0">
                          <a:solidFill>
                            <a:schemeClr val="dk1"/>
                          </a:solidFill>
                          <a:effectLst/>
                        </a:rPr>
                        <a:t>0.82</a:t>
                      </a:r>
                      <a:endParaRPr lang="en-GB" sz="2000" b="1" kern="1200" spc="-5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2880" algn="just" defTabSz="914400" rtl="0" eaLnBrk="1" latinLnBrk="0" hangingPunct="1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2000" b="1" kern="1200" spc="-5" dirty="0">
                          <a:solidFill>
                            <a:schemeClr val="dk1"/>
                          </a:solidFill>
                          <a:effectLst/>
                        </a:rPr>
                        <a:t>0.81</a:t>
                      </a:r>
                      <a:endParaRPr lang="en-GB" sz="2000" b="1" kern="1200" spc="-5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2880" algn="just" defTabSz="914400" rtl="0" eaLnBrk="1" latinLnBrk="0" hangingPunct="1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2000" b="1" kern="1200" spc="-5" dirty="0">
                          <a:solidFill>
                            <a:schemeClr val="dk1"/>
                          </a:solidFill>
                          <a:effectLst/>
                        </a:rPr>
                        <a:t>0.89</a:t>
                      </a:r>
                      <a:endParaRPr lang="en-GB" sz="2000" b="1" kern="1200" spc="-5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2596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964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998"/>
    </mc:Choice>
    <mc:Fallback>
      <p:transition spd="slow" advTm="9999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2">
            <a:extLst>
              <a:ext uri="{FF2B5EF4-FFF2-40B4-BE49-F238E27FC236}">
                <a16:creationId xmlns:a16="http://schemas.microsoft.com/office/drawing/2014/main" id="{D3500F7D-6403-E0C3-437D-582213B1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38" y="1241373"/>
            <a:ext cx="8081654" cy="610863"/>
          </a:xfrm>
        </p:spPr>
        <p:txBody>
          <a:bodyPr rtlCol="0"/>
          <a:lstStyle/>
          <a:p>
            <a:pPr rtl="0"/>
            <a:r>
              <a:rPr lang="en-GB" dirty="0"/>
              <a:t>DISCUSSION.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79E885-1076-E212-EC64-53094108C265}"/>
              </a:ext>
            </a:extLst>
          </p:cNvPr>
          <p:cNvSpPr txBox="1"/>
          <p:nvPr/>
        </p:nvSpPr>
        <p:spPr>
          <a:xfrm>
            <a:off x="903638" y="2044461"/>
            <a:ext cx="10724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bg1"/>
                </a:solidFill>
                <a:effectLst/>
                <a:latin typeface="Söhne"/>
              </a:rPr>
              <a:t>Performance of Random Forest Model</a:t>
            </a:r>
            <a:endParaRPr lang="en-GB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Superior due to handling complex, non-linear relationships in the dataset.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bg1"/>
                </a:solidFill>
                <a:effectLst/>
                <a:latin typeface="Söhne"/>
              </a:rPr>
              <a:t>Significance for Telecom Industry</a:t>
            </a:r>
            <a:endParaRPr lang="en-GB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Crucial for Iranian telecom companies combating high customer churn rates.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bg1"/>
                </a:solidFill>
                <a:effectLst/>
                <a:latin typeface="Söhne"/>
              </a:rPr>
              <a:t>Study Limitations</a:t>
            </a:r>
            <a:endParaRPr lang="en-GB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Limited by the dataset's extent and inherent biases in the algorithms used.</a:t>
            </a:r>
          </a:p>
        </p:txBody>
      </p:sp>
    </p:spTree>
    <p:extLst>
      <p:ext uri="{BB962C8B-B14F-4D97-AF65-F5344CB8AC3E}">
        <p14:creationId xmlns:p14="http://schemas.microsoft.com/office/powerpoint/2010/main" val="416709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469"/>
    </mc:Choice>
    <mc:Fallback>
      <p:transition spd="slow" advTm="33469"/>
    </mc:Fallback>
  </mc:AlternateContent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1_TF78853419_Win32.potx" id="{4B078287-5F8B-4412-8B56-22BABE512007}" vid="{40D3F4AB-D386-4158-AD50-2BEE84BA2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www.w3.org/XML/1998/namespace"/>
    <ds:schemaRef ds:uri="71af3243-3dd4-4a8d-8c0d-dd76da1f02a5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{891CC5AB-B8DD-4363-B39A-7E02B8B5C8D7}tf78853419_win32</Template>
  <TotalTime>1350</TotalTime>
  <Words>855</Words>
  <Application>Microsoft Office PowerPoint</Application>
  <PresentationFormat>Widescreen</PresentationFormat>
  <Paragraphs>130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MS Mincho</vt:lpstr>
      <vt:lpstr>SimSun</vt:lpstr>
      <vt:lpstr>Arial</vt:lpstr>
      <vt:lpstr>Calibri</vt:lpstr>
      <vt:lpstr>Franklin Gothic Book</vt:lpstr>
      <vt:lpstr>Franklin Gothic Demi</vt:lpstr>
      <vt:lpstr>Söhne</vt:lpstr>
      <vt:lpstr>Times New Roman</vt:lpstr>
      <vt:lpstr>Wingdings</vt:lpstr>
      <vt:lpstr>Theme1</vt:lpstr>
      <vt:lpstr>An Analytical Study on Predicting Customer Churn in the Telecommunications Sector: A Machine Learning Approach Using Data from an Iranian Telecom Company</vt:lpstr>
      <vt:lpstr>Contents.</vt:lpstr>
      <vt:lpstr>AIM &amp; OBJECTIVE</vt:lpstr>
      <vt:lpstr>INTRODUCTION</vt:lpstr>
      <vt:lpstr>DATA DESCRIPTION</vt:lpstr>
      <vt:lpstr>METHODOLOGY</vt:lpstr>
      <vt:lpstr>RESULT</vt:lpstr>
      <vt:lpstr>RESULT</vt:lpstr>
      <vt:lpstr>DISCUSSION.</vt:lpstr>
      <vt:lpstr>CONCLUSION.</vt:lpstr>
      <vt:lpstr>REFERENCES.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Analytical Study on Predicting Customer Churn in the Telecommunications Sector: A Machine Learning Approach Using Data from an Iranian Telecom Company</dc:title>
  <dc:creator>Ifedolapo Olaofe</dc:creator>
  <cp:lastModifiedBy>Olaofe, Ifedolapo, D</cp:lastModifiedBy>
  <cp:revision>9</cp:revision>
  <dcterms:created xsi:type="dcterms:W3CDTF">2023-12-03T17:25:15Z</dcterms:created>
  <dcterms:modified xsi:type="dcterms:W3CDTF">2023-12-05T02:19:50Z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