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0" r:id="rId6"/>
    <p:sldId id="261" r:id="rId7"/>
    <p:sldId id="262" r:id="rId8"/>
    <p:sldId id="263" r:id="rId9"/>
    <p:sldId id="264"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4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table!PivotTable19</c:name>
    <c:fmtId val="19"/>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Count</a:t>
            </a:r>
            <a:r>
              <a:rPr lang="en-US" b="1" baseline="0"/>
              <a:t> of income level VS Age groups</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s>
    <c:plotArea>
      <c:layout/>
      <c:barChart>
        <c:barDir val="col"/>
        <c:grouping val="stacked"/>
        <c:varyColors val="0"/>
        <c:ser>
          <c:idx val="0"/>
          <c:order val="0"/>
          <c:tx>
            <c:strRef>
              <c:f>'pivot table'!$Q$32</c:f>
              <c:strCache>
                <c:ptCount val="1"/>
                <c:pt idx="0">
                  <c:v>Total</c:v>
                </c:pt>
              </c:strCache>
            </c:strRef>
          </c:tx>
          <c:spPr>
            <a:solidFill>
              <a:schemeClr val="accent1"/>
            </a:solidFill>
            <a:ln>
              <a:noFill/>
            </a:ln>
            <a:effectLst/>
          </c:spPr>
          <c:invertIfNegative val="0"/>
          <c:cat>
            <c:strRef>
              <c:f>'pivot table'!$P$33:$P$35</c:f>
              <c:strCache>
                <c:ptCount val="2"/>
                <c:pt idx="0">
                  <c:v>Old</c:v>
                </c:pt>
                <c:pt idx="1">
                  <c:v>Young</c:v>
                </c:pt>
              </c:strCache>
            </c:strRef>
          </c:cat>
          <c:val>
            <c:numRef>
              <c:f>'pivot table'!$Q$33:$Q$35</c:f>
              <c:numCache>
                <c:formatCode>0</c:formatCode>
                <c:ptCount val="2"/>
                <c:pt idx="0">
                  <c:v>470</c:v>
                </c:pt>
                <c:pt idx="1">
                  <c:v>530</c:v>
                </c:pt>
              </c:numCache>
            </c:numRef>
          </c:val>
          <c:extLst>
            <c:ext xmlns:c16="http://schemas.microsoft.com/office/drawing/2014/chart" uri="{C3380CC4-5D6E-409C-BE32-E72D297353CC}">
              <c16:uniqueId val="{00000000-CBA7-427B-BEF8-44E1CA84217A}"/>
            </c:ext>
          </c:extLst>
        </c:ser>
        <c:dLbls>
          <c:showLegendKey val="0"/>
          <c:showVal val="0"/>
          <c:showCatName val="0"/>
          <c:showSerName val="0"/>
          <c:showPercent val="0"/>
          <c:showBubbleSize val="0"/>
        </c:dLbls>
        <c:gapWidth val="150"/>
        <c:overlap val="100"/>
        <c:axId val="169472464"/>
        <c:axId val="169461648"/>
      </c:barChart>
      <c:catAx>
        <c:axId val="169472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9461648"/>
        <c:crosses val="autoZero"/>
        <c:auto val="1"/>
        <c:lblAlgn val="ctr"/>
        <c:lblOffset val="100"/>
        <c:noMultiLvlLbl val="0"/>
      </c:catAx>
      <c:valAx>
        <c:axId val="16946164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94724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table!PivotTable20</c:name>
    <c:fmtId val="13"/>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Shopping</a:t>
            </a:r>
            <a:r>
              <a:rPr lang="en-US" sz="1600" b="1" baseline="0"/>
              <a:t> hours vs months of purchase</a:t>
            </a:r>
            <a:endParaRPr lang="en-US" sz="1600" b="1"/>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pPr>
            <a:solidFill>
              <a:schemeClr val="accent1"/>
            </a:solidFill>
            <a:ln w="9525">
              <a:solidFill>
                <a:schemeClr val="accent1"/>
              </a:solidFill>
            </a:ln>
            <a:effectLst/>
          </c:spPr>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stacked"/>
        <c:varyColors val="0"/>
        <c:ser>
          <c:idx val="0"/>
          <c:order val="0"/>
          <c:tx>
            <c:strRef>
              <c:f>'pivot table'!$S$18</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table'!$R$19:$R$31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 table'!$S$19:$S$31</c:f>
              <c:numCache>
                <c:formatCode>0</c:formatCode>
                <c:ptCount val="12"/>
                <c:pt idx="0">
                  <c:v>75</c:v>
                </c:pt>
                <c:pt idx="1">
                  <c:v>68</c:v>
                </c:pt>
                <c:pt idx="2">
                  <c:v>93</c:v>
                </c:pt>
                <c:pt idx="3">
                  <c:v>100</c:v>
                </c:pt>
                <c:pt idx="4">
                  <c:v>76</c:v>
                </c:pt>
                <c:pt idx="5">
                  <c:v>89</c:v>
                </c:pt>
                <c:pt idx="6">
                  <c:v>94</c:v>
                </c:pt>
                <c:pt idx="7">
                  <c:v>98</c:v>
                </c:pt>
                <c:pt idx="8">
                  <c:v>84</c:v>
                </c:pt>
                <c:pt idx="9">
                  <c:v>79</c:v>
                </c:pt>
                <c:pt idx="10">
                  <c:v>80</c:v>
                </c:pt>
                <c:pt idx="11">
                  <c:v>64</c:v>
                </c:pt>
              </c:numCache>
            </c:numRef>
          </c:val>
          <c:extLst>
            <c:ext xmlns:c16="http://schemas.microsoft.com/office/drawing/2014/chart" uri="{C3380CC4-5D6E-409C-BE32-E72D297353CC}">
              <c16:uniqueId val="{00000000-6795-4D03-9F1F-2895DB5FEB5F}"/>
            </c:ext>
          </c:extLst>
        </c:ser>
        <c:dLbls>
          <c:dLblPos val="inEnd"/>
          <c:showLegendKey val="0"/>
          <c:showVal val="1"/>
          <c:showCatName val="0"/>
          <c:showSerName val="0"/>
          <c:showPercent val="0"/>
          <c:showBubbleSize val="0"/>
        </c:dLbls>
        <c:gapWidth val="219"/>
        <c:overlap val="100"/>
        <c:axId val="30385408"/>
        <c:axId val="30389568"/>
      </c:barChart>
      <c:catAx>
        <c:axId val="30385408"/>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months</a:t>
                </a:r>
                <a:r>
                  <a:rPr lang="en-US" sz="1400" b="1" baseline="0"/>
                  <a:t> of purchase</a:t>
                </a:r>
                <a:endParaRPr lang="en-US" sz="1400" b="1"/>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30389568"/>
        <c:crosses val="autoZero"/>
        <c:auto val="1"/>
        <c:lblAlgn val="ctr"/>
        <c:lblOffset val="100"/>
        <c:noMultiLvlLbl val="0"/>
      </c:catAx>
      <c:valAx>
        <c:axId val="30389568"/>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Shopping</a:t>
                </a:r>
                <a:r>
                  <a:rPr lang="en-US" sz="1400" b="1" baseline="0"/>
                  <a:t> hours</a:t>
                </a:r>
                <a:endParaRPr lang="en-US" sz="1400" b="1"/>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303854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table!PivotTable9</c:name>
    <c:fmtId val="5"/>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a:solidFill>
                  <a:schemeClr val="tx1"/>
                </a:solidFill>
                <a:latin typeface="+mn-lt"/>
              </a:rPr>
              <a:t>social</a:t>
            </a:r>
            <a:r>
              <a:rPr lang="en-US" sz="1400" b="1" baseline="0">
                <a:solidFill>
                  <a:schemeClr val="tx1"/>
                </a:solidFill>
                <a:latin typeface="+mn-lt"/>
              </a:rPr>
              <a:t> media influence vs count of purchase sales</a:t>
            </a:r>
            <a:endParaRPr lang="en-US" sz="1400" b="1">
              <a:solidFill>
                <a:schemeClr val="tx1"/>
              </a:solidFill>
              <a:latin typeface="+mn-lt"/>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'pivot table'!$K$13</c:f>
              <c:strCache>
                <c:ptCount val="1"/>
                <c:pt idx="0">
                  <c:v>Total</c:v>
                </c:pt>
              </c:strCache>
            </c:strRef>
          </c:tx>
          <c:spPr>
            <a:solidFill>
              <a:schemeClr val="accent1"/>
            </a:solidFill>
            <a:ln>
              <a:noFill/>
            </a:ln>
            <a:effectLst/>
          </c:spPr>
          <c:invertIfNegative val="0"/>
          <c:dLbls>
            <c:delete val="1"/>
          </c:dLbls>
          <c:cat>
            <c:strRef>
              <c:f>'pivot table'!$J$14:$J$18</c:f>
              <c:strCache>
                <c:ptCount val="4"/>
                <c:pt idx="0">
                  <c:v>High</c:v>
                </c:pt>
                <c:pt idx="1">
                  <c:v>Low</c:v>
                </c:pt>
                <c:pt idx="2">
                  <c:v>Medium</c:v>
                </c:pt>
                <c:pt idx="3">
                  <c:v>None</c:v>
                </c:pt>
              </c:strCache>
            </c:strRef>
          </c:cat>
          <c:val>
            <c:numRef>
              <c:f>'pivot table'!$K$14:$K$18</c:f>
              <c:numCache>
                <c:formatCode>_("$"* #,##0.00_);_("$"* \(#,##0.00\);_("$"* "-"??_);_(@_)</c:formatCode>
                <c:ptCount val="4"/>
                <c:pt idx="0">
                  <c:v>76192.920000000042</c:v>
                </c:pt>
                <c:pt idx="1">
                  <c:v>67852.319999999992</c:v>
                </c:pt>
                <c:pt idx="2">
                  <c:v>66108.020000000019</c:v>
                </c:pt>
                <c:pt idx="3">
                  <c:v>64910.62</c:v>
                </c:pt>
              </c:numCache>
            </c:numRef>
          </c:val>
          <c:extLst>
            <c:ext xmlns:c16="http://schemas.microsoft.com/office/drawing/2014/chart" uri="{C3380CC4-5D6E-409C-BE32-E72D297353CC}">
              <c16:uniqueId val="{00000000-C1C7-48E2-8B55-F5A26364AA78}"/>
            </c:ext>
          </c:extLst>
        </c:ser>
        <c:dLbls>
          <c:dLblPos val="inEnd"/>
          <c:showLegendKey val="0"/>
          <c:showVal val="1"/>
          <c:showCatName val="0"/>
          <c:showSerName val="0"/>
          <c:showPercent val="0"/>
          <c:showBubbleSize val="0"/>
        </c:dLbls>
        <c:gapWidth val="150"/>
        <c:overlap val="100"/>
        <c:axId val="2037991631"/>
        <c:axId val="2037988303"/>
      </c:barChart>
      <c:catAx>
        <c:axId val="2037991631"/>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dirty="0" smtClean="0"/>
                  <a:t>Social</a:t>
                </a:r>
                <a:r>
                  <a:rPr lang="en-US" sz="1400" b="1" baseline="0" dirty="0" smtClean="0"/>
                  <a:t> media influence</a:t>
                </a:r>
                <a:endParaRPr lang="en-US" sz="1400" b="1" dirty="0"/>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2037988303"/>
        <c:crosses val="autoZero"/>
        <c:auto val="1"/>
        <c:lblAlgn val="ctr"/>
        <c:lblOffset val="100"/>
        <c:noMultiLvlLbl val="0"/>
      </c:catAx>
      <c:valAx>
        <c:axId val="2037988303"/>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baseline="0" dirty="0" smtClean="0"/>
                  <a:t>Purchase  amount</a:t>
                </a:r>
                <a:endParaRPr lang="en-US" sz="1400" b="1" dirty="0"/>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379916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table!PivotTable18</c:name>
    <c:fmtId val="9"/>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t>Count</a:t>
            </a:r>
            <a:r>
              <a:rPr lang="en-US" sz="1400" b="1" baseline="0" dirty="0"/>
              <a:t> of product rating vs social media influence</a:t>
            </a:r>
          </a:p>
        </c:rich>
      </c:tx>
      <c:layout>
        <c:manualLayout>
          <c:xMode val="edge"/>
          <c:yMode val="edge"/>
          <c:x val="6.7686235911687515E-2"/>
          <c:y val="6.4902105972921426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bar"/>
        <c:grouping val="clustered"/>
        <c:varyColors val="0"/>
        <c:ser>
          <c:idx val="0"/>
          <c:order val="0"/>
          <c:tx>
            <c:strRef>
              <c:f>'pivot table'!$L$23</c:f>
              <c:strCache>
                <c:ptCount val="1"/>
                <c:pt idx="0">
                  <c:v>Total</c:v>
                </c:pt>
              </c:strCache>
            </c:strRef>
          </c:tx>
          <c:spPr>
            <a:solidFill>
              <a:schemeClr val="accent1"/>
            </a:solidFill>
            <a:ln>
              <a:noFill/>
            </a:ln>
            <a:effectLst/>
          </c:spPr>
          <c:invertIfNegative val="0"/>
          <c:cat>
            <c:strRef>
              <c:f>'pivot table'!$K$24:$K$28</c:f>
              <c:strCache>
                <c:ptCount val="4"/>
                <c:pt idx="0">
                  <c:v>High</c:v>
                </c:pt>
                <c:pt idx="1">
                  <c:v>Low</c:v>
                </c:pt>
                <c:pt idx="2">
                  <c:v>Medium</c:v>
                </c:pt>
                <c:pt idx="3">
                  <c:v>None</c:v>
                </c:pt>
              </c:strCache>
            </c:strRef>
          </c:cat>
          <c:val>
            <c:numRef>
              <c:f>'pivot table'!$L$24:$L$28</c:f>
              <c:numCache>
                <c:formatCode>0</c:formatCode>
                <c:ptCount val="4"/>
                <c:pt idx="0">
                  <c:v>268</c:v>
                </c:pt>
                <c:pt idx="1">
                  <c:v>249</c:v>
                </c:pt>
                <c:pt idx="2">
                  <c:v>236</c:v>
                </c:pt>
                <c:pt idx="3">
                  <c:v>247</c:v>
                </c:pt>
              </c:numCache>
            </c:numRef>
          </c:val>
          <c:extLst>
            <c:ext xmlns:c16="http://schemas.microsoft.com/office/drawing/2014/chart" uri="{C3380CC4-5D6E-409C-BE32-E72D297353CC}">
              <c16:uniqueId val="{00000000-CBCE-40D7-BE96-BD6A63AF0AF4}"/>
            </c:ext>
          </c:extLst>
        </c:ser>
        <c:dLbls>
          <c:showLegendKey val="0"/>
          <c:showVal val="0"/>
          <c:showCatName val="0"/>
          <c:showSerName val="0"/>
          <c:showPercent val="0"/>
          <c:showBubbleSize val="0"/>
        </c:dLbls>
        <c:gapWidth val="182"/>
        <c:axId val="2062257824"/>
        <c:axId val="2062235776"/>
      </c:barChart>
      <c:catAx>
        <c:axId val="2062257824"/>
        <c:scaling>
          <c:orientation val="minMax"/>
        </c:scaling>
        <c:delete val="0"/>
        <c:axPos val="l"/>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b="1"/>
                  <a:t>Social</a:t>
                </a:r>
                <a:r>
                  <a:rPr lang="en-US" sz="1200" b="1" baseline="0"/>
                  <a:t> media influence</a:t>
                </a:r>
                <a:endParaRPr lang="en-US" sz="1200" b="1"/>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2062235776"/>
        <c:crosses val="autoZero"/>
        <c:auto val="1"/>
        <c:lblAlgn val="ctr"/>
        <c:lblOffset val="100"/>
        <c:noMultiLvlLbl val="0"/>
      </c:catAx>
      <c:valAx>
        <c:axId val="2062235776"/>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Count</a:t>
                </a:r>
                <a:r>
                  <a:rPr lang="en-US" sz="1400" b="1" baseline="0"/>
                  <a:t> of product rating</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2062257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table!PivotTable11</c:name>
    <c:fmtId val="9"/>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baseline="0" dirty="0" smtClean="0"/>
              <a:t>Customers satisfaction vs returned products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bar"/>
        <c:grouping val="clustered"/>
        <c:varyColors val="0"/>
        <c:ser>
          <c:idx val="0"/>
          <c:order val="0"/>
          <c:tx>
            <c:strRef>
              <c:f>'pivot table'!$N$3</c:f>
              <c:strCache>
                <c:ptCount val="1"/>
                <c:pt idx="0">
                  <c:v>Total</c:v>
                </c:pt>
              </c:strCache>
            </c:strRef>
          </c:tx>
          <c:spPr>
            <a:solidFill>
              <a:schemeClr val="accent1"/>
            </a:solidFill>
            <a:ln>
              <a:noFill/>
            </a:ln>
            <a:effectLst/>
          </c:spPr>
          <c:invertIfNegative val="0"/>
          <c:cat>
            <c:strRef>
              <c:f>'pivot table'!$M$4:$M$14</c:f>
              <c:strCache>
                <c:ptCount val="10"/>
                <c:pt idx="0">
                  <c:v>1</c:v>
                </c:pt>
                <c:pt idx="1">
                  <c:v>2</c:v>
                </c:pt>
                <c:pt idx="2">
                  <c:v>3</c:v>
                </c:pt>
                <c:pt idx="3">
                  <c:v>4</c:v>
                </c:pt>
                <c:pt idx="4">
                  <c:v>5</c:v>
                </c:pt>
                <c:pt idx="5">
                  <c:v>6</c:v>
                </c:pt>
                <c:pt idx="6">
                  <c:v>7</c:v>
                </c:pt>
                <c:pt idx="7">
                  <c:v>8</c:v>
                </c:pt>
                <c:pt idx="8">
                  <c:v>9</c:v>
                </c:pt>
                <c:pt idx="9">
                  <c:v>10</c:v>
                </c:pt>
              </c:strCache>
            </c:strRef>
          </c:cat>
          <c:val>
            <c:numRef>
              <c:f>'pivot table'!$N$4:$N$14</c:f>
              <c:numCache>
                <c:formatCode>0</c:formatCode>
                <c:ptCount val="10"/>
                <c:pt idx="0">
                  <c:v>111</c:v>
                </c:pt>
                <c:pt idx="1">
                  <c:v>100</c:v>
                </c:pt>
                <c:pt idx="2">
                  <c:v>104</c:v>
                </c:pt>
                <c:pt idx="3">
                  <c:v>99</c:v>
                </c:pt>
                <c:pt idx="4">
                  <c:v>87</c:v>
                </c:pt>
                <c:pt idx="5">
                  <c:v>109</c:v>
                </c:pt>
                <c:pt idx="6">
                  <c:v>101</c:v>
                </c:pt>
                <c:pt idx="7">
                  <c:v>102</c:v>
                </c:pt>
                <c:pt idx="8">
                  <c:v>102</c:v>
                </c:pt>
                <c:pt idx="9">
                  <c:v>85</c:v>
                </c:pt>
              </c:numCache>
            </c:numRef>
          </c:val>
          <c:extLst>
            <c:ext xmlns:c16="http://schemas.microsoft.com/office/drawing/2014/chart" uri="{C3380CC4-5D6E-409C-BE32-E72D297353CC}">
              <c16:uniqueId val="{00000000-7495-42E9-8005-328F02A32F27}"/>
            </c:ext>
          </c:extLst>
        </c:ser>
        <c:dLbls>
          <c:showLegendKey val="0"/>
          <c:showVal val="0"/>
          <c:showCatName val="0"/>
          <c:showSerName val="0"/>
          <c:showPercent val="0"/>
          <c:showBubbleSize val="0"/>
        </c:dLbls>
        <c:gapWidth val="182"/>
        <c:axId val="1902568511"/>
        <c:axId val="1902576831"/>
      </c:barChart>
      <c:catAx>
        <c:axId val="1902568511"/>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dirty="0" smtClean="0"/>
                  <a:t>Customers</a:t>
                </a:r>
                <a:r>
                  <a:rPr lang="en-US" sz="1400" b="1" baseline="0" dirty="0" smtClean="0"/>
                  <a:t> satisfaction</a:t>
                </a:r>
                <a:endParaRPr lang="en-US" sz="1400" b="1" dirty="0"/>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902576831"/>
        <c:crosses val="autoZero"/>
        <c:auto val="1"/>
        <c:lblAlgn val="ctr"/>
        <c:lblOffset val="100"/>
        <c:noMultiLvlLbl val="0"/>
      </c:catAx>
      <c:valAx>
        <c:axId val="1902576831"/>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dirty="0" smtClean="0"/>
                  <a:t>Returned</a:t>
                </a:r>
                <a:r>
                  <a:rPr lang="en-US" sz="1400" b="1" baseline="0" dirty="0" smtClean="0"/>
                  <a:t> products</a:t>
                </a:r>
                <a:endParaRPr lang="en-US" sz="1400" b="1" dirty="0"/>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90256851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table!PivotTable19</c:name>
    <c:fmtId val="9"/>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1" dirty="0" smtClean="0"/>
              <a:t>Product</a:t>
            </a:r>
            <a:r>
              <a:rPr lang="en-US" sz="1600" b="1" baseline="0" dirty="0" smtClean="0"/>
              <a:t> rating vs return rate</a:t>
            </a:r>
            <a:endParaRPr lang="en-US" sz="1600" b="1"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s>
    <c:plotArea>
      <c:layout/>
      <c:barChart>
        <c:barDir val="col"/>
        <c:grouping val="stacked"/>
        <c:varyColors val="0"/>
        <c:ser>
          <c:idx val="0"/>
          <c:order val="0"/>
          <c:tx>
            <c:strRef>
              <c:f>'pivot table'!$Q$18</c:f>
              <c:strCache>
                <c:ptCount val="1"/>
                <c:pt idx="0">
                  <c:v>Total</c:v>
                </c:pt>
              </c:strCache>
            </c:strRef>
          </c:tx>
          <c:spPr>
            <a:solidFill>
              <a:schemeClr val="accent1"/>
            </a:solidFill>
            <a:ln>
              <a:noFill/>
            </a:ln>
            <a:effectLst/>
          </c:spPr>
          <c:invertIfNegative val="0"/>
          <c:dLbls>
            <c:delete val="1"/>
          </c:dLbls>
          <c:cat>
            <c:strRef>
              <c:f>'pivot table'!$P$19:$P$24</c:f>
              <c:strCache>
                <c:ptCount val="5"/>
                <c:pt idx="0">
                  <c:v>1</c:v>
                </c:pt>
                <c:pt idx="1">
                  <c:v>2</c:v>
                </c:pt>
                <c:pt idx="2">
                  <c:v>3</c:v>
                </c:pt>
                <c:pt idx="3">
                  <c:v>4</c:v>
                </c:pt>
                <c:pt idx="4">
                  <c:v>5</c:v>
                </c:pt>
              </c:strCache>
            </c:strRef>
          </c:cat>
          <c:val>
            <c:numRef>
              <c:f>'pivot table'!$Q$19:$Q$24</c:f>
              <c:numCache>
                <c:formatCode>0</c:formatCode>
                <c:ptCount val="5"/>
                <c:pt idx="0">
                  <c:v>205</c:v>
                </c:pt>
                <c:pt idx="1">
                  <c:v>189</c:v>
                </c:pt>
                <c:pt idx="2">
                  <c:v>185</c:v>
                </c:pt>
                <c:pt idx="3">
                  <c:v>210</c:v>
                </c:pt>
                <c:pt idx="4">
                  <c:v>211</c:v>
                </c:pt>
              </c:numCache>
            </c:numRef>
          </c:val>
          <c:extLst>
            <c:ext xmlns:c16="http://schemas.microsoft.com/office/drawing/2014/chart" uri="{C3380CC4-5D6E-409C-BE32-E72D297353CC}">
              <c16:uniqueId val="{00000000-95E2-4E34-9742-086C12555718}"/>
            </c:ext>
          </c:extLst>
        </c:ser>
        <c:dLbls>
          <c:dLblPos val="ctr"/>
          <c:showLegendKey val="0"/>
          <c:showVal val="1"/>
          <c:showCatName val="0"/>
          <c:showSerName val="0"/>
          <c:showPercent val="0"/>
          <c:showBubbleSize val="0"/>
        </c:dLbls>
        <c:gapWidth val="150"/>
        <c:overlap val="100"/>
        <c:axId val="133309104"/>
        <c:axId val="133309936"/>
      </c:barChart>
      <c:catAx>
        <c:axId val="133309104"/>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Product rating</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33309936"/>
        <c:crosses val="autoZero"/>
        <c:auto val="1"/>
        <c:lblAlgn val="ctr"/>
        <c:lblOffset val="100"/>
        <c:noMultiLvlLbl val="0"/>
      </c:catAx>
      <c:valAx>
        <c:axId val="1333099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r>
                  <a:rPr lang="en-US" b="1"/>
                  <a:t>count of return rate</a:t>
                </a: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333091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table!PivotTable22</c:name>
    <c:fmtId val="0"/>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smtClean="0"/>
              <a:t>Age</a:t>
            </a:r>
            <a:r>
              <a:rPr lang="en-US" sz="1600" b="1" baseline="0" dirty="0" smtClean="0"/>
              <a:t> groups vs product category vs count of purchase category</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'pivot table'!$V$17</c:f>
              <c:strCache>
                <c:ptCount val="1"/>
                <c:pt idx="0">
                  <c:v>Total</c:v>
                </c:pt>
              </c:strCache>
            </c:strRef>
          </c:tx>
          <c:spPr>
            <a:solidFill>
              <a:schemeClr val="accent1"/>
            </a:solidFill>
            <a:ln>
              <a:noFill/>
            </a:ln>
            <a:effectLst/>
          </c:spPr>
          <c:invertIfNegative val="0"/>
          <c:cat>
            <c:multiLvlStrRef>
              <c:f>'pivot table'!$U$18:$U$68</c:f>
              <c:multiLvlStrCache>
                <c:ptCount val="48"/>
                <c:lvl>
                  <c:pt idx="0">
                    <c:v>Animal Feed</c:v>
                  </c:pt>
                  <c:pt idx="1">
                    <c:v>Arts &amp; Crafts</c:v>
                  </c:pt>
                  <c:pt idx="2">
                    <c:v>Baby Products</c:v>
                  </c:pt>
                  <c:pt idx="3">
                    <c:v>Beauty &amp; Personal Care</c:v>
                  </c:pt>
                  <c:pt idx="4">
                    <c:v>Books</c:v>
                  </c:pt>
                  <c:pt idx="5">
                    <c:v>Clothing</c:v>
                  </c:pt>
                  <c:pt idx="6">
                    <c:v>Electronics</c:v>
                  </c:pt>
                  <c:pt idx="7">
                    <c:v>Food &amp; Beverages</c:v>
                  </c:pt>
                  <c:pt idx="8">
                    <c:v>Furniture</c:v>
                  </c:pt>
                  <c:pt idx="9">
                    <c:v>Gardening &amp; Outdoors</c:v>
                  </c:pt>
                  <c:pt idx="10">
                    <c:v>Groceries</c:v>
                  </c:pt>
                  <c:pt idx="11">
                    <c:v>Health Care</c:v>
                  </c:pt>
                  <c:pt idx="12">
                    <c:v>Health Supplements</c:v>
                  </c:pt>
                  <c:pt idx="13">
                    <c:v>Home Appliances</c:v>
                  </c:pt>
                  <c:pt idx="14">
                    <c:v>Hotels</c:v>
                  </c:pt>
                  <c:pt idx="15">
                    <c:v>Jewelry &amp; Accessories</c:v>
                  </c:pt>
                  <c:pt idx="16">
                    <c:v>Luxury Goods</c:v>
                  </c:pt>
                  <c:pt idx="17">
                    <c:v>Mobile Accessories</c:v>
                  </c:pt>
                  <c:pt idx="18">
                    <c:v>Office Supplies</c:v>
                  </c:pt>
                  <c:pt idx="19">
                    <c:v>Packages)</c:v>
                  </c:pt>
                  <c:pt idx="20">
                    <c:v>Software &amp; Apps</c:v>
                  </c:pt>
                  <c:pt idx="21">
                    <c:v>Sports &amp; Outdoors</c:v>
                  </c:pt>
                  <c:pt idx="22">
                    <c:v>Toys &amp; Games</c:v>
                  </c:pt>
                  <c:pt idx="23">
                    <c:v>Travel &amp; Leisure (Flights</c:v>
                  </c:pt>
                  <c:pt idx="24">
                    <c:v>Animal Feed</c:v>
                  </c:pt>
                  <c:pt idx="25">
                    <c:v>Arts &amp; Crafts</c:v>
                  </c:pt>
                  <c:pt idx="26">
                    <c:v>Baby Products</c:v>
                  </c:pt>
                  <c:pt idx="27">
                    <c:v>Beauty &amp; Personal Care</c:v>
                  </c:pt>
                  <c:pt idx="28">
                    <c:v>Books</c:v>
                  </c:pt>
                  <c:pt idx="29">
                    <c:v>Clothing</c:v>
                  </c:pt>
                  <c:pt idx="30">
                    <c:v>Electronics</c:v>
                  </c:pt>
                  <c:pt idx="31">
                    <c:v>Food &amp; Beverages</c:v>
                  </c:pt>
                  <c:pt idx="32">
                    <c:v>Furniture</c:v>
                  </c:pt>
                  <c:pt idx="33">
                    <c:v>Gardening &amp; Outdoors</c:v>
                  </c:pt>
                  <c:pt idx="34">
                    <c:v>Groceries</c:v>
                  </c:pt>
                  <c:pt idx="35">
                    <c:v>Health Care</c:v>
                  </c:pt>
                  <c:pt idx="36">
                    <c:v>Health Supplements</c:v>
                  </c:pt>
                  <c:pt idx="37">
                    <c:v>Home Appliances</c:v>
                  </c:pt>
                  <c:pt idx="38">
                    <c:v>Hotels</c:v>
                  </c:pt>
                  <c:pt idx="39">
                    <c:v>Jewelry &amp; Accessories</c:v>
                  </c:pt>
                  <c:pt idx="40">
                    <c:v>Luxury Goods</c:v>
                  </c:pt>
                  <c:pt idx="41">
                    <c:v>Mobile Accessories</c:v>
                  </c:pt>
                  <c:pt idx="42">
                    <c:v>Office Supplies</c:v>
                  </c:pt>
                  <c:pt idx="43">
                    <c:v>Packages)</c:v>
                  </c:pt>
                  <c:pt idx="44">
                    <c:v>Software &amp; Apps</c:v>
                  </c:pt>
                  <c:pt idx="45">
                    <c:v>Sports &amp; Outdoors</c:v>
                  </c:pt>
                  <c:pt idx="46">
                    <c:v>Toys &amp; Games</c:v>
                  </c:pt>
                  <c:pt idx="47">
                    <c:v>Travel &amp; Leisure (Flights</c:v>
                  </c:pt>
                </c:lvl>
                <c:lvl>
                  <c:pt idx="0">
                    <c:v>Old</c:v>
                  </c:pt>
                  <c:pt idx="24">
                    <c:v>Young</c:v>
                  </c:pt>
                </c:lvl>
              </c:multiLvlStrCache>
            </c:multiLvlStrRef>
          </c:cat>
          <c:val>
            <c:numRef>
              <c:f>'pivot table'!$V$18:$V$68</c:f>
              <c:numCache>
                <c:formatCode>0</c:formatCode>
                <c:ptCount val="48"/>
                <c:pt idx="0">
                  <c:v>22</c:v>
                </c:pt>
                <c:pt idx="1">
                  <c:v>23</c:v>
                </c:pt>
                <c:pt idx="2">
                  <c:v>21</c:v>
                </c:pt>
                <c:pt idx="3">
                  <c:v>20</c:v>
                </c:pt>
                <c:pt idx="4">
                  <c:v>19</c:v>
                </c:pt>
                <c:pt idx="5">
                  <c:v>15</c:v>
                </c:pt>
                <c:pt idx="6">
                  <c:v>26</c:v>
                </c:pt>
                <c:pt idx="7">
                  <c:v>20</c:v>
                </c:pt>
                <c:pt idx="8">
                  <c:v>22</c:v>
                </c:pt>
                <c:pt idx="9">
                  <c:v>16</c:v>
                </c:pt>
                <c:pt idx="10">
                  <c:v>17</c:v>
                </c:pt>
                <c:pt idx="11">
                  <c:v>15</c:v>
                </c:pt>
                <c:pt idx="12">
                  <c:v>17</c:v>
                </c:pt>
                <c:pt idx="13">
                  <c:v>21</c:v>
                </c:pt>
                <c:pt idx="14">
                  <c:v>15</c:v>
                </c:pt>
                <c:pt idx="15">
                  <c:v>27</c:v>
                </c:pt>
                <c:pt idx="16">
                  <c:v>15</c:v>
                </c:pt>
                <c:pt idx="17">
                  <c:v>17</c:v>
                </c:pt>
                <c:pt idx="18">
                  <c:v>15</c:v>
                </c:pt>
                <c:pt idx="19">
                  <c:v>22</c:v>
                </c:pt>
                <c:pt idx="20">
                  <c:v>19</c:v>
                </c:pt>
                <c:pt idx="21">
                  <c:v>23</c:v>
                </c:pt>
                <c:pt idx="22">
                  <c:v>25</c:v>
                </c:pt>
                <c:pt idx="23">
                  <c:v>18</c:v>
                </c:pt>
                <c:pt idx="24">
                  <c:v>22</c:v>
                </c:pt>
                <c:pt idx="25">
                  <c:v>11</c:v>
                </c:pt>
                <c:pt idx="26">
                  <c:v>20</c:v>
                </c:pt>
                <c:pt idx="27">
                  <c:v>14</c:v>
                </c:pt>
                <c:pt idx="28">
                  <c:v>18</c:v>
                </c:pt>
                <c:pt idx="29">
                  <c:v>15</c:v>
                </c:pt>
                <c:pt idx="30">
                  <c:v>28</c:v>
                </c:pt>
                <c:pt idx="31">
                  <c:v>24</c:v>
                </c:pt>
                <c:pt idx="32">
                  <c:v>19</c:v>
                </c:pt>
                <c:pt idx="33">
                  <c:v>28</c:v>
                </c:pt>
                <c:pt idx="34">
                  <c:v>24</c:v>
                </c:pt>
                <c:pt idx="35">
                  <c:v>26</c:v>
                </c:pt>
                <c:pt idx="36">
                  <c:v>24</c:v>
                </c:pt>
                <c:pt idx="37">
                  <c:v>29</c:v>
                </c:pt>
                <c:pt idx="38">
                  <c:v>21</c:v>
                </c:pt>
                <c:pt idx="39">
                  <c:v>23</c:v>
                </c:pt>
                <c:pt idx="40">
                  <c:v>22</c:v>
                </c:pt>
                <c:pt idx="41">
                  <c:v>24</c:v>
                </c:pt>
                <c:pt idx="42">
                  <c:v>23</c:v>
                </c:pt>
                <c:pt idx="43">
                  <c:v>21</c:v>
                </c:pt>
                <c:pt idx="44">
                  <c:v>24</c:v>
                </c:pt>
                <c:pt idx="45">
                  <c:v>28</c:v>
                </c:pt>
                <c:pt idx="46">
                  <c:v>22</c:v>
                </c:pt>
                <c:pt idx="47">
                  <c:v>20</c:v>
                </c:pt>
              </c:numCache>
            </c:numRef>
          </c:val>
          <c:extLst>
            <c:ext xmlns:c16="http://schemas.microsoft.com/office/drawing/2014/chart" uri="{C3380CC4-5D6E-409C-BE32-E72D297353CC}">
              <c16:uniqueId val="{00000000-9520-4081-84D4-3755A95E1516}"/>
            </c:ext>
          </c:extLst>
        </c:ser>
        <c:dLbls>
          <c:showLegendKey val="0"/>
          <c:showVal val="0"/>
          <c:showCatName val="0"/>
          <c:showSerName val="0"/>
          <c:showPercent val="0"/>
          <c:showBubbleSize val="0"/>
        </c:dLbls>
        <c:gapWidth val="219"/>
        <c:overlap val="-27"/>
        <c:axId val="1057129184"/>
        <c:axId val="1057118784"/>
      </c:barChart>
      <c:catAx>
        <c:axId val="1057129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1057118784"/>
        <c:crosses val="autoZero"/>
        <c:auto val="1"/>
        <c:lblAlgn val="ctr"/>
        <c:lblOffset val="100"/>
        <c:noMultiLvlLbl val="0"/>
      </c:catAx>
      <c:valAx>
        <c:axId val="105711878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0571291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table!PivotTable3</c:name>
    <c:fmtId val="7"/>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count</a:t>
            </a:r>
            <a:r>
              <a:rPr lang="en-US" sz="1600" b="1" baseline="0"/>
              <a:t> of return rate vs purchase category</a:t>
            </a:r>
            <a:endParaRPr lang="en-US" sz="1600" b="1"/>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s>
    <c:plotArea>
      <c:layout/>
      <c:barChart>
        <c:barDir val="col"/>
        <c:grouping val="stacked"/>
        <c:varyColors val="0"/>
        <c:ser>
          <c:idx val="0"/>
          <c:order val="0"/>
          <c:tx>
            <c:strRef>
              <c:f>'pivot table'!$B$9</c:f>
              <c:strCache>
                <c:ptCount val="1"/>
                <c:pt idx="0">
                  <c:v>Total</c:v>
                </c:pt>
              </c:strCache>
            </c:strRef>
          </c:tx>
          <c:spPr>
            <a:solidFill>
              <a:schemeClr val="accent1"/>
            </a:solidFill>
            <a:ln>
              <a:noFill/>
            </a:ln>
            <a:effectLst/>
          </c:spPr>
          <c:invertIfNegative val="0"/>
          <c:cat>
            <c:strRef>
              <c:f>'pivot table'!$A$10:$A$34</c:f>
              <c:strCache>
                <c:ptCount val="24"/>
                <c:pt idx="0">
                  <c:v>Animal Feed</c:v>
                </c:pt>
                <c:pt idx="1">
                  <c:v>Arts &amp; Crafts</c:v>
                </c:pt>
                <c:pt idx="2">
                  <c:v>Baby Products</c:v>
                </c:pt>
                <c:pt idx="3">
                  <c:v>Beauty &amp; Personal Care</c:v>
                </c:pt>
                <c:pt idx="4">
                  <c:v>Books</c:v>
                </c:pt>
                <c:pt idx="5">
                  <c:v>Clothing</c:v>
                </c:pt>
                <c:pt idx="6">
                  <c:v>Electronics</c:v>
                </c:pt>
                <c:pt idx="7">
                  <c:v>Food &amp; Beverages</c:v>
                </c:pt>
                <c:pt idx="8">
                  <c:v>Furniture</c:v>
                </c:pt>
                <c:pt idx="9">
                  <c:v>Gardening &amp; Outdoors</c:v>
                </c:pt>
                <c:pt idx="10">
                  <c:v>Groceries</c:v>
                </c:pt>
                <c:pt idx="11">
                  <c:v>Health Care</c:v>
                </c:pt>
                <c:pt idx="12">
                  <c:v>Health Supplements</c:v>
                </c:pt>
                <c:pt idx="13">
                  <c:v>Home Appliances</c:v>
                </c:pt>
                <c:pt idx="14">
                  <c:v>Hotels</c:v>
                </c:pt>
                <c:pt idx="15">
                  <c:v>Jewelry &amp; Accessories</c:v>
                </c:pt>
                <c:pt idx="16">
                  <c:v>Luxury Goods</c:v>
                </c:pt>
                <c:pt idx="17">
                  <c:v>Mobile Accessories</c:v>
                </c:pt>
                <c:pt idx="18">
                  <c:v>Office Supplies</c:v>
                </c:pt>
                <c:pt idx="19">
                  <c:v>Packages)</c:v>
                </c:pt>
                <c:pt idx="20">
                  <c:v>Software &amp; Apps</c:v>
                </c:pt>
                <c:pt idx="21">
                  <c:v>Sports &amp; Outdoors</c:v>
                </c:pt>
                <c:pt idx="22">
                  <c:v>Toys &amp; Games</c:v>
                </c:pt>
                <c:pt idx="23">
                  <c:v>Travel &amp; Leisure (Flights</c:v>
                </c:pt>
              </c:strCache>
            </c:strRef>
          </c:cat>
          <c:val>
            <c:numRef>
              <c:f>'pivot table'!$B$10:$B$34</c:f>
              <c:numCache>
                <c:formatCode>0</c:formatCode>
                <c:ptCount val="24"/>
                <c:pt idx="0">
                  <c:v>44</c:v>
                </c:pt>
                <c:pt idx="1">
                  <c:v>34</c:v>
                </c:pt>
                <c:pt idx="2">
                  <c:v>41</c:v>
                </c:pt>
                <c:pt idx="3">
                  <c:v>34</c:v>
                </c:pt>
                <c:pt idx="4">
                  <c:v>37</c:v>
                </c:pt>
                <c:pt idx="5">
                  <c:v>30</c:v>
                </c:pt>
                <c:pt idx="6">
                  <c:v>54</c:v>
                </c:pt>
                <c:pt idx="7">
                  <c:v>44</c:v>
                </c:pt>
                <c:pt idx="8">
                  <c:v>41</c:v>
                </c:pt>
                <c:pt idx="9">
                  <c:v>44</c:v>
                </c:pt>
                <c:pt idx="10">
                  <c:v>41</c:v>
                </c:pt>
                <c:pt idx="11">
                  <c:v>41</c:v>
                </c:pt>
                <c:pt idx="12">
                  <c:v>41</c:v>
                </c:pt>
                <c:pt idx="13">
                  <c:v>50</c:v>
                </c:pt>
                <c:pt idx="14">
                  <c:v>36</c:v>
                </c:pt>
                <c:pt idx="15">
                  <c:v>50</c:v>
                </c:pt>
                <c:pt idx="16">
                  <c:v>37</c:v>
                </c:pt>
                <c:pt idx="17">
                  <c:v>41</c:v>
                </c:pt>
                <c:pt idx="18">
                  <c:v>38</c:v>
                </c:pt>
                <c:pt idx="19">
                  <c:v>43</c:v>
                </c:pt>
                <c:pt idx="20">
                  <c:v>43</c:v>
                </c:pt>
                <c:pt idx="21">
                  <c:v>51</c:v>
                </c:pt>
                <c:pt idx="22">
                  <c:v>47</c:v>
                </c:pt>
                <c:pt idx="23">
                  <c:v>38</c:v>
                </c:pt>
              </c:numCache>
            </c:numRef>
          </c:val>
          <c:extLst>
            <c:ext xmlns:c16="http://schemas.microsoft.com/office/drawing/2014/chart" uri="{C3380CC4-5D6E-409C-BE32-E72D297353CC}">
              <c16:uniqueId val="{00000000-7510-45F5-A83C-E381C66E22A8}"/>
            </c:ext>
          </c:extLst>
        </c:ser>
        <c:dLbls>
          <c:showLegendKey val="0"/>
          <c:showVal val="0"/>
          <c:showCatName val="0"/>
          <c:showSerName val="0"/>
          <c:showPercent val="0"/>
          <c:showBubbleSize val="0"/>
        </c:dLbls>
        <c:gapWidth val="150"/>
        <c:overlap val="100"/>
        <c:axId val="1888206655"/>
        <c:axId val="1888212479"/>
      </c:barChart>
      <c:catAx>
        <c:axId val="188820665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888212479"/>
        <c:crosses val="autoZero"/>
        <c:auto val="1"/>
        <c:lblAlgn val="ctr"/>
        <c:lblOffset val="100"/>
        <c:noMultiLvlLbl val="0"/>
      </c:catAx>
      <c:valAx>
        <c:axId val="1888212479"/>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8882066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table!PivotTable4</c:name>
    <c:fmtId val="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Count</a:t>
            </a:r>
            <a:r>
              <a:rPr lang="en-US" b="1" baseline="0"/>
              <a:t> of customer satisfaction vs Brand Loyalty</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s>
    <c:plotArea>
      <c:layout/>
      <c:barChart>
        <c:barDir val="col"/>
        <c:grouping val="stacked"/>
        <c:varyColors val="0"/>
        <c:ser>
          <c:idx val="0"/>
          <c:order val="0"/>
          <c:tx>
            <c:strRef>
              <c:f>'pivot table'!$E$9</c:f>
              <c:strCache>
                <c:ptCount val="1"/>
                <c:pt idx="0">
                  <c:v>Total</c:v>
                </c:pt>
              </c:strCache>
            </c:strRef>
          </c:tx>
          <c:spPr>
            <a:solidFill>
              <a:schemeClr val="accent1"/>
            </a:solidFill>
            <a:ln>
              <a:noFill/>
            </a:ln>
            <a:effectLst/>
          </c:spPr>
          <c:invertIfNegative val="0"/>
          <c:cat>
            <c:strRef>
              <c:f>'pivot table'!$D$10:$D$15</c:f>
              <c:strCache>
                <c:ptCount val="5"/>
                <c:pt idx="0">
                  <c:v>1</c:v>
                </c:pt>
                <c:pt idx="1">
                  <c:v>2</c:v>
                </c:pt>
                <c:pt idx="2">
                  <c:v>3</c:v>
                </c:pt>
                <c:pt idx="3">
                  <c:v>4</c:v>
                </c:pt>
                <c:pt idx="4">
                  <c:v>5</c:v>
                </c:pt>
              </c:strCache>
            </c:strRef>
          </c:cat>
          <c:val>
            <c:numRef>
              <c:f>'pivot table'!$E$10:$E$15</c:f>
              <c:numCache>
                <c:formatCode>0</c:formatCode>
                <c:ptCount val="5"/>
                <c:pt idx="0">
                  <c:v>196</c:v>
                </c:pt>
                <c:pt idx="1">
                  <c:v>194</c:v>
                </c:pt>
                <c:pt idx="2">
                  <c:v>206</c:v>
                </c:pt>
                <c:pt idx="3">
                  <c:v>196</c:v>
                </c:pt>
                <c:pt idx="4">
                  <c:v>208</c:v>
                </c:pt>
              </c:numCache>
            </c:numRef>
          </c:val>
          <c:extLst>
            <c:ext xmlns:c16="http://schemas.microsoft.com/office/drawing/2014/chart" uri="{C3380CC4-5D6E-409C-BE32-E72D297353CC}">
              <c16:uniqueId val="{00000000-4D7B-48BE-A980-FC4006A669A8}"/>
            </c:ext>
          </c:extLst>
        </c:ser>
        <c:dLbls>
          <c:showLegendKey val="0"/>
          <c:showVal val="0"/>
          <c:showCatName val="0"/>
          <c:showSerName val="0"/>
          <c:showPercent val="0"/>
          <c:showBubbleSize val="0"/>
        </c:dLbls>
        <c:gapWidth val="150"/>
        <c:overlap val="100"/>
        <c:axId val="2062243680"/>
        <c:axId val="2062246176"/>
      </c:barChart>
      <c:catAx>
        <c:axId val="2062243680"/>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Brand</a:t>
                </a:r>
                <a:r>
                  <a:rPr lang="en-US" sz="1400" b="1" baseline="0"/>
                  <a:t> loyalty</a:t>
                </a:r>
                <a:endParaRPr lang="en-US" sz="1400" b="1"/>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62246176"/>
        <c:crosses val="autoZero"/>
        <c:auto val="1"/>
        <c:lblAlgn val="ctr"/>
        <c:lblOffset val="100"/>
        <c:noMultiLvlLbl val="0"/>
      </c:catAx>
      <c:valAx>
        <c:axId val="2062246176"/>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Coun</a:t>
                </a:r>
                <a:r>
                  <a:rPr lang="en-US" sz="1400" b="1" baseline="0"/>
                  <a:t>t of customer satisfaction</a:t>
                </a:r>
                <a:endParaRPr lang="en-US" sz="1400" b="1"/>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20622436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table!PivotTable5</c:name>
    <c:fmtId val="5"/>
  </c:pivotSource>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dirty="0"/>
              <a:t>sum</a:t>
            </a:r>
            <a:r>
              <a:rPr lang="en-US" sz="1800" b="1" baseline="0" dirty="0"/>
              <a:t> of purchase amount vs discount </a:t>
            </a:r>
            <a:r>
              <a:rPr lang="en-US" sz="1800" b="1" baseline="0" dirty="0" smtClean="0"/>
              <a:t>sensitive</a:t>
            </a:r>
            <a:endParaRPr lang="en-US" sz="1800" b="1" dirty="0"/>
          </a:p>
        </c:rich>
      </c:tx>
      <c:layout>
        <c:manualLayout>
          <c:xMode val="edge"/>
          <c:yMode val="edge"/>
          <c:x val="0.10502799306176203"/>
          <c:y val="0"/>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s>
    <c:plotArea>
      <c:layout>
        <c:manualLayout>
          <c:layoutTarget val="inner"/>
          <c:xMode val="edge"/>
          <c:yMode val="edge"/>
          <c:x val="1.6946244411424614E-3"/>
          <c:y val="8.3533416229078519E-2"/>
          <c:w val="0.46004659218495297"/>
          <c:h val="0.51508359648259638"/>
        </c:manualLayout>
      </c:layout>
      <c:pieChart>
        <c:varyColors val="1"/>
        <c:ser>
          <c:idx val="0"/>
          <c:order val="0"/>
          <c:tx>
            <c:strRef>
              <c:f>'pivot table'!$H$3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B9D-4596-B848-AA929140E39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B9D-4596-B848-AA929140E39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B9D-4596-B848-AA929140E394}"/>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table'!$G$4:$G$7</c:f>
              <c:strCache>
                <c:ptCount val="3"/>
                <c:pt idx="0">
                  <c:v>Not Sensitive</c:v>
                </c:pt>
                <c:pt idx="1">
                  <c:v>Somewhat Sensitive</c:v>
                </c:pt>
                <c:pt idx="2">
                  <c:v>Very Sensitive</c:v>
                </c:pt>
              </c:strCache>
            </c:strRef>
          </c:cat>
          <c:val>
            <c:numRef>
              <c:f>'pivot table'!$H$4:$H$7</c:f>
              <c:numCache>
                <c:formatCode>_("$"* #,##0.00_);_("$"* \(#,##0.00\);_("$"* "-"??_);_(@_)</c:formatCode>
                <c:ptCount val="3"/>
                <c:pt idx="0">
                  <c:v>88535.690000000031</c:v>
                </c:pt>
                <c:pt idx="1">
                  <c:v>90001.72000000003</c:v>
                </c:pt>
                <c:pt idx="2">
                  <c:v>96526.470000000045</c:v>
                </c:pt>
              </c:numCache>
            </c:numRef>
          </c:val>
          <c:extLst>
            <c:ext xmlns:c16="http://schemas.microsoft.com/office/drawing/2014/chart" uri="{C3380CC4-5D6E-409C-BE32-E72D297353CC}">
              <c16:uniqueId val="{00000006-9B9D-4596-B848-AA929140E394}"/>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50089629818498516"/>
          <c:y val="0.12433019939706763"/>
          <c:w val="0.44280881502319969"/>
          <c:h val="0.1437872919033519"/>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table!PivotTable6</c:name>
    <c:fmtId val="6"/>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discount</a:t>
            </a:r>
            <a:r>
              <a:rPr lang="en-US" sz="1600" b="1" baseline="0" dirty="0"/>
              <a:t> used vs return rate</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round/>
          </a:ln>
          <a:effectLst/>
        </c:spPr>
        <c:dLbl>
          <c:idx val="0"/>
          <c:spPr>
            <a:solidFill>
              <a:srgbClr val="E7E6E6"/>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round/>
          </a:ln>
          <a:effectLst/>
        </c:spPr>
        <c:marker>
          <c:symbol val="none"/>
        </c:marker>
        <c:dLbl>
          <c:idx val="0"/>
          <c:spPr>
            <a:solidFill>
              <a:srgbClr val="E7E6E6"/>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w="19050">
            <a:solidFill>
              <a:schemeClr val="lt1"/>
            </a:solidFill>
            <a:round/>
          </a:ln>
          <a:effectLst/>
        </c:spPr>
      </c:pivotFmt>
      <c:pivotFmt>
        <c:idx val="4"/>
        <c:spPr>
          <a:solidFill>
            <a:schemeClr val="accent1"/>
          </a:solidFill>
          <a:ln w="19050">
            <a:solidFill>
              <a:schemeClr val="lt1"/>
            </a:solidFill>
            <a:round/>
          </a:ln>
          <a:effectLst/>
        </c:spPr>
      </c:pivotFmt>
      <c:pivotFmt>
        <c:idx val="5"/>
        <c:spPr>
          <a:solidFill>
            <a:schemeClr val="accent1"/>
          </a:solidFill>
          <a:ln w="19050">
            <a:solidFill>
              <a:schemeClr val="lt1"/>
            </a:solidFill>
            <a:round/>
          </a:ln>
          <a:effectLst/>
        </c:spPr>
        <c:marker>
          <c:symbol val="none"/>
        </c:marker>
      </c:pivotFmt>
      <c:pivotFmt>
        <c:idx val="6"/>
        <c:spPr>
          <a:solidFill>
            <a:schemeClr val="accent1"/>
          </a:solidFill>
          <a:ln w="19050">
            <a:solidFill>
              <a:schemeClr val="lt1"/>
            </a:solidFill>
            <a:round/>
          </a:ln>
          <a:effectLst/>
        </c:spPr>
      </c:pivotFmt>
      <c:pivotFmt>
        <c:idx val="7"/>
        <c:spPr>
          <a:solidFill>
            <a:schemeClr val="accent1"/>
          </a:solidFill>
          <a:ln w="19050">
            <a:solidFill>
              <a:schemeClr val="lt1"/>
            </a:solidFill>
            <a:round/>
          </a:ln>
          <a:effectLst/>
        </c:spPr>
      </c:pivotFmt>
      <c:pivotFmt>
        <c:idx val="8"/>
        <c:spPr>
          <a:solidFill>
            <a:schemeClr val="accent1"/>
          </a:solidFill>
          <a:ln w="19050">
            <a:solidFill>
              <a:schemeClr val="lt1"/>
            </a:solidFill>
            <a:round/>
          </a:ln>
          <a:effectLst/>
        </c:spPr>
        <c:marker>
          <c:symbol val="none"/>
        </c:marker>
      </c:pivotFmt>
      <c:pivotFmt>
        <c:idx val="9"/>
        <c:spPr>
          <a:solidFill>
            <a:schemeClr val="accent1"/>
          </a:solidFill>
          <a:ln w="19050">
            <a:solidFill>
              <a:schemeClr val="lt1"/>
            </a:solidFill>
            <a:round/>
          </a:ln>
          <a:effectLst/>
        </c:spPr>
      </c:pivotFmt>
      <c:pivotFmt>
        <c:idx val="10"/>
        <c:spPr>
          <a:solidFill>
            <a:schemeClr val="accent1"/>
          </a:solidFill>
          <a:ln w="19050">
            <a:solidFill>
              <a:schemeClr val="lt1"/>
            </a:solidFill>
            <a:round/>
          </a:ln>
          <a:effectLst/>
        </c:spPr>
      </c:pivotFmt>
      <c:pivotFmt>
        <c:idx val="11"/>
        <c:spPr>
          <a:solidFill>
            <a:schemeClr val="accent1"/>
          </a:solidFill>
          <a:ln w="19050">
            <a:solidFill>
              <a:schemeClr val="lt1"/>
            </a:solidFill>
            <a:round/>
          </a:ln>
          <a:effectLst/>
        </c:spPr>
        <c:marker>
          <c:symbol val="none"/>
        </c:marker>
      </c:pivotFmt>
      <c:pivotFmt>
        <c:idx val="12"/>
        <c:spPr>
          <a:solidFill>
            <a:schemeClr val="accent1"/>
          </a:solidFill>
          <a:ln w="19050">
            <a:solidFill>
              <a:schemeClr val="lt1"/>
            </a:solidFill>
            <a:round/>
          </a:ln>
          <a:effectLst/>
        </c:spPr>
      </c:pivotFmt>
      <c:pivotFmt>
        <c:idx val="13"/>
        <c:spPr>
          <a:solidFill>
            <a:schemeClr val="accent1"/>
          </a:solidFill>
          <a:ln w="19050">
            <a:solidFill>
              <a:schemeClr val="lt1"/>
            </a:solidFill>
            <a:round/>
          </a:ln>
          <a:effectLst/>
        </c:spPr>
      </c:pivotFmt>
    </c:pivotFmts>
    <c:plotArea>
      <c:layout/>
      <c:doughnutChart>
        <c:varyColors val="1"/>
        <c:ser>
          <c:idx val="0"/>
          <c:order val="0"/>
          <c:tx>
            <c:strRef>
              <c:f>'pivot table'!$H$9</c:f>
              <c:strCache>
                <c:ptCount val="1"/>
                <c:pt idx="0">
                  <c:v>Total</c:v>
                </c:pt>
              </c:strCache>
            </c:strRef>
          </c:tx>
          <c:spPr>
            <a:ln>
              <a:round/>
            </a:ln>
          </c:spPr>
          <c:dPt>
            <c:idx val="0"/>
            <c:bubble3D val="0"/>
            <c:spPr>
              <a:solidFill>
                <a:schemeClr val="accent1"/>
              </a:solidFill>
              <a:ln w="19050">
                <a:solidFill>
                  <a:schemeClr val="lt1"/>
                </a:solidFill>
                <a:round/>
              </a:ln>
              <a:effectLst/>
            </c:spPr>
            <c:extLst>
              <c:ext xmlns:c16="http://schemas.microsoft.com/office/drawing/2014/chart" uri="{C3380CC4-5D6E-409C-BE32-E72D297353CC}">
                <c16:uniqueId val="{00000001-E7AC-4057-AAFF-D7919DE0D219}"/>
              </c:ext>
            </c:extLst>
          </c:dPt>
          <c:dPt>
            <c:idx val="1"/>
            <c:bubble3D val="0"/>
            <c:spPr>
              <a:solidFill>
                <a:schemeClr val="accent2"/>
              </a:solidFill>
              <a:ln w="19050">
                <a:solidFill>
                  <a:schemeClr val="lt1"/>
                </a:solidFill>
                <a:round/>
              </a:ln>
              <a:effectLst/>
            </c:spPr>
            <c:extLst>
              <c:ext xmlns:c16="http://schemas.microsoft.com/office/drawing/2014/chart" uri="{C3380CC4-5D6E-409C-BE32-E72D297353CC}">
                <c16:uniqueId val="{00000003-E7AC-4057-AAFF-D7919DE0D219}"/>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table'!$G$10:$G$12</c:f>
              <c:strCache>
                <c:ptCount val="2"/>
                <c:pt idx="0">
                  <c:v>FALSE</c:v>
                </c:pt>
                <c:pt idx="1">
                  <c:v>TRUE</c:v>
                </c:pt>
              </c:strCache>
            </c:strRef>
          </c:cat>
          <c:val>
            <c:numRef>
              <c:f>'pivot table'!$H$10:$H$12</c:f>
              <c:numCache>
                <c:formatCode>0</c:formatCode>
                <c:ptCount val="2"/>
                <c:pt idx="0">
                  <c:v>479</c:v>
                </c:pt>
                <c:pt idx="1">
                  <c:v>521</c:v>
                </c:pt>
              </c:numCache>
            </c:numRef>
          </c:val>
          <c:extLst>
            <c:ext xmlns:c16="http://schemas.microsoft.com/office/drawing/2014/chart" uri="{C3380CC4-5D6E-409C-BE32-E72D297353CC}">
              <c16:uniqueId val="{00000004-E7AC-4057-AAFF-D7919DE0D219}"/>
            </c:ext>
          </c:extLst>
        </c:ser>
        <c:dLbls>
          <c:showLegendKey val="0"/>
          <c:showVal val="1"/>
          <c:showCatName val="0"/>
          <c:showSerName val="0"/>
          <c:showPercent val="0"/>
          <c:showBubbleSize val="0"/>
          <c:showLeaderLines val="1"/>
        </c:dLbls>
        <c:firstSliceAng val="0"/>
        <c:holeSize val="5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table!PivotTable8</c:name>
    <c:fmtId val="6"/>
  </c:pivotSource>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1800" b="1" dirty="0"/>
              <a:t>count</a:t>
            </a:r>
            <a:r>
              <a:rPr lang="en-US" sz="1800" b="1" baseline="0" dirty="0"/>
              <a:t> of discount used vs income levels</a:t>
            </a:r>
            <a:endParaRPr lang="en-US" sz="1800" b="1" dirty="0"/>
          </a:p>
        </c:rich>
      </c:tx>
      <c:layout>
        <c:manualLayout>
          <c:xMode val="edge"/>
          <c:yMode val="edge"/>
          <c:x val="0.12192294560740884"/>
          <c:y val="2.6353927855811227E-2"/>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282707301685369"/>
          <c:y val="0.37858347252048041"/>
          <c:w val="0.67793743690222541"/>
          <c:h val="0.4094074604310825"/>
        </c:manualLayout>
      </c:layout>
      <c:barChart>
        <c:barDir val="col"/>
        <c:grouping val="clustered"/>
        <c:varyColors val="0"/>
        <c:ser>
          <c:idx val="0"/>
          <c:order val="0"/>
          <c:tx>
            <c:strRef>
              <c:f>'pivot table'!$E$17</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table'!$D$18:$D$20</c:f>
              <c:strCache>
                <c:ptCount val="2"/>
                <c:pt idx="0">
                  <c:v>High</c:v>
                </c:pt>
                <c:pt idx="1">
                  <c:v>Middle</c:v>
                </c:pt>
              </c:strCache>
            </c:strRef>
          </c:cat>
          <c:val>
            <c:numRef>
              <c:f>'pivot table'!$E$18:$E$20</c:f>
              <c:numCache>
                <c:formatCode>0</c:formatCode>
                <c:ptCount val="2"/>
                <c:pt idx="0">
                  <c:v>515</c:v>
                </c:pt>
                <c:pt idx="1">
                  <c:v>485</c:v>
                </c:pt>
              </c:numCache>
            </c:numRef>
          </c:val>
          <c:extLst>
            <c:ext xmlns:c16="http://schemas.microsoft.com/office/drawing/2014/chart" uri="{C3380CC4-5D6E-409C-BE32-E72D297353CC}">
              <c16:uniqueId val="{00000000-46FC-4E3D-820B-53965FD6DEA8}"/>
            </c:ext>
          </c:extLst>
        </c:ser>
        <c:dLbls>
          <c:showLegendKey val="0"/>
          <c:showVal val="1"/>
          <c:showCatName val="0"/>
          <c:showSerName val="0"/>
          <c:showPercent val="0"/>
          <c:showBubbleSize val="0"/>
        </c:dLbls>
        <c:gapWidth val="150"/>
        <c:axId val="2035255103"/>
        <c:axId val="2035264671"/>
      </c:barChart>
      <c:catAx>
        <c:axId val="203525510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2035264671"/>
        <c:crosses val="autoZero"/>
        <c:auto val="1"/>
        <c:lblAlgn val="ctr"/>
        <c:lblOffset val="100"/>
        <c:noMultiLvlLbl val="0"/>
      </c:catAx>
      <c:valAx>
        <c:axId val="2035264671"/>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20352551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table!PivotTable7</c:name>
    <c:fmtId val="12"/>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shipping</a:t>
            </a:r>
            <a:r>
              <a:rPr lang="en-US" sz="1600" b="1" baseline="0"/>
              <a:t> preference vs count of purchase category</a:t>
            </a:r>
            <a:endParaRPr lang="en-US" sz="1600" b="1"/>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s>
    <c:plotArea>
      <c:layout/>
      <c:doughnutChart>
        <c:varyColors val="1"/>
        <c:ser>
          <c:idx val="0"/>
          <c:order val="0"/>
          <c:tx>
            <c:strRef>
              <c:f>'pivot table'!$H$14</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21A-4A61-A2A8-D81B5B52F8E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21A-4A61-A2A8-D81B5B52F8E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21A-4A61-A2A8-D81B5B52F8E8}"/>
              </c:ext>
            </c:extLst>
          </c:dPt>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table'!$G$15:$G$18</c:f>
              <c:strCache>
                <c:ptCount val="3"/>
                <c:pt idx="0">
                  <c:v>Express</c:v>
                </c:pt>
                <c:pt idx="1">
                  <c:v>No Preference</c:v>
                </c:pt>
                <c:pt idx="2">
                  <c:v>Standard</c:v>
                </c:pt>
              </c:strCache>
            </c:strRef>
          </c:cat>
          <c:val>
            <c:numRef>
              <c:f>'pivot table'!$H$15:$H$18</c:f>
              <c:numCache>
                <c:formatCode>0</c:formatCode>
                <c:ptCount val="3"/>
                <c:pt idx="0">
                  <c:v>294</c:v>
                </c:pt>
                <c:pt idx="1">
                  <c:v>372</c:v>
                </c:pt>
                <c:pt idx="2">
                  <c:v>334</c:v>
                </c:pt>
              </c:numCache>
            </c:numRef>
          </c:val>
          <c:extLst>
            <c:ext xmlns:c16="http://schemas.microsoft.com/office/drawing/2014/chart" uri="{C3380CC4-5D6E-409C-BE32-E72D297353CC}">
              <c16:uniqueId val="{00000006-121A-4A61-A2A8-D81B5B52F8E8}"/>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table!PivotTable10</c:name>
    <c:fmtId val="18"/>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Peak shopping hours vs days of weeks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pivotFmt>
    </c:pivotFmts>
    <c:plotArea>
      <c:layout>
        <c:manualLayout>
          <c:layoutTarget val="inner"/>
          <c:xMode val="edge"/>
          <c:yMode val="edge"/>
          <c:x val="6.2879481803095869E-2"/>
          <c:y val="0.15717902633590497"/>
          <c:w val="0.79271117263152857"/>
          <c:h val="0.73743277309051225"/>
        </c:manualLayout>
      </c:layout>
      <c:lineChart>
        <c:grouping val="standard"/>
        <c:varyColors val="0"/>
        <c:ser>
          <c:idx val="0"/>
          <c:order val="0"/>
          <c:tx>
            <c:strRef>
              <c:f>'pivot table'!$K$3</c:f>
              <c:strCache>
                <c:ptCount val="1"/>
                <c:pt idx="0">
                  <c:v>Total</c:v>
                </c:pt>
              </c:strCache>
            </c:strRef>
          </c:tx>
          <c:spPr>
            <a:ln w="28575" cap="rnd">
              <a:solidFill>
                <a:schemeClr val="accent1"/>
              </a:solidFill>
              <a:round/>
            </a:ln>
            <a:effectLst/>
          </c:spPr>
          <c:marker>
            <c:symbol val="none"/>
          </c:marker>
          <c:cat>
            <c:strRef>
              <c:f>'pivot table'!$J$4:$J$11</c:f>
              <c:strCache>
                <c:ptCount val="7"/>
                <c:pt idx="0">
                  <c:v>Sunday</c:v>
                </c:pt>
                <c:pt idx="1">
                  <c:v>Monday</c:v>
                </c:pt>
                <c:pt idx="2">
                  <c:v>Tuesday</c:v>
                </c:pt>
                <c:pt idx="3">
                  <c:v>Wednesday</c:v>
                </c:pt>
                <c:pt idx="4">
                  <c:v>Thursday</c:v>
                </c:pt>
                <c:pt idx="5">
                  <c:v>Friday</c:v>
                </c:pt>
                <c:pt idx="6">
                  <c:v>Saturday</c:v>
                </c:pt>
              </c:strCache>
            </c:strRef>
          </c:cat>
          <c:val>
            <c:numRef>
              <c:f>'pivot table'!$K$4:$K$11</c:f>
              <c:numCache>
                <c:formatCode>0</c:formatCode>
                <c:ptCount val="7"/>
                <c:pt idx="0">
                  <c:v>156</c:v>
                </c:pt>
                <c:pt idx="1">
                  <c:v>143</c:v>
                </c:pt>
                <c:pt idx="2">
                  <c:v>159</c:v>
                </c:pt>
                <c:pt idx="3">
                  <c:v>124</c:v>
                </c:pt>
                <c:pt idx="4">
                  <c:v>153</c:v>
                </c:pt>
                <c:pt idx="5">
                  <c:v>137</c:v>
                </c:pt>
                <c:pt idx="6">
                  <c:v>128</c:v>
                </c:pt>
              </c:numCache>
            </c:numRef>
          </c:val>
          <c:smooth val="0"/>
          <c:extLst>
            <c:ext xmlns:c16="http://schemas.microsoft.com/office/drawing/2014/chart" uri="{C3380CC4-5D6E-409C-BE32-E72D297353CC}">
              <c16:uniqueId val="{00000000-B495-46C6-977D-6649648D8A1C}"/>
            </c:ext>
          </c:extLst>
        </c:ser>
        <c:dLbls>
          <c:showLegendKey val="0"/>
          <c:showVal val="0"/>
          <c:showCatName val="0"/>
          <c:showSerName val="0"/>
          <c:showPercent val="0"/>
          <c:showBubbleSize val="0"/>
        </c:dLbls>
        <c:smooth val="0"/>
        <c:axId val="1914214383"/>
        <c:axId val="1914221871"/>
      </c:lineChart>
      <c:catAx>
        <c:axId val="1914214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914221871"/>
        <c:crosses val="autoZero"/>
        <c:auto val="1"/>
        <c:lblAlgn val="ctr"/>
        <c:lblOffset val="100"/>
        <c:noMultiLvlLbl val="0"/>
      </c:catAx>
      <c:valAx>
        <c:axId val="191422187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914214383"/>
        <c:crosses val="autoZero"/>
        <c:crossBetween val="between"/>
      </c:valAx>
      <c:spPr>
        <a:noFill/>
        <a:ln>
          <a:noFill/>
        </a:ln>
        <a:effectLst/>
      </c:spPr>
    </c:plotArea>
    <c:legend>
      <c:legendPos val="r"/>
      <c:layout>
        <c:manualLayout>
          <c:xMode val="edge"/>
          <c:yMode val="edge"/>
          <c:x val="0.77229495532640635"/>
          <c:y val="0.57969768893703066"/>
          <c:w val="0.22770504467359365"/>
          <c:h val="9.594830224608635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B8987D-E3E8-4F61-B2DA-2E786934CA2A}"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403424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B8987D-E3E8-4F61-B2DA-2E786934CA2A}"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409344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B8987D-E3E8-4F61-B2DA-2E786934CA2A}"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288477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B8987D-E3E8-4F61-B2DA-2E786934CA2A}"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299307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B8987D-E3E8-4F61-B2DA-2E786934CA2A}"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133564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B8987D-E3E8-4F61-B2DA-2E786934CA2A}" type="datetimeFigureOut">
              <a:rPr lang="en-US" smtClean="0"/>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3473264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B8987D-E3E8-4F61-B2DA-2E786934CA2A}" type="datetimeFigureOut">
              <a:rPr lang="en-US" smtClean="0"/>
              <a:t>6/7/2025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2723394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B8987D-E3E8-4F61-B2DA-2E786934CA2A}" type="datetimeFigureOut">
              <a:rPr lang="en-US" smtClean="0"/>
              <a:t>6/7/2025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364128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B8987D-E3E8-4F61-B2DA-2E786934CA2A}" type="datetimeFigureOut">
              <a:rPr lang="en-US" smtClean="0"/>
              <a:t>6/7/2025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3255554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B8987D-E3E8-4F61-B2DA-2E786934CA2A}" type="datetimeFigureOut">
              <a:rPr lang="en-US" smtClean="0"/>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381357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B8987D-E3E8-4F61-B2DA-2E786934CA2A}" type="datetimeFigureOut">
              <a:rPr lang="en-US" smtClean="0"/>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2549886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8987D-E3E8-4F61-B2DA-2E786934CA2A}" type="datetimeFigureOut">
              <a:rPr lang="en-US" smtClean="0"/>
              <a:t>6/7/2025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9A41D-4399-49F0-954B-19FA24D170A5}" type="slidenum">
              <a:rPr lang="en-US" smtClean="0"/>
              <a:t>‹#›</a:t>
            </a:fld>
            <a:endParaRPr lang="en-US"/>
          </a:p>
        </p:txBody>
      </p:sp>
    </p:spTree>
    <p:extLst>
      <p:ext uri="{BB962C8B-B14F-4D97-AF65-F5344CB8AC3E}">
        <p14:creationId xmlns:p14="http://schemas.microsoft.com/office/powerpoint/2010/main" val="3987329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xml"/><Relationship Id="rId4" Type="http://schemas.openxmlformats.org/officeDocument/2006/relationships/chart" Target="../charts/chart7.xml"/></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4.xml"/><Relationship Id="rId4" Type="http://schemas.openxmlformats.org/officeDocument/2006/relationships/chart" Target="../charts/chart10.xml"/></Relationships>
</file>

<file path=ppt/slides/_rels/slide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707" y="214296"/>
            <a:ext cx="10515600" cy="1325563"/>
          </a:xfrm>
        </p:spPr>
        <p:txBody>
          <a:bodyPr>
            <a:normAutofit/>
          </a:bodyPr>
          <a:lstStyle/>
          <a:p>
            <a:r>
              <a:rPr lang="en-US" sz="3600" b="1" dirty="0" smtClean="0">
                <a:latin typeface="+mn-lt"/>
              </a:rPr>
              <a:t>E_COMMERCE CONSUMER BEHAVIOUR ANALYSIS</a:t>
            </a:r>
            <a:endParaRPr lang="en-US" sz="3600" b="1" dirty="0">
              <a:latin typeface="+mn-lt"/>
            </a:endParaRPr>
          </a:p>
        </p:txBody>
      </p:sp>
      <p:sp>
        <p:nvSpPr>
          <p:cNvPr id="3" name="Subtitle 2"/>
          <p:cNvSpPr>
            <a:spLocks noGrp="1"/>
          </p:cNvSpPr>
          <p:nvPr>
            <p:ph idx="1"/>
          </p:nvPr>
        </p:nvSpPr>
        <p:spPr/>
        <p:txBody>
          <a:bodyPr/>
          <a:lstStyle/>
          <a:p>
            <a:pPr marL="0" indent="0">
              <a:buNone/>
            </a:pPr>
            <a:r>
              <a:rPr lang="en-US" dirty="0" smtClean="0"/>
              <a:t>To carry out Exploratory data analysis of past data to uncover trends and patterns in the business(Ecommerce consumer behavior analysis).</a:t>
            </a:r>
          </a:p>
          <a:p>
            <a:pPr marL="0" indent="0" algn="ctr">
              <a:buNone/>
            </a:pPr>
            <a:r>
              <a:rPr lang="en-US" b="1" dirty="0" smtClean="0"/>
              <a:t>DATA INFORMATION</a:t>
            </a:r>
          </a:p>
          <a:p>
            <a:pPr marL="0" indent="0">
              <a:buNone/>
            </a:pPr>
            <a:r>
              <a:rPr lang="en-US" dirty="0" smtClean="0"/>
              <a:t>Data contains customers demographics, products and effects of marketing and engagements on customers and products.</a:t>
            </a:r>
            <a:endParaRPr lang="en-US" dirty="0"/>
          </a:p>
          <a:p>
            <a:r>
              <a:rPr lang="en-US" dirty="0" smtClean="0"/>
              <a:t>Project by Blessing </a:t>
            </a:r>
            <a:r>
              <a:rPr lang="en-US" dirty="0" err="1" smtClean="0"/>
              <a:t>Alabi</a:t>
            </a:r>
            <a:r>
              <a:rPr lang="en-US" dirty="0" smtClean="0"/>
              <a:t>,</a:t>
            </a:r>
          </a:p>
          <a:p>
            <a:r>
              <a:rPr lang="en-US" smtClean="0"/>
              <a:t>Dated </a:t>
            </a:r>
            <a:r>
              <a:rPr lang="en-US" smtClean="0"/>
              <a:t>6 June</a:t>
            </a:r>
            <a:r>
              <a:rPr lang="en-US" smtClean="0"/>
              <a:t>,2025</a:t>
            </a:r>
            <a:r>
              <a:rPr lang="en-US" dirty="0" smtClean="0"/>
              <a:t>.</a:t>
            </a:r>
          </a:p>
          <a:p>
            <a:pPr marL="0" indent="0">
              <a:buNone/>
            </a:pPr>
            <a:endParaRPr lang="en-US" dirty="0"/>
          </a:p>
        </p:txBody>
      </p:sp>
    </p:spTree>
    <p:extLst>
      <p:ext uri="{BB962C8B-B14F-4D97-AF65-F5344CB8AC3E}">
        <p14:creationId xmlns:p14="http://schemas.microsoft.com/office/powerpoint/2010/main" val="52298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The most returned product is </a:t>
            </a:r>
            <a:r>
              <a:rPr lang="en-US" b="1" dirty="0"/>
              <a:t>ELECTRONICS</a:t>
            </a:r>
            <a:r>
              <a:rPr lang="en-US" dirty="0"/>
              <a:t>, I think selling better quality Electronic products will reduce the returned rate.</a:t>
            </a:r>
          </a:p>
          <a:p>
            <a:r>
              <a:rPr lang="en-US" b="1" dirty="0"/>
              <a:t>April</a:t>
            </a:r>
            <a:r>
              <a:rPr lang="en-US" dirty="0"/>
              <a:t> and </a:t>
            </a:r>
            <a:r>
              <a:rPr lang="en-US" b="1" dirty="0"/>
              <a:t>August</a:t>
            </a:r>
            <a:r>
              <a:rPr lang="en-US" dirty="0"/>
              <a:t> happens to record higher sales among the months of the year while Tuesdays and Thursdays have higher sales records per week. Making sure that there’s more than enough products during this period of high purchase to avoid out of stocks and optimize sales.</a:t>
            </a:r>
          </a:p>
          <a:p>
            <a:r>
              <a:rPr lang="en-US" dirty="0"/>
              <a:t>Customer’s loyalty programs should be practiced in other to increase sales, retain customers and for customers referrals.</a:t>
            </a:r>
          </a:p>
          <a:p>
            <a:r>
              <a:rPr lang="en-US" dirty="0"/>
              <a:t>Marketing campaigns aimed at the younger audience should be developed using social media and other digital platforms.</a:t>
            </a:r>
          </a:p>
          <a:p>
            <a:r>
              <a:rPr lang="en-US" dirty="0"/>
              <a:t>Measures should be put in place to educate the older audience on how to utilize the use of social media and other digital platforms</a:t>
            </a:r>
          </a:p>
        </p:txBody>
      </p:sp>
      <p:sp>
        <p:nvSpPr>
          <p:cNvPr id="4" name="Title 1"/>
          <p:cNvSpPr>
            <a:spLocks noGrp="1"/>
          </p:cNvSpPr>
          <p:nvPr>
            <p:ph type="title"/>
          </p:nvPr>
        </p:nvSpPr>
        <p:spPr/>
        <p:txBody>
          <a:bodyPr>
            <a:normAutofit/>
          </a:bodyPr>
          <a:lstStyle/>
          <a:p>
            <a:r>
              <a:rPr lang="en-US" sz="3600" dirty="0" smtClean="0">
                <a:latin typeface="+mn-lt"/>
              </a:rPr>
              <a:t>RECOMMENDATIONS AND INSIGHTS</a:t>
            </a:r>
            <a:endParaRPr lang="en-US" sz="3600" dirty="0">
              <a:latin typeface="+mn-lt"/>
            </a:endParaRPr>
          </a:p>
        </p:txBody>
      </p:sp>
    </p:spTree>
    <p:extLst>
      <p:ext uri="{BB962C8B-B14F-4D97-AF65-F5344CB8AC3E}">
        <p14:creationId xmlns:p14="http://schemas.microsoft.com/office/powerpoint/2010/main" val="117570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mn-lt"/>
              </a:rPr>
              <a:t>INTRODUCTION</a:t>
            </a:r>
            <a:endParaRPr lang="en-US" sz="3600" b="1" dirty="0">
              <a:latin typeface="+mn-lt"/>
            </a:endParaRPr>
          </a:p>
        </p:txBody>
      </p:sp>
      <p:sp>
        <p:nvSpPr>
          <p:cNvPr id="3" name="Content Placeholder 2"/>
          <p:cNvSpPr>
            <a:spLocks noGrp="1"/>
          </p:cNvSpPr>
          <p:nvPr>
            <p:ph idx="1"/>
          </p:nvPr>
        </p:nvSpPr>
        <p:spPr/>
        <p:txBody>
          <a:bodyPr/>
          <a:lstStyle/>
          <a:p>
            <a:r>
              <a:rPr lang="en-US" dirty="0" smtClean="0"/>
              <a:t>To determine customers demographics and purchase behavior.</a:t>
            </a:r>
          </a:p>
          <a:p>
            <a:r>
              <a:rPr lang="en-US" dirty="0" smtClean="0"/>
              <a:t>To determine customers loyalty and retention analysis.</a:t>
            </a:r>
          </a:p>
          <a:p>
            <a:r>
              <a:rPr lang="en-US" dirty="0" smtClean="0"/>
              <a:t>To determine customers Pricing and discounts effectiveness.</a:t>
            </a:r>
          </a:p>
          <a:p>
            <a:r>
              <a:rPr lang="en-US" dirty="0" smtClean="0"/>
              <a:t>To determine customers behavior and preferences.</a:t>
            </a:r>
          </a:p>
          <a:p>
            <a:r>
              <a:rPr lang="en-US" dirty="0" smtClean="0"/>
              <a:t>To determine Marketing and engagement.</a:t>
            </a:r>
          </a:p>
          <a:p>
            <a:r>
              <a:rPr lang="en-US" dirty="0" smtClean="0"/>
              <a:t>To determine the Return rate and product quality.</a:t>
            </a:r>
            <a:endParaRPr lang="en-US" dirty="0"/>
          </a:p>
        </p:txBody>
      </p:sp>
    </p:spTree>
    <p:extLst>
      <p:ext uri="{BB962C8B-B14F-4D97-AF65-F5344CB8AC3E}">
        <p14:creationId xmlns:p14="http://schemas.microsoft.com/office/powerpoint/2010/main" val="2269969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8564"/>
            <a:ext cx="10515600" cy="1325563"/>
          </a:xfrm>
        </p:spPr>
        <p:txBody>
          <a:bodyPr numCol="3">
            <a:normAutofit/>
          </a:bodyPr>
          <a:lstStyle/>
          <a:p>
            <a:pPr algn="just"/>
            <a:r>
              <a:rPr lang="en-US" sz="3600" b="1" dirty="0" smtClean="0">
                <a:latin typeface="+mn-lt"/>
              </a:rPr>
              <a:t>Methodology</a:t>
            </a:r>
            <a:endParaRPr lang="en-US" sz="3600" b="1" dirty="0">
              <a:latin typeface="+mn-lt"/>
            </a:endParaRPr>
          </a:p>
        </p:txBody>
      </p:sp>
      <p:sp>
        <p:nvSpPr>
          <p:cNvPr id="3" name="Content Placeholder 2"/>
          <p:cNvSpPr>
            <a:spLocks noGrp="1"/>
          </p:cNvSpPr>
          <p:nvPr>
            <p:ph sz="half" idx="1"/>
          </p:nvPr>
        </p:nvSpPr>
        <p:spPr>
          <a:xfrm>
            <a:off x="838200" y="1825624"/>
            <a:ext cx="5181600" cy="4575175"/>
          </a:xfrm>
        </p:spPr>
        <p:txBody>
          <a:bodyPr>
            <a:noAutofit/>
          </a:bodyPr>
          <a:lstStyle/>
          <a:p>
            <a:r>
              <a:rPr lang="en-US" sz="2000" dirty="0" smtClean="0"/>
              <a:t>Data sources used as provided.</a:t>
            </a:r>
          </a:p>
          <a:p>
            <a:pPr marL="0" indent="0" algn="ctr">
              <a:buNone/>
            </a:pPr>
            <a:r>
              <a:rPr lang="en-US" sz="2000" b="1" dirty="0" smtClean="0"/>
              <a:t>METHODS OF ANALYSIS</a:t>
            </a:r>
          </a:p>
          <a:p>
            <a:r>
              <a:rPr lang="en-US" sz="2000" dirty="0" smtClean="0"/>
              <a:t>I cleaned the datasets and made sure there were no duplicates.</a:t>
            </a:r>
          </a:p>
          <a:p>
            <a:r>
              <a:rPr lang="en-US" sz="2000" dirty="0" smtClean="0"/>
              <a:t>I ensured there was no blank spaces or null values.</a:t>
            </a:r>
          </a:p>
          <a:p>
            <a:r>
              <a:rPr lang="en-US" sz="2000" dirty="0" smtClean="0"/>
              <a:t>I added new column for Age groups(young and old).</a:t>
            </a:r>
          </a:p>
          <a:p>
            <a:r>
              <a:rPr lang="en-US" sz="2000" dirty="0" smtClean="0"/>
              <a:t>After cleaning, I inserted pivot tables to summarize the dataset and analyze my findings.</a:t>
            </a:r>
          </a:p>
          <a:p>
            <a:r>
              <a:rPr lang="en-US" sz="2000" dirty="0" smtClean="0"/>
              <a:t>Afterwards, I use charts to create interactive dashboard for the visualization of the datasets.</a:t>
            </a:r>
          </a:p>
        </p:txBody>
      </p:sp>
      <p:graphicFrame>
        <p:nvGraphicFramePr>
          <p:cNvPr id="5" name="Content Placeholder 5"/>
          <p:cNvGraphicFramePr>
            <a:graphicFrameLocks noGrp="1"/>
          </p:cNvGraphicFramePr>
          <p:nvPr>
            <p:ph sz="half" idx="2"/>
            <p:extLst>
              <p:ext uri="{D42A27DB-BD31-4B8C-83A1-F6EECF244321}">
                <p14:modId xmlns:p14="http://schemas.microsoft.com/office/powerpoint/2010/main" val="2391268849"/>
              </p:ext>
            </p:extLst>
          </p:nvPr>
        </p:nvGraphicFramePr>
        <p:xfrm>
          <a:off x="6172200" y="1825624"/>
          <a:ext cx="5181600" cy="4650589"/>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6796726" y="308565"/>
            <a:ext cx="5109328" cy="1325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The </a:t>
            </a:r>
            <a:r>
              <a:rPr lang="en-US" b="1" dirty="0"/>
              <a:t>chart of count of income vs Age groups shows that the young group of people earns more compare to the old</a:t>
            </a:r>
            <a:endParaRPr lang="en-US" dirty="0"/>
          </a:p>
        </p:txBody>
      </p:sp>
    </p:spTree>
    <p:extLst>
      <p:ext uri="{BB962C8B-B14F-4D97-AF65-F5344CB8AC3E}">
        <p14:creationId xmlns:p14="http://schemas.microsoft.com/office/powerpoint/2010/main" val="549094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219" y="179109"/>
            <a:ext cx="11547835" cy="1511579"/>
          </a:xfrm>
        </p:spPr>
        <p:txBody>
          <a:bodyPr>
            <a:normAutofit fontScale="90000"/>
          </a:bodyPr>
          <a:lstStyle/>
          <a:p>
            <a:pPr algn="ctr"/>
            <a:r>
              <a:rPr lang="en-US" sz="3600" b="1" dirty="0">
                <a:latin typeface="+mn-lt"/>
              </a:rPr>
              <a:t>Which group category spend more on </a:t>
            </a:r>
            <a:r>
              <a:rPr lang="en-US" sz="3600" b="1" dirty="0" smtClean="0">
                <a:latin typeface="+mn-lt"/>
              </a:rPr>
              <a:t>products, and the category each group patronize more.</a:t>
            </a:r>
            <a:r>
              <a:rPr lang="en-US" sz="3100" b="1" dirty="0">
                <a:latin typeface="Arial Black" panose="020B0A04020102020204" pitchFamily="34" charset="0"/>
              </a:rPr>
              <a:t/>
            </a:r>
            <a:br>
              <a:rPr lang="en-US" sz="3100" b="1" dirty="0">
                <a:latin typeface="Arial Black" panose="020B0A04020102020204" pitchFamily="34" charset="0"/>
              </a:rPr>
            </a:br>
            <a:r>
              <a:rPr lang="en-US" sz="2700" dirty="0">
                <a:latin typeface="+mn-lt"/>
              </a:rPr>
              <a:t>From the chart here it shows that the young group of people spends more on </a:t>
            </a:r>
            <a:r>
              <a:rPr lang="en-US" sz="2700" dirty="0" smtClean="0">
                <a:latin typeface="+mn-lt"/>
              </a:rPr>
              <a:t>products</a:t>
            </a:r>
            <a:r>
              <a:rPr lang="en-US" sz="3600" dirty="0" smtClean="0">
                <a:latin typeface="+mn-lt"/>
              </a:rPr>
              <a:t>.</a:t>
            </a:r>
            <a:endParaRPr lang="en-US" sz="3600" dirty="0">
              <a:latin typeface="+mn-l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72779466"/>
              </p:ext>
            </p:extLst>
          </p:nvPr>
        </p:nvGraphicFramePr>
        <p:xfrm>
          <a:off x="160256" y="2111604"/>
          <a:ext cx="11896626" cy="46403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863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68" y="0"/>
            <a:ext cx="12009747" cy="1564849"/>
          </a:xfrm>
        </p:spPr>
        <p:txBody>
          <a:bodyPr numCol="1">
            <a:noAutofit/>
          </a:bodyPr>
          <a:lstStyle/>
          <a:p>
            <a:pPr algn="ctr"/>
            <a:r>
              <a:rPr lang="en-US" sz="3200" b="1" dirty="0" smtClean="0">
                <a:latin typeface="+mn-lt"/>
              </a:rPr>
              <a:t>How often customers returned purchased items from the store. </a:t>
            </a:r>
            <a:r>
              <a:rPr lang="en-US" sz="2800" b="1" dirty="0" smtClean="0">
                <a:latin typeface="+mn-lt"/>
              </a:rPr>
              <a:t/>
            </a:r>
            <a:br>
              <a:rPr lang="en-US" sz="2800" b="1" dirty="0" smtClean="0">
                <a:latin typeface="+mn-lt"/>
              </a:rPr>
            </a:br>
            <a:r>
              <a:rPr lang="en-US" sz="2400" dirty="0">
                <a:latin typeface="+mn-lt"/>
              </a:rPr>
              <a:t>This charts shows the count of returned products vs purchase category.</a:t>
            </a:r>
            <a:br>
              <a:rPr lang="en-US" sz="2400" dirty="0">
                <a:latin typeface="+mn-lt"/>
              </a:rPr>
            </a:br>
            <a:r>
              <a:rPr lang="en-US" sz="2400" dirty="0">
                <a:latin typeface="+mn-lt"/>
              </a:rPr>
              <a:t>Most returned product is </a:t>
            </a:r>
            <a:r>
              <a:rPr lang="en-US" sz="2400" b="1" dirty="0">
                <a:latin typeface="+mn-lt"/>
              </a:rPr>
              <a:t>ELECTRONICS</a:t>
            </a:r>
            <a:r>
              <a:rPr lang="en-US" sz="2400" dirty="0">
                <a:latin typeface="+mn-lt"/>
              </a:rPr>
              <a:t> while the least returned product is </a:t>
            </a:r>
            <a:r>
              <a:rPr lang="en-US" sz="2400" b="1" dirty="0">
                <a:latin typeface="+mn-lt"/>
              </a:rPr>
              <a:t>CLOTHING</a:t>
            </a:r>
            <a:r>
              <a:rPr lang="en-US" sz="2400" b="1" dirty="0" smtClean="0">
                <a:latin typeface="+mn-lt"/>
              </a:rPr>
              <a:t>.</a:t>
            </a:r>
            <a:br>
              <a:rPr lang="en-US" sz="2400" b="1" dirty="0" smtClean="0">
                <a:latin typeface="+mn-lt"/>
              </a:rPr>
            </a:br>
            <a:r>
              <a:rPr lang="en-US" sz="2400" b="1" dirty="0" smtClean="0">
                <a:latin typeface="+mn-lt"/>
              </a:rPr>
              <a:t> </a:t>
            </a:r>
            <a:r>
              <a:rPr lang="en-US" sz="2400" dirty="0" smtClean="0">
                <a:latin typeface="+mn-lt"/>
              </a:rPr>
              <a:t>The second chart shows that Customers </a:t>
            </a:r>
            <a:r>
              <a:rPr lang="en-US" sz="2400" dirty="0">
                <a:latin typeface="+mn-lt"/>
              </a:rPr>
              <a:t>are quite satisfied with the products thereby enabling the brand loyalty</a:t>
            </a:r>
            <a:r>
              <a:rPr lang="en-US" sz="2400" dirty="0"/>
              <a:t>.</a:t>
            </a:r>
            <a:endParaRPr lang="en-US" sz="2400" dirty="0">
              <a:latin typeface="+mn-lt"/>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285719883"/>
              </p:ext>
            </p:extLst>
          </p:nvPr>
        </p:nvGraphicFramePr>
        <p:xfrm>
          <a:off x="160257" y="1825624"/>
          <a:ext cx="6382784" cy="47165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ontent Placeholder 13"/>
          <p:cNvGraphicFramePr>
            <a:graphicFrameLocks noGrp="1"/>
          </p:cNvGraphicFramePr>
          <p:nvPr>
            <p:ph sz="half" idx="2"/>
            <p:extLst>
              <p:ext uri="{D42A27DB-BD31-4B8C-83A1-F6EECF244321}">
                <p14:modId xmlns:p14="http://schemas.microsoft.com/office/powerpoint/2010/main" val="2879269020"/>
              </p:ext>
            </p:extLst>
          </p:nvPr>
        </p:nvGraphicFramePr>
        <p:xfrm>
          <a:off x="6398443" y="1960561"/>
          <a:ext cx="5181600" cy="45816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56784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600" dirty="0" smtClean="0">
                <a:latin typeface="+mn-lt"/>
              </a:rPr>
              <a:t>Customers are very sensitive to discount rates and the rate of discount return is high</a:t>
            </a:r>
            <a:endParaRPr lang="en-US" sz="3600" dirty="0">
              <a:latin typeface="+mn-lt"/>
            </a:endParaRPr>
          </a:p>
        </p:txBody>
      </p:sp>
      <p:graphicFrame>
        <p:nvGraphicFramePr>
          <p:cNvPr id="13" name="Content Placeholder 12"/>
          <p:cNvGraphicFramePr>
            <a:graphicFrameLocks noGrp="1"/>
          </p:cNvGraphicFramePr>
          <p:nvPr>
            <p:ph sz="half" idx="1"/>
            <p:extLst>
              <p:ext uri="{D42A27DB-BD31-4B8C-83A1-F6EECF244321}">
                <p14:modId xmlns:p14="http://schemas.microsoft.com/office/powerpoint/2010/main" val="1892846629"/>
              </p:ext>
            </p:extLst>
          </p:nvPr>
        </p:nvGraphicFramePr>
        <p:xfrm>
          <a:off x="189347" y="1910881"/>
          <a:ext cx="5651579" cy="48070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a:graphicFrameLocks/>
          </p:cNvGraphicFramePr>
          <p:nvPr>
            <p:extLst>
              <p:ext uri="{D42A27DB-BD31-4B8C-83A1-F6EECF244321}">
                <p14:modId xmlns:p14="http://schemas.microsoft.com/office/powerpoint/2010/main" val="4102998372"/>
              </p:ext>
            </p:extLst>
          </p:nvPr>
        </p:nvGraphicFramePr>
        <p:xfrm>
          <a:off x="2709159" y="4112007"/>
          <a:ext cx="2753360" cy="25161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ontent Placeholder 15"/>
          <p:cNvGraphicFramePr>
            <a:graphicFrameLocks noGrp="1"/>
          </p:cNvGraphicFramePr>
          <p:nvPr>
            <p:ph sz="half" idx="2"/>
            <p:extLst>
              <p:ext uri="{D42A27DB-BD31-4B8C-83A1-F6EECF244321}">
                <p14:modId xmlns:p14="http://schemas.microsoft.com/office/powerpoint/2010/main" val="2576313447"/>
              </p:ext>
            </p:extLst>
          </p:nvPr>
        </p:nvGraphicFramePr>
        <p:xfrm>
          <a:off x="6426200" y="1774824"/>
          <a:ext cx="5623560" cy="481901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11341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4269"/>
            <a:ext cx="12104016" cy="1404593"/>
          </a:xfrm>
        </p:spPr>
        <p:txBody>
          <a:bodyPr>
            <a:noAutofit/>
          </a:bodyPr>
          <a:lstStyle/>
          <a:p>
            <a:pPr algn="ctr"/>
            <a:r>
              <a:rPr lang="en-US" sz="2400" dirty="0" smtClean="0">
                <a:latin typeface="+mn-lt"/>
              </a:rPr>
              <a:t>Shipping preference for standard method is higher compare to Express and No preference methods.</a:t>
            </a:r>
            <a:br>
              <a:rPr lang="en-US" sz="2400" dirty="0" smtClean="0">
                <a:latin typeface="+mn-lt"/>
              </a:rPr>
            </a:br>
            <a:r>
              <a:rPr lang="en-US" sz="2400" dirty="0" smtClean="0">
                <a:latin typeface="+mn-lt"/>
              </a:rPr>
              <a:t>The shopping hours for Tuesdays and Thursdays are higher compare to other days of week while April and August months have higher sales.</a:t>
            </a:r>
            <a:endParaRPr lang="en-US" sz="2400" dirty="0">
              <a:latin typeface="+mn-lt"/>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794488580"/>
              </p:ext>
            </p:extLst>
          </p:nvPr>
        </p:nvGraphicFramePr>
        <p:xfrm>
          <a:off x="0" y="1882186"/>
          <a:ext cx="5401559" cy="47731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ontent Placeholder 13"/>
          <p:cNvGraphicFramePr>
            <a:graphicFrameLocks noGrp="1"/>
          </p:cNvGraphicFramePr>
          <p:nvPr>
            <p:ph sz="half" idx="2"/>
            <p:extLst>
              <p:ext uri="{D42A27DB-BD31-4B8C-83A1-F6EECF244321}">
                <p14:modId xmlns:p14="http://schemas.microsoft.com/office/powerpoint/2010/main" val="1551020128"/>
              </p:ext>
            </p:extLst>
          </p:nvPr>
        </p:nvGraphicFramePr>
        <p:xfrm>
          <a:off x="6155703" y="1498862"/>
          <a:ext cx="5948313" cy="28280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2394422110"/>
              </p:ext>
            </p:extLst>
          </p:nvPr>
        </p:nvGraphicFramePr>
        <p:xfrm>
          <a:off x="5929460" y="4171787"/>
          <a:ext cx="6262539" cy="28130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61025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mn-lt"/>
              </a:rPr>
              <a:t>Social media influence is high </a:t>
            </a:r>
            <a:endParaRPr lang="en-US" sz="3600" dirty="0">
              <a:latin typeface="+mn-lt"/>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776227426"/>
              </p:ext>
            </p:extLst>
          </p:nvPr>
        </p:nvGraphicFramePr>
        <p:xfrm>
          <a:off x="838200" y="1825624"/>
          <a:ext cx="5181600" cy="46411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3652212959"/>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93135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29" y="169683"/>
            <a:ext cx="11811785" cy="1404593"/>
          </a:xfrm>
        </p:spPr>
        <p:txBody>
          <a:bodyPr>
            <a:normAutofit/>
          </a:bodyPr>
          <a:lstStyle/>
          <a:p>
            <a:r>
              <a:rPr lang="en-US" sz="2800" dirty="0" smtClean="0">
                <a:latin typeface="+mn-lt"/>
              </a:rPr>
              <a:t>Customers dissatisfaction is quite high which makes products returned rate higher.</a:t>
            </a:r>
            <a:br>
              <a:rPr lang="en-US" sz="2800" dirty="0" smtClean="0">
                <a:latin typeface="+mn-lt"/>
              </a:rPr>
            </a:br>
            <a:r>
              <a:rPr lang="en-US" sz="2800" dirty="0" smtClean="0">
                <a:latin typeface="+mn-lt"/>
              </a:rPr>
              <a:t>The second chart show the higher the return rate the higher the Products rating.</a:t>
            </a:r>
            <a:endParaRPr lang="en-US" sz="2800" dirty="0">
              <a:latin typeface="+mn-lt"/>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63418555"/>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2169631945"/>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25704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TotalTime>
  <Words>637</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Calibri Light</vt:lpstr>
      <vt:lpstr>Office Theme</vt:lpstr>
      <vt:lpstr>E_COMMERCE CONSUMER BEHAVIOUR ANALYSIS</vt:lpstr>
      <vt:lpstr>INTRODUCTION</vt:lpstr>
      <vt:lpstr>Methodology</vt:lpstr>
      <vt:lpstr>Which group category spend more on products, and the category each group patronize more. From the chart here it shows that the young group of people spends more on products.</vt:lpstr>
      <vt:lpstr>How often customers returned purchased items from the store.  This charts shows the count of returned products vs purchase category. Most returned product is ELECTRONICS while the least returned product is CLOTHING.  The second chart shows that Customers are quite satisfied with the products thereby enabling the brand loyalty.</vt:lpstr>
      <vt:lpstr>Customers are very sensitive to discount rates and the rate of discount return is high</vt:lpstr>
      <vt:lpstr>Shipping preference for standard method is higher compare to Express and No preference methods. The shopping hours for Tuesdays and Thursdays are higher compare to other days of week while April and August months have higher sales.</vt:lpstr>
      <vt:lpstr>Social media influence is high </vt:lpstr>
      <vt:lpstr>Customers dissatisfaction is quite high which makes products returned rate higher. The second chart show the higher the return rate the higher the Products rating.</vt:lpstr>
      <vt:lpstr>RECOMMENDATIONS AND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E_COMMERCE CONSUMER BEHAVIOUR ANALYSIS</dc:title>
  <dc:creator>Lord Neku</dc:creator>
  <cp:lastModifiedBy>Lord Neku</cp:lastModifiedBy>
  <cp:revision>56</cp:revision>
  <dcterms:created xsi:type="dcterms:W3CDTF">2025-03-22T19:19:43Z</dcterms:created>
  <dcterms:modified xsi:type="dcterms:W3CDTF">2025-06-07T15:21:14Z</dcterms:modified>
</cp:coreProperties>
</file>