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3" r:id="rId3"/>
    <p:sldId id="262" r:id="rId4"/>
    <p:sldId id="261" r:id="rId5"/>
    <p:sldId id="260" r:id="rId6"/>
    <p:sldId id="258" r:id="rId7"/>
    <p:sldId id="264"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1" d="100"/>
          <a:sy n="71" d="100"/>
        </p:scale>
        <p:origin x="106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43A3-56D5-68D2-8714-355657CF59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8B25C9-4D21-8A9D-7C66-1D22E02A1D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6A8C3A-3286-AA99-27E1-FAFAC60BDA20}"/>
              </a:ext>
            </a:extLst>
          </p:cNvPr>
          <p:cNvSpPr>
            <a:spLocks noGrp="1"/>
          </p:cNvSpPr>
          <p:nvPr>
            <p:ph type="dt" sz="half" idx="10"/>
          </p:nvPr>
        </p:nvSpPr>
        <p:spPr/>
        <p:txBody>
          <a:bodyPr/>
          <a:lstStyle/>
          <a:p>
            <a:fld id="{968C6E05-0CB8-42B2-AE16-77CC72611854}" type="datetimeFigureOut">
              <a:rPr lang="en-US" smtClean="0"/>
              <a:t>1/20/2025</a:t>
            </a:fld>
            <a:endParaRPr lang="en-US"/>
          </a:p>
        </p:txBody>
      </p:sp>
      <p:sp>
        <p:nvSpPr>
          <p:cNvPr id="5" name="Footer Placeholder 4">
            <a:extLst>
              <a:ext uri="{FF2B5EF4-FFF2-40B4-BE49-F238E27FC236}">
                <a16:creationId xmlns:a16="http://schemas.microsoft.com/office/drawing/2014/main" id="{79CAD29A-6452-26D3-36FE-0D2FDF9D0D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13ECD-B307-728C-7E9D-703DBB6395B8}"/>
              </a:ext>
            </a:extLst>
          </p:cNvPr>
          <p:cNvSpPr>
            <a:spLocks noGrp="1"/>
          </p:cNvSpPr>
          <p:nvPr>
            <p:ph type="sldNum" sz="quarter" idx="12"/>
          </p:nvPr>
        </p:nvSpPr>
        <p:spPr/>
        <p:txBody>
          <a:bodyPr/>
          <a:lstStyle/>
          <a:p>
            <a:fld id="{01194F48-4C79-4D53-9C24-21E958829D4F}" type="slidenum">
              <a:rPr lang="en-US" smtClean="0"/>
              <a:t>‹#›</a:t>
            </a:fld>
            <a:endParaRPr lang="en-US"/>
          </a:p>
        </p:txBody>
      </p:sp>
    </p:spTree>
    <p:extLst>
      <p:ext uri="{BB962C8B-B14F-4D97-AF65-F5344CB8AC3E}">
        <p14:creationId xmlns:p14="http://schemas.microsoft.com/office/powerpoint/2010/main" val="372147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158E0-DB2E-6C7E-4A9D-DA2BE45A55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0016D8-E82B-94DF-EBE9-B50CC3DFEF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960386-B12B-BB4E-6D19-E633293351A7}"/>
              </a:ext>
            </a:extLst>
          </p:cNvPr>
          <p:cNvSpPr>
            <a:spLocks noGrp="1"/>
          </p:cNvSpPr>
          <p:nvPr>
            <p:ph type="dt" sz="half" idx="10"/>
          </p:nvPr>
        </p:nvSpPr>
        <p:spPr/>
        <p:txBody>
          <a:bodyPr/>
          <a:lstStyle/>
          <a:p>
            <a:fld id="{968C6E05-0CB8-42B2-AE16-77CC72611854}" type="datetimeFigureOut">
              <a:rPr lang="en-US" smtClean="0"/>
              <a:t>1/20/2025</a:t>
            </a:fld>
            <a:endParaRPr lang="en-US"/>
          </a:p>
        </p:txBody>
      </p:sp>
      <p:sp>
        <p:nvSpPr>
          <p:cNvPr id="5" name="Footer Placeholder 4">
            <a:extLst>
              <a:ext uri="{FF2B5EF4-FFF2-40B4-BE49-F238E27FC236}">
                <a16:creationId xmlns:a16="http://schemas.microsoft.com/office/drawing/2014/main" id="{786A772B-5F7D-76D3-8C53-5E0E00208F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AD6413-4137-E174-E1A2-22F79A69AFF2}"/>
              </a:ext>
            </a:extLst>
          </p:cNvPr>
          <p:cNvSpPr>
            <a:spLocks noGrp="1"/>
          </p:cNvSpPr>
          <p:nvPr>
            <p:ph type="sldNum" sz="quarter" idx="12"/>
          </p:nvPr>
        </p:nvSpPr>
        <p:spPr/>
        <p:txBody>
          <a:bodyPr/>
          <a:lstStyle/>
          <a:p>
            <a:fld id="{01194F48-4C79-4D53-9C24-21E958829D4F}" type="slidenum">
              <a:rPr lang="en-US" smtClean="0"/>
              <a:t>‹#›</a:t>
            </a:fld>
            <a:endParaRPr lang="en-US"/>
          </a:p>
        </p:txBody>
      </p:sp>
    </p:spTree>
    <p:extLst>
      <p:ext uri="{BB962C8B-B14F-4D97-AF65-F5344CB8AC3E}">
        <p14:creationId xmlns:p14="http://schemas.microsoft.com/office/powerpoint/2010/main" val="363120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8D9DEF-7CE3-4827-B4BB-4A8928EAB1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80664C-FAB4-666C-FE09-D9626691E0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4ACE9D-9F71-50C8-147D-D33BF37B7A63}"/>
              </a:ext>
            </a:extLst>
          </p:cNvPr>
          <p:cNvSpPr>
            <a:spLocks noGrp="1"/>
          </p:cNvSpPr>
          <p:nvPr>
            <p:ph type="dt" sz="half" idx="10"/>
          </p:nvPr>
        </p:nvSpPr>
        <p:spPr/>
        <p:txBody>
          <a:bodyPr/>
          <a:lstStyle/>
          <a:p>
            <a:fld id="{968C6E05-0CB8-42B2-AE16-77CC72611854}" type="datetimeFigureOut">
              <a:rPr lang="en-US" smtClean="0"/>
              <a:t>1/20/2025</a:t>
            </a:fld>
            <a:endParaRPr lang="en-US"/>
          </a:p>
        </p:txBody>
      </p:sp>
      <p:sp>
        <p:nvSpPr>
          <p:cNvPr id="5" name="Footer Placeholder 4">
            <a:extLst>
              <a:ext uri="{FF2B5EF4-FFF2-40B4-BE49-F238E27FC236}">
                <a16:creationId xmlns:a16="http://schemas.microsoft.com/office/drawing/2014/main" id="{6BE19E8E-8548-AFDD-48FA-B4884F07ED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ABFD3D-B5B5-E257-618F-58BDFDB1D5B8}"/>
              </a:ext>
            </a:extLst>
          </p:cNvPr>
          <p:cNvSpPr>
            <a:spLocks noGrp="1"/>
          </p:cNvSpPr>
          <p:nvPr>
            <p:ph type="sldNum" sz="quarter" idx="12"/>
          </p:nvPr>
        </p:nvSpPr>
        <p:spPr/>
        <p:txBody>
          <a:bodyPr/>
          <a:lstStyle/>
          <a:p>
            <a:fld id="{01194F48-4C79-4D53-9C24-21E958829D4F}" type="slidenum">
              <a:rPr lang="en-US" smtClean="0"/>
              <a:t>‹#›</a:t>
            </a:fld>
            <a:endParaRPr lang="en-US"/>
          </a:p>
        </p:txBody>
      </p:sp>
    </p:spTree>
    <p:extLst>
      <p:ext uri="{BB962C8B-B14F-4D97-AF65-F5344CB8AC3E}">
        <p14:creationId xmlns:p14="http://schemas.microsoft.com/office/powerpoint/2010/main" val="1807893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52B24-4796-F0ED-38E7-105BAF38C8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0BC271-ECCF-F7A8-C1B9-08E52DC137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CC3ED0-4FEA-F278-5BE2-821CA7C9C441}"/>
              </a:ext>
            </a:extLst>
          </p:cNvPr>
          <p:cNvSpPr>
            <a:spLocks noGrp="1"/>
          </p:cNvSpPr>
          <p:nvPr>
            <p:ph type="dt" sz="half" idx="10"/>
          </p:nvPr>
        </p:nvSpPr>
        <p:spPr/>
        <p:txBody>
          <a:bodyPr/>
          <a:lstStyle/>
          <a:p>
            <a:fld id="{968C6E05-0CB8-42B2-AE16-77CC72611854}" type="datetimeFigureOut">
              <a:rPr lang="en-US" smtClean="0"/>
              <a:t>1/20/2025</a:t>
            </a:fld>
            <a:endParaRPr lang="en-US"/>
          </a:p>
        </p:txBody>
      </p:sp>
      <p:sp>
        <p:nvSpPr>
          <p:cNvPr id="5" name="Footer Placeholder 4">
            <a:extLst>
              <a:ext uri="{FF2B5EF4-FFF2-40B4-BE49-F238E27FC236}">
                <a16:creationId xmlns:a16="http://schemas.microsoft.com/office/drawing/2014/main" id="{93B6B352-DE90-FD10-4702-423A12596B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35A407-05E2-B139-D752-EC98BC31AAC9}"/>
              </a:ext>
            </a:extLst>
          </p:cNvPr>
          <p:cNvSpPr>
            <a:spLocks noGrp="1"/>
          </p:cNvSpPr>
          <p:nvPr>
            <p:ph type="sldNum" sz="quarter" idx="12"/>
          </p:nvPr>
        </p:nvSpPr>
        <p:spPr/>
        <p:txBody>
          <a:bodyPr/>
          <a:lstStyle/>
          <a:p>
            <a:fld id="{01194F48-4C79-4D53-9C24-21E958829D4F}" type="slidenum">
              <a:rPr lang="en-US" smtClean="0"/>
              <a:t>‹#›</a:t>
            </a:fld>
            <a:endParaRPr lang="en-US"/>
          </a:p>
        </p:txBody>
      </p:sp>
    </p:spTree>
    <p:extLst>
      <p:ext uri="{BB962C8B-B14F-4D97-AF65-F5344CB8AC3E}">
        <p14:creationId xmlns:p14="http://schemas.microsoft.com/office/powerpoint/2010/main" val="1014910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E2A9D-FC2A-4AC4-36F0-1056B5D5DF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D1BEE4-977E-3F2F-CCE0-D8B1E64FFC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15051A-C2C3-584F-BB9B-C59F1B98F72B}"/>
              </a:ext>
            </a:extLst>
          </p:cNvPr>
          <p:cNvSpPr>
            <a:spLocks noGrp="1"/>
          </p:cNvSpPr>
          <p:nvPr>
            <p:ph type="dt" sz="half" idx="10"/>
          </p:nvPr>
        </p:nvSpPr>
        <p:spPr/>
        <p:txBody>
          <a:bodyPr/>
          <a:lstStyle/>
          <a:p>
            <a:fld id="{968C6E05-0CB8-42B2-AE16-77CC72611854}" type="datetimeFigureOut">
              <a:rPr lang="en-US" smtClean="0"/>
              <a:t>1/20/2025</a:t>
            </a:fld>
            <a:endParaRPr lang="en-US"/>
          </a:p>
        </p:txBody>
      </p:sp>
      <p:sp>
        <p:nvSpPr>
          <p:cNvPr id="5" name="Footer Placeholder 4">
            <a:extLst>
              <a:ext uri="{FF2B5EF4-FFF2-40B4-BE49-F238E27FC236}">
                <a16:creationId xmlns:a16="http://schemas.microsoft.com/office/drawing/2014/main" id="{CDD3C772-AF80-7B4E-8C66-F3BAB5207F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D4AB2-4D72-008B-0CB6-EE8C785F6F61}"/>
              </a:ext>
            </a:extLst>
          </p:cNvPr>
          <p:cNvSpPr>
            <a:spLocks noGrp="1"/>
          </p:cNvSpPr>
          <p:nvPr>
            <p:ph type="sldNum" sz="quarter" idx="12"/>
          </p:nvPr>
        </p:nvSpPr>
        <p:spPr/>
        <p:txBody>
          <a:bodyPr/>
          <a:lstStyle/>
          <a:p>
            <a:fld id="{01194F48-4C79-4D53-9C24-21E958829D4F}" type="slidenum">
              <a:rPr lang="en-US" smtClean="0"/>
              <a:t>‹#›</a:t>
            </a:fld>
            <a:endParaRPr lang="en-US"/>
          </a:p>
        </p:txBody>
      </p:sp>
    </p:spTree>
    <p:extLst>
      <p:ext uri="{BB962C8B-B14F-4D97-AF65-F5344CB8AC3E}">
        <p14:creationId xmlns:p14="http://schemas.microsoft.com/office/powerpoint/2010/main" val="1366885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C2FBD-9DAE-553C-BF2C-DB58E707AD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630994-9D6B-FB4F-53C5-4A5BB801F6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B92F28-3BC9-C8C8-EFE9-6EAF9BBEAC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07D8BB-10F0-35DB-C011-8506E92EC985}"/>
              </a:ext>
            </a:extLst>
          </p:cNvPr>
          <p:cNvSpPr>
            <a:spLocks noGrp="1"/>
          </p:cNvSpPr>
          <p:nvPr>
            <p:ph type="dt" sz="half" idx="10"/>
          </p:nvPr>
        </p:nvSpPr>
        <p:spPr/>
        <p:txBody>
          <a:bodyPr/>
          <a:lstStyle/>
          <a:p>
            <a:fld id="{968C6E05-0CB8-42B2-AE16-77CC72611854}" type="datetimeFigureOut">
              <a:rPr lang="en-US" smtClean="0"/>
              <a:t>1/20/2025</a:t>
            </a:fld>
            <a:endParaRPr lang="en-US"/>
          </a:p>
        </p:txBody>
      </p:sp>
      <p:sp>
        <p:nvSpPr>
          <p:cNvPr id="6" name="Footer Placeholder 5">
            <a:extLst>
              <a:ext uri="{FF2B5EF4-FFF2-40B4-BE49-F238E27FC236}">
                <a16:creationId xmlns:a16="http://schemas.microsoft.com/office/drawing/2014/main" id="{A7508AB5-40AB-7D74-1AF7-416AB8DB04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9A8C8F-1661-2F76-21EF-00C31D30B5BB}"/>
              </a:ext>
            </a:extLst>
          </p:cNvPr>
          <p:cNvSpPr>
            <a:spLocks noGrp="1"/>
          </p:cNvSpPr>
          <p:nvPr>
            <p:ph type="sldNum" sz="quarter" idx="12"/>
          </p:nvPr>
        </p:nvSpPr>
        <p:spPr/>
        <p:txBody>
          <a:bodyPr/>
          <a:lstStyle/>
          <a:p>
            <a:fld id="{01194F48-4C79-4D53-9C24-21E958829D4F}" type="slidenum">
              <a:rPr lang="en-US" smtClean="0"/>
              <a:t>‹#›</a:t>
            </a:fld>
            <a:endParaRPr lang="en-US"/>
          </a:p>
        </p:txBody>
      </p:sp>
    </p:spTree>
    <p:extLst>
      <p:ext uri="{BB962C8B-B14F-4D97-AF65-F5344CB8AC3E}">
        <p14:creationId xmlns:p14="http://schemas.microsoft.com/office/powerpoint/2010/main" val="1279775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79C0F-C45C-493D-F105-CC0EE1F8FE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AD61BA-BDAC-5293-9323-699F99C617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3F91FF-5D4D-2174-D9E0-5536D4E183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B8053D-E7BB-672E-F428-209DAD7AE3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DE20FE-3652-C76F-C02E-E56FC94CD2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F7680C-93B0-89D6-BE5C-D0403C9A0DAC}"/>
              </a:ext>
            </a:extLst>
          </p:cNvPr>
          <p:cNvSpPr>
            <a:spLocks noGrp="1"/>
          </p:cNvSpPr>
          <p:nvPr>
            <p:ph type="dt" sz="half" idx="10"/>
          </p:nvPr>
        </p:nvSpPr>
        <p:spPr/>
        <p:txBody>
          <a:bodyPr/>
          <a:lstStyle/>
          <a:p>
            <a:fld id="{968C6E05-0CB8-42B2-AE16-77CC72611854}" type="datetimeFigureOut">
              <a:rPr lang="en-US" smtClean="0"/>
              <a:t>1/20/2025</a:t>
            </a:fld>
            <a:endParaRPr lang="en-US"/>
          </a:p>
        </p:txBody>
      </p:sp>
      <p:sp>
        <p:nvSpPr>
          <p:cNvPr id="8" name="Footer Placeholder 7">
            <a:extLst>
              <a:ext uri="{FF2B5EF4-FFF2-40B4-BE49-F238E27FC236}">
                <a16:creationId xmlns:a16="http://schemas.microsoft.com/office/drawing/2014/main" id="{9531A159-330F-E98D-9D5F-264FCB153D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1C3840-C516-FC2E-6CB3-5C27D393C97E}"/>
              </a:ext>
            </a:extLst>
          </p:cNvPr>
          <p:cNvSpPr>
            <a:spLocks noGrp="1"/>
          </p:cNvSpPr>
          <p:nvPr>
            <p:ph type="sldNum" sz="quarter" idx="12"/>
          </p:nvPr>
        </p:nvSpPr>
        <p:spPr/>
        <p:txBody>
          <a:bodyPr/>
          <a:lstStyle/>
          <a:p>
            <a:fld id="{01194F48-4C79-4D53-9C24-21E958829D4F}" type="slidenum">
              <a:rPr lang="en-US" smtClean="0"/>
              <a:t>‹#›</a:t>
            </a:fld>
            <a:endParaRPr lang="en-US"/>
          </a:p>
        </p:txBody>
      </p:sp>
    </p:spTree>
    <p:extLst>
      <p:ext uri="{BB962C8B-B14F-4D97-AF65-F5344CB8AC3E}">
        <p14:creationId xmlns:p14="http://schemas.microsoft.com/office/powerpoint/2010/main" val="725366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5DEB6-F7AB-D4AD-6C04-E32FA25D90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3D7427-2B2B-F794-0922-AAFD0CF94637}"/>
              </a:ext>
            </a:extLst>
          </p:cNvPr>
          <p:cNvSpPr>
            <a:spLocks noGrp="1"/>
          </p:cNvSpPr>
          <p:nvPr>
            <p:ph type="dt" sz="half" idx="10"/>
          </p:nvPr>
        </p:nvSpPr>
        <p:spPr/>
        <p:txBody>
          <a:bodyPr/>
          <a:lstStyle/>
          <a:p>
            <a:fld id="{968C6E05-0CB8-42B2-AE16-77CC72611854}" type="datetimeFigureOut">
              <a:rPr lang="en-US" smtClean="0"/>
              <a:t>1/20/2025</a:t>
            </a:fld>
            <a:endParaRPr lang="en-US"/>
          </a:p>
        </p:txBody>
      </p:sp>
      <p:sp>
        <p:nvSpPr>
          <p:cNvPr id="4" name="Footer Placeholder 3">
            <a:extLst>
              <a:ext uri="{FF2B5EF4-FFF2-40B4-BE49-F238E27FC236}">
                <a16:creationId xmlns:a16="http://schemas.microsoft.com/office/drawing/2014/main" id="{119FA1C0-43F4-77B0-7677-323FD5E51D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8C2811-2D8E-AB8C-70A9-2040D421C83E}"/>
              </a:ext>
            </a:extLst>
          </p:cNvPr>
          <p:cNvSpPr>
            <a:spLocks noGrp="1"/>
          </p:cNvSpPr>
          <p:nvPr>
            <p:ph type="sldNum" sz="quarter" idx="12"/>
          </p:nvPr>
        </p:nvSpPr>
        <p:spPr/>
        <p:txBody>
          <a:bodyPr/>
          <a:lstStyle/>
          <a:p>
            <a:fld id="{01194F48-4C79-4D53-9C24-21E958829D4F}" type="slidenum">
              <a:rPr lang="en-US" smtClean="0"/>
              <a:t>‹#›</a:t>
            </a:fld>
            <a:endParaRPr lang="en-US"/>
          </a:p>
        </p:txBody>
      </p:sp>
    </p:spTree>
    <p:extLst>
      <p:ext uri="{BB962C8B-B14F-4D97-AF65-F5344CB8AC3E}">
        <p14:creationId xmlns:p14="http://schemas.microsoft.com/office/powerpoint/2010/main" val="1090988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2DA4D2-E354-E841-0097-538F025D5D15}"/>
              </a:ext>
            </a:extLst>
          </p:cNvPr>
          <p:cNvSpPr>
            <a:spLocks noGrp="1"/>
          </p:cNvSpPr>
          <p:nvPr>
            <p:ph type="dt" sz="half" idx="10"/>
          </p:nvPr>
        </p:nvSpPr>
        <p:spPr/>
        <p:txBody>
          <a:bodyPr/>
          <a:lstStyle/>
          <a:p>
            <a:fld id="{968C6E05-0CB8-42B2-AE16-77CC72611854}" type="datetimeFigureOut">
              <a:rPr lang="en-US" smtClean="0"/>
              <a:t>1/20/2025</a:t>
            </a:fld>
            <a:endParaRPr lang="en-US"/>
          </a:p>
        </p:txBody>
      </p:sp>
      <p:sp>
        <p:nvSpPr>
          <p:cNvPr id="3" name="Footer Placeholder 2">
            <a:extLst>
              <a:ext uri="{FF2B5EF4-FFF2-40B4-BE49-F238E27FC236}">
                <a16:creationId xmlns:a16="http://schemas.microsoft.com/office/drawing/2014/main" id="{2091FA26-2037-F892-D622-FCFB4E5AF4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C663C2-2B56-10D7-4C00-9A00D94DCD70}"/>
              </a:ext>
            </a:extLst>
          </p:cNvPr>
          <p:cNvSpPr>
            <a:spLocks noGrp="1"/>
          </p:cNvSpPr>
          <p:nvPr>
            <p:ph type="sldNum" sz="quarter" idx="12"/>
          </p:nvPr>
        </p:nvSpPr>
        <p:spPr/>
        <p:txBody>
          <a:bodyPr/>
          <a:lstStyle/>
          <a:p>
            <a:fld id="{01194F48-4C79-4D53-9C24-21E958829D4F}" type="slidenum">
              <a:rPr lang="en-US" smtClean="0"/>
              <a:t>‹#›</a:t>
            </a:fld>
            <a:endParaRPr lang="en-US"/>
          </a:p>
        </p:txBody>
      </p:sp>
    </p:spTree>
    <p:extLst>
      <p:ext uri="{BB962C8B-B14F-4D97-AF65-F5344CB8AC3E}">
        <p14:creationId xmlns:p14="http://schemas.microsoft.com/office/powerpoint/2010/main" val="4105844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7A755-D787-044B-7A43-A155657712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8C9E43-539F-9758-B440-B18073C724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79DD2B-D562-E2AB-0888-520BE8A033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2DAAE1-363F-F422-0FC6-8064E60EDA58}"/>
              </a:ext>
            </a:extLst>
          </p:cNvPr>
          <p:cNvSpPr>
            <a:spLocks noGrp="1"/>
          </p:cNvSpPr>
          <p:nvPr>
            <p:ph type="dt" sz="half" idx="10"/>
          </p:nvPr>
        </p:nvSpPr>
        <p:spPr/>
        <p:txBody>
          <a:bodyPr/>
          <a:lstStyle/>
          <a:p>
            <a:fld id="{968C6E05-0CB8-42B2-AE16-77CC72611854}" type="datetimeFigureOut">
              <a:rPr lang="en-US" smtClean="0"/>
              <a:t>1/20/2025</a:t>
            </a:fld>
            <a:endParaRPr lang="en-US"/>
          </a:p>
        </p:txBody>
      </p:sp>
      <p:sp>
        <p:nvSpPr>
          <p:cNvPr id="6" name="Footer Placeholder 5">
            <a:extLst>
              <a:ext uri="{FF2B5EF4-FFF2-40B4-BE49-F238E27FC236}">
                <a16:creationId xmlns:a16="http://schemas.microsoft.com/office/drawing/2014/main" id="{7C4A8FDF-7BFA-E7C0-23DC-7409488333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CE95E6-BC8C-212A-A983-3E5EB33E4AA9}"/>
              </a:ext>
            </a:extLst>
          </p:cNvPr>
          <p:cNvSpPr>
            <a:spLocks noGrp="1"/>
          </p:cNvSpPr>
          <p:nvPr>
            <p:ph type="sldNum" sz="quarter" idx="12"/>
          </p:nvPr>
        </p:nvSpPr>
        <p:spPr/>
        <p:txBody>
          <a:bodyPr/>
          <a:lstStyle/>
          <a:p>
            <a:fld id="{01194F48-4C79-4D53-9C24-21E958829D4F}" type="slidenum">
              <a:rPr lang="en-US" smtClean="0"/>
              <a:t>‹#›</a:t>
            </a:fld>
            <a:endParaRPr lang="en-US"/>
          </a:p>
        </p:txBody>
      </p:sp>
    </p:spTree>
    <p:extLst>
      <p:ext uri="{BB962C8B-B14F-4D97-AF65-F5344CB8AC3E}">
        <p14:creationId xmlns:p14="http://schemas.microsoft.com/office/powerpoint/2010/main" val="3765150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AB6E8-308C-7690-A1DD-662676A8B8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8E582C-CDF7-813A-D3A7-F4F5C12419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D14210-636E-6718-014D-DFEDD69704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A571F-1DF0-5436-1F13-8D1A841F1DD6}"/>
              </a:ext>
            </a:extLst>
          </p:cNvPr>
          <p:cNvSpPr>
            <a:spLocks noGrp="1"/>
          </p:cNvSpPr>
          <p:nvPr>
            <p:ph type="dt" sz="half" idx="10"/>
          </p:nvPr>
        </p:nvSpPr>
        <p:spPr/>
        <p:txBody>
          <a:bodyPr/>
          <a:lstStyle/>
          <a:p>
            <a:fld id="{968C6E05-0CB8-42B2-AE16-77CC72611854}" type="datetimeFigureOut">
              <a:rPr lang="en-US" smtClean="0"/>
              <a:t>1/20/2025</a:t>
            </a:fld>
            <a:endParaRPr lang="en-US"/>
          </a:p>
        </p:txBody>
      </p:sp>
      <p:sp>
        <p:nvSpPr>
          <p:cNvPr id="6" name="Footer Placeholder 5">
            <a:extLst>
              <a:ext uri="{FF2B5EF4-FFF2-40B4-BE49-F238E27FC236}">
                <a16:creationId xmlns:a16="http://schemas.microsoft.com/office/drawing/2014/main" id="{40567B6C-2B08-D7BE-7CF6-240E9C3B69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1761B2-7D02-7ABF-9AC2-1B66EC1C9600}"/>
              </a:ext>
            </a:extLst>
          </p:cNvPr>
          <p:cNvSpPr>
            <a:spLocks noGrp="1"/>
          </p:cNvSpPr>
          <p:nvPr>
            <p:ph type="sldNum" sz="quarter" idx="12"/>
          </p:nvPr>
        </p:nvSpPr>
        <p:spPr/>
        <p:txBody>
          <a:bodyPr/>
          <a:lstStyle/>
          <a:p>
            <a:fld id="{01194F48-4C79-4D53-9C24-21E958829D4F}" type="slidenum">
              <a:rPr lang="en-US" smtClean="0"/>
              <a:t>‹#›</a:t>
            </a:fld>
            <a:endParaRPr lang="en-US"/>
          </a:p>
        </p:txBody>
      </p:sp>
    </p:spTree>
    <p:extLst>
      <p:ext uri="{BB962C8B-B14F-4D97-AF65-F5344CB8AC3E}">
        <p14:creationId xmlns:p14="http://schemas.microsoft.com/office/powerpoint/2010/main" val="1845510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570977-B86B-4CB3-F33B-10CF74BACE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746D91-1A68-6B6E-18F5-4421BE355A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6F04A2-EB8B-166A-CF82-B6A7C7FFFD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8C6E05-0CB8-42B2-AE16-77CC72611854}" type="datetimeFigureOut">
              <a:rPr lang="en-US" smtClean="0"/>
              <a:t>1/20/2025</a:t>
            </a:fld>
            <a:endParaRPr lang="en-US"/>
          </a:p>
        </p:txBody>
      </p:sp>
      <p:sp>
        <p:nvSpPr>
          <p:cNvPr id="5" name="Footer Placeholder 4">
            <a:extLst>
              <a:ext uri="{FF2B5EF4-FFF2-40B4-BE49-F238E27FC236}">
                <a16:creationId xmlns:a16="http://schemas.microsoft.com/office/drawing/2014/main" id="{229EE5FA-4D20-FE19-4A9C-5F73B30E92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C0B6D0-A7EA-7B20-8935-0608C90064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94F48-4C79-4D53-9C24-21E958829D4F}" type="slidenum">
              <a:rPr lang="en-US" smtClean="0"/>
              <a:t>‹#›</a:t>
            </a:fld>
            <a:endParaRPr lang="en-US"/>
          </a:p>
        </p:txBody>
      </p:sp>
    </p:spTree>
    <p:extLst>
      <p:ext uri="{BB962C8B-B14F-4D97-AF65-F5344CB8AC3E}">
        <p14:creationId xmlns:p14="http://schemas.microsoft.com/office/powerpoint/2010/main" val="699285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9D061-E062-13E9-2B82-AED5A9408788}"/>
              </a:ext>
            </a:extLst>
          </p:cNvPr>
          <p:cNvSpPr>
            <a:spLocks noGrp="1"/>
          </p:cNvSpPr>
          <p:nvPr>
            <p:ph type="title"/>
          </p:nvPr>
        </p:nvSpPr>
        <p:spPr/>
        <p:txBody>
          <a:bodyPr/>
          <a:lstStyle/>
          <a:p>
            <a:pPr algn="ctr"/>
            <a:r>
              <a:rPr lang="en-US" dirty="0">
                <a:solidFill>
                  <a:srgbClr val="FF0000"/>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7D5EF369-89BD-8923-C985-94F6C39052E3}"/>
              </a:ext>
            </a:extLst>
          </p:cNvPr>
          <p:cNvSpPr>
            <a:spLocks noGrp="1"/>
          </p:cNvSpPr>
          <p:nvPr>
            <p:ph idx="1"/>
          </p:nvPr>
        </p:nvSpPr>
        <p:spPr/>
        <p:txBody>
          <a:bodyPr>
            <a:normAutofit lnSpcReduction="10000"/>
          </a:bodyPr>
          <a:lstStyle/>
          <a:p>
            <a:pPr marL="0" indent="0">
              <a:buNone/>
            </a:pPr>
            <a:r>
              <a:rPr lang="en-US" sz="1800" kern="100" dirty="0">
                <a:solidFill>
                  <a:srgbClr val="FF0000"/>
                </a:solidFill>
                <a:latin typeface="Times New Roman" panose="02020603050405020304" pitchFamily="18" charset="0"/>
                <a:ea typeface="Noto Serif CJK SC"/>
                <a:cs typeface="Times New Roman" panose="02020603050405020304" pitchFamily="18" charset="0"/>
              </a:rPr>
              <a:t>OVERVIEW</a:t>
            </a:r>
            <a:endParaRPr lang="en-US" sz="1800" kern="100" dirty="0">
              <a:solidFill>
                <a:srgbClr val="FF0000"/>
              </a:solidFill>
              <a:effectLst/>
              <a:latin typeface="Times New Roman" panose="02020603050405020304" pitchFamily="18" charset="0"/>
              <a:ea typeface="Noto Serif CJK SC"/>
              <a:cs typeface="Times New Roman" panose="02020603050405020304" pitchFamily="18" charset="0"/>
            </a:endParaRPr>
          </a:p>
          <a:p>
            <a:pPr marL="0" indent="0">
              <a:buNone/>
            </a:pPr>
            <a:r>
              <a:rPr lang="en-NG" sz="1800" kern="100" dirty="0">
                <a:effectLst/>
                <a:latin typeface="Times New Roman" panose="02020603050405020304" pitchFamily="18" charset="0"/>
                <a:ea typeface="Noto Serif CJK SC"/>
                <a:cs typeface="Times New Roman" panose="02020603050405020304" pitchFamily="18" charset="0"/>
              </a:rPr>
              <a:t>This data analytics project </a:t>
            </a:r>
            <a:r>
              <a:rPr lang="en-NG" sz="1800" kern="100" dirty="0" err="1">
                <a:effectLst/>
                <a:latin typeface="Times New Roman" panose="02020603050405020304" pitchFamily="18" charset="0"/>
                <a:ea typeface="Noto Serif CJK SC"/>
                <a:cs typeface="Times New Roman" panose="02020603050405020304" pitchFamily="18" charset="0"/>
              </a:rPr>
              <a:t>centers</a:t>
            </a:r>
            <a:r>
              <a:rPr lang="en-NG" sz="1800" kern="100" dirty="0">
                <a:effectLst/>
                <a:latin typeface="Times New Roman" panose="02020603050405020304" pitchFamily="18" charset="0"/>
                <a:ea typeface="Noto Serif CJK SC"/>
                <a:cs typeface="Times New Roman" panose="02020603050405020304" pitchFamily="18" charset="0"/>
              </a:rPr>
              <a:t> around direct marketing campaigns conducted by a Portuguese banking institution through phone calls. The primary objective is to glean valuable insights and descriptive patterns within the dataset, with a specific focus on predicting client subscription to a term deposit, denoted by the variable 'y.’</a:t>
            </a:r>
            <a:endParaRPr lang="en-US" sz="1800" kern="100" dirty="0">
              <a:effectLst/>
              <a:latin typeface="Times New Roman" panose="02020603050405020304" pitchFamily="18" charset="0"/>
              <a:ea typeface="Noto Serif CJK SC"/>
              <a:cs typeface="Times New Roman" panose="02020603050405020304" pitchFamily="18" charset="0"/>
            </a:endParaRPr>
          </a:p>
          <a:p>
            <a:pPr marL="0" indent="0">
              <a:buNone/>
            </a:pPr>
            <a:r>
              <a:rPr lang="en-US" sz="1800" kern="100" dirty="0">
                <a:solidFill>
                  <a:srgbClr val="FF0000"/>
                </a:solidFill>
                <a:effectLst/>
                <a:latin typeface="Times New Roman" panose="02020603050405020304" pitchFamily="18" charset="0"/>
                <a:ea typeface="Noto Serif CJK SC"/>
                <a:cs typeface="Times New Roman" panose="02020603050405020304" pitchFamily="18" charset="0"/>
              </a:rPr>
              <a:t>OBJECTIVES</a:t>
            </a:r>
          </a:p>
          <a:p>
            <a:r>
              <a:rPr lang="en-NG" sz="1800" b="1" kern="100" dirty="0">
                <a:effectLst/>
                <a:latin typeface="Times New Roman" panose="02020603050405020304" pitchFamily="18" charset="0"/>
                <a:ea typeface="Noto Serif CJK SC"/>
                <a:cs typeface="Times New Roman" panose="02020603050405020304" pitchFamily="18" charset="0"/>
              </a:rPr>
              <a:t>Descriptive Analysis: </a:t>
            </a:r>
            <a:r>
              <a:rPr lang="en-NG" sz="1800" kern="100" dirty="0">
                <a:effectLst/>
                <a:latin typeface="Times New Roman" panose="02020603050405020304" pitchFamily="18" charset="0"/>
                <a:ea typeface="Noto Serif CJK SC"/>
                <a:cs typeface="Times New Roman" panose="02020603050405020304" pitchFamily="18" charset="0"/>
              </a:rPr>
              <a:t>Perform</a:t>
            </a:r>
            <a:r>
              <a:rPr lang="en-US" sz="1800" kern="100" dirty="0">
                <a:latin typeface="Times New Roman" panose="02020603050405020304" pitchFamily="18" charset="0"/>
                <a:ea typeface="Noto Serif CJK SC"/>
                <a:cs typeface="Times New Roman" panose="02020603050405020304" pitchFamily="18" charset="0"/>
              </a:rPr>
              <a:t>ed</a:t>
            </a:r>
            <a:r>
              <a:rPr lang="en-NG" sz="1800" kern="100" dirty="0">
                <a:effectLst/>
                <a:latin typeface="Times New Roman" panose="02020603050405020304" pitchFamily="18" charset="0"/>
                <a:ea typeface="Noto Serif CJK SC"/>
                <a:cs typeface="Times New Roman" panose="02020603050405020304" pitchFamily="18" charset="0"/>
              </a:rPr>
              <a:t> descriptive statistics and exploratory data analysis to understand the distribution and relationships between variables.</a:t>
            </a:r>
            <a:endParaRPr lang="en-US" sz="1800" kern="100" dirty="0">
              <a:effectLst/>
              <a:latin typeface="Times New Roman" panose="02020603050405020304" pitchFamily="18" charset="0"/>
              <a:ea typeface="Noto Serif CJK SC"/>
              <a:cs typeface="Times New Roman" panose="02020603050405020304" pitchFamily="18" charset="0"/>
            </a:endParaRPr>
          </a:p>
          <a:p>
            <a:r>
              <a:rPr lang="en-NG" sz="1800" kern="100" dirty="0">
                <a:effectLst/>
                <a:latin typeface="Times New Roman" panose="02020603050405020304" pitchFamily="18" charset="0"/>
                <a:ea typeface="Noto Serif CJK SC"/>
                <a:cs typeface="Times New Roman" panose="02020603050405020304" pitchFamily="18" charset="0"/>
              </a:rPr>
              <a:t> </a:t>
            </a:r>
            <a:r>
              <a:rPr lang="en-NG" sz="1800" b="1" kern="100" dirty="0">
                <a:effectLst/>
                <a:latin typeface="Times New Roman" panose="02020603050405020304" pitchFamily="18" charset="0"/>
                <a:ea typeface="Noto Serif CJK SC"/>
                <a:cs typeface="Times New Roman" panose="02020603050405020304" pitchFamily="18" charset="0"/>
              </a:rPr>
              <a:t>Segmentation Analysis:</a:t>
            </a:r>
            <a:r>
              <a:rPr lang="en-NG" sz="1800" kern="100" dirty="0">
                <a:effectLst/>
                <a:latin typeface="Times New Roman" panose="02020603050405020304" pitchFamily="18" charset="0"/>
                <a:ea typeface="Noto Serif CJK SC"/>
                <a:cs typeface="Times New Roman" panose="02020603050405020304" pitchFamily="18" charset="0"/>
              </a:rPr>
              <a:t> Segment</a:t>
            </a:r>
            <a:r>
              <a:rPr lang="en-US" sz="1800" kern="100" dirty="0">
                <a:effectLst/>
                <a:latin typeface="Times New Roman" panose="02020603050405020304" pitchFamily="18" charset="0"/>
                <a:ea typeface="Noto Serif CJK SC"/>
                <a:cs typeface="Times New Roman" panose="02020603050405020304" pitchFamily="18" charset="0"/>
              </a:rPr>
              <a:t>ed</a:t>
            </a:r>
            <a:r>
              <a:rPr lang="en-NG" sz="1800" kern="100" dirty="0">
                <a:effectLst/>
                <a:latin typeface="Times New Roman" panose="02020603050405020304" pitchFamily="18" charset="0"/>
                <a:ea typeface="Noto Serif CJK SC"/>
                <a:cs typeface="Times New Roman" panose="02020603050405020304" pitchFamily="18" charset="0"/>
              </a:rPr>
              <a:t> the data to understand how different customer groups respond to marketing campaigns.</a:t>
            </a:r>
            <a:endParaRPr lang="en-US" sz="1800" kern="100" dirty="0">
              <a:effectLst/>
              <a:latin typeface="Times New Roman" panose="02020603050405020304" pitchFamily="18" charset="0"/>
              <a:ea typeface="Noto Serif CJK SC"/>
              <a:cs typeface="Times New Roman" panose="02020603050405020304" pitchFamily="18" charset="0"/>
            </a:endParaRPr>
          </a:p>
          <a:p>
            <a:r>
              <a:rPr lang="en-NG" sz="1800" kern="100" dirty="0">
                <a:effectLst/>
                <a:latin typeface="Times New Roman" panose="02020603050405020304" pitchFamily="18" charset="0"/>
                <a:ea typeface="Noto Serif CJK SC"/>
                <a:cs typeface="Times New Roman" panose="02020603050405020304" pitchFamily="18" charset="0"/>
              </a:rPr>
              <a:t> </a:t>
            </a:r>
            <a:r>
              <a:rPr lang="en-NG" sz="1800" b="1" kern="100" dirty="0">
                <a:effectLst/>
                <a:latin typeface="Times New Roman" panose="02020603050405020304" pitchFamily="18" charset="0"/>
                <a:ea typeface="Noto Serif CJK SC"/>
                <a:cs typeface="Times New Roman" panose="02020603050405020304" pitchFamily="18" charset="0"/>
              </a:rPr>
              <a:t>Temporal Patterns:</a:t>
            </a:r>
            <a:r>
              <a:rPr lang="en-NG" sz="1800" kern="100" dirty="0">
                <a:effectLst/>
                <a:latin typeface="Times New Roman" panose="02020603050405020304" pitchFamily="18" charset="0"/>
                <a:ea typeface="Noto Serif CJK SC"/>
                <a:cs typeface="Times New Roman" panose="02020603050405020304" pitchFamily="18" charset="0"/>
              </a:rPr>
              <a:t> Explore</a:t>
            </a:r>
            <a:r>
              <a:rPr lang="en-US" sz="1800" kern="100" dirty="0">
                <a:effectLst/>
                <a:latin typeface="Times New Roman" panose="02020603050405020304" pitchFamily="18" charset="0"/>
                <a:ea typeface="Noto Serif CJK SC"/>
                <a:cs typeface="Times New Roman" panose="02020603050405020304" pitchFamily="18" charset="0"/>
              </a:rPr>
              <a:t>d</a:t>
            </a:r>
            <a:r>
              <a:rPr lang="en-NG" sz="1800" kern="100" dirty="0">
                <a:effectLst/>
                <a:latin typeface="Times New Roman" panose="02020603050405020304" pitchFamily="18" charset="0"/>
                <a:ea typeface="Noto Serif CJK SC"/>
                <a:cs typeface="Times New Roman" panose="02020603050405020304" pitchFamily="18" charset="0"/>
              </a:rPr>
              <a:t> temporal trends in marketing campaign success by </a:t>
            </a:r>
            <a:r>
              <a:rPr lang="en-NG" sz="1800" kern="100" dirty="0" err="1">
                <a:effectLst/>
                <a:latin typeface="Times New Roman" panose="02020603050405020304" pitchFamily="18" charset="0"/>
                <a:ea typeface="Noto Serif CJK SC"/>
                <a:cs typeface="Times New Roman" panose="02020603050405020304" pitchFamily="18" charset="0"/>
              </a:rPr>
              <a:t>analyzing</a:t>
            </a:r>
            <a:r>
              <a:rPr lang="en-NG" sz="1800" kern="100" dirty="0">
                <a:effectLst/>
                <a:latin typeface="Times New Roman" panose="02020603050405020304" pitchFamily="18" charset="0"/>
                <a:ea typeface="Noto Serif CJK SC"/>
                <a:cs typeface="Times New Roman" panose="02020603050405020304" pitchFamily="18" charset="0"/>
              </a:rPr>
              <a:t> month and </a:t>
            </a:r>
            <a:r>
              <a:rPr lang="en-US" sz="1800" kern="100" dirty="0">
                <a:effectLst/>
                <a:latin typeface="Times New Roman" panose="02020603050405020304" pitchFamily="18" charset="0"/>
                <a:ea typeface="Noto Serif CJK SC"/>
                <a:cs typeface="Times New Roman" panose="02020603050405020304" pitchFamily="18" charset="0"/>
              </a:rPr>
              <a:t>day-of-the-week</a:t>
            </a:r>
            <a:r>
              <a:rPr lang="en-NG" sz="1800" kern="100" dirty="0">
                <a:effectLst/>
                <a:latin typeface="Times New Roman" panose="02020603050405020304" pitchFamily="18" charset="0"/>
                <a:ea typeface="Noto Serif CJK SC"/>
                <a:cs typeface="Times New Roman" panose="02020603050405020304" pitchFamily="18" charset="0"/>
              </a:rPr>
              <a:t> effects.</a:t>
            </a:r>
            <a:endParaRPr lang="en-US" sz="1800" kern="100" dirty="0">
              <a:effectLst/>
              <a:latin typeface="Times New Roman" panose="02020603050405020304" pitchFamily="18" charset="0"/>
              <a:ea typeface="Noto Serif CJK SC"/>
              <a:cs typeface="Times New Roman" panose="02020603050405020304" pitchFamily="18" charset="0"/>
            </a:endParaRPr>
          </a:p>
          <a:p>
            <a:pPr marL="0" indent="0">
              <a:buNone/>
            </a:pPr>
            <a:r>
              <a:rPr lang="en-NG" sz="1800" b="1" kern="100" dirty="0">
                <a:solidFill>
                  <a:srgbClr val="FF0000"/>
                </a:solidFill>
                <a:effectLst/>
                <a:latin typeface="Times New Roman" panose="02020603050405020304" pitchFamily="18" charset="0"/>
                <a:ea typeface="Noto Serif CJK SC"/>
                <a:cs typeface="Times New Roman" panose="02020603050405020304" pitchFamily="18" charset="0"/>
              </a:rPr>
              <a:t>Methodology:</a:t>
            </a:r>
            <a:r>
              <a:rPr lang="en-NG" sz="1800" b="1" kern="100" dirty="0">
                <a:effectLst/>
                <a:latin typeface="Times New Roman" panose="02020603050405020304" pitchFamily="18" charset="0"/>
                <a:ea typeface="Noto Serif CJK SC"/>
                <a:cs typeface="Times New Roman" panose="02020603050405020304" pitchFamily="18" charset="0"/>
              </a:rPr>
              <a:t> </a:t>
            </a:r>
            <a:r>
              <a:rPr lang="en-US" sz="1800" kern="100" dirty="0">
                <a:effectLst/>
                <a:latin typeface="Times New Roman" panose="02020603050405020304" pitchFamily="18" charset="0"/>
                <a:ea typeface="Noto Serif CJK SC"/>
                <a:cs typeface="Times New Roman" panose="02020603050405020304" pitchFamily="18" charset="0"/>
              </a:rPr>
              <a:t>Deployed Python </a:t>
            </a:r>
            <a:r>
              <a:rPr lang="en-NG" sz="1800" kern="100" dirty="0">
                <a:effectLst/>
                <a:latin typeface="Times New Roman" panose="02020603050405020304" pitchFamily="18" charset="0"/>
                <a:ea typeface="Noto Serif CJK SC"/>
                <a:cs typeface="Times New Roman" panose="02020603050405020304" pitchFamily="18" charset="0"/>
              </a:rPr>
              <a:t>data analysis </a:t>
            </a:r>
            <a:r>
              <a:rPr lang="en-US" sz="1800" kern="100" dirty="0">
                <a:effectLst/>
                <a:latin typeface="Times New Roman" panose="02020603050405020304" pitchFamily="18" charset="0"/>
                <a:ea typeface="Noto Serif CJK SC"/>
                <a:cs typeface="Times New Roman" panose="02020603050405020304" pitchFamily="18" charset="0"/>
              </a:rPr>
              <a:t>libraries to perform exploratory and descriptive data analysis and developed a model to predict the campaign outcome using SK-learn.</a:t>
            </a:r>
          </a:p>
          <a:p>
            <a:pPr marL="0" indent="0">
              <a:buNone/>
            </a:pPr>
            <a:r>
              <a:rPr lang="en-NG" sz="1800" kern="100" dirty="0">
                <a:effectLst/>
                <a:latin typeface="Times New Roman" panose="02020603050405020304" pitchFamily="18" charset="0"/>
                <a:ea typeface="Noto Serif CJK SC"/>
                <a:cs typeface="Times New Roman" panose="02020603050405020304" pitchFamily="18" charset="0"/>
              </a:rPr>
              <a:t> </a:t>
            </a:r>
            <a:endParaRPr lang="en-US" sz="1800" kern="100" dirty="0">
              <a:effectLst/>
              <a:latin typeface="Times New Roman" panose="02020603050405020304" pitchFamily="18" charset="0"/>
              <a:ea typeface="Noto Serif CJK SC"/>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6864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B60C0-9FFF-E759-6E61-BD71FB33058D}"/>
              </a:ext>
            </a:extLst>
          </p:cNvPr>
          <p:cNvSpPr>
            <a:spLocks noGrp="1"/>
          </p:cNvSpPr>
          <p:nvPr>
            <p:ph type="title"/>
          </p:nvPr>
        </p:nvSpPr>
        <p:spPr>
          <a:xfrm>
            <a:off x="254000" y="0"/>
            <a:ext cx="3627121" cy="2712720"/>
          </a:xfrm>
        </p:spPr>
        <p:txBody>
          <a:bodyPr>
            <a:noAutofit/>
          </a:bodyPr>
          <a:lstStyle/>
          <a:p>
            <a:r>
              <a:rPr lang="en-US" sz="1400" b="1" dirty="0">
                <a:solidFill>
                  <a:srgbClr val="FF0000"/>
                </a:solidFill>
                <a:latin typeface="Times New Roman" panose="02020603050405020304" pitchFamily="18" charset="0"/>
                <a:cs typeface="Times New Roman" panose="02020603050405020304" pitchFamily="18" charset="0"/>
              </a:rPr>
              <a:t>SUCCESS BY DAY</a:t>
            </a:r>
            <a:br>
              <a:rPr lang="en-US" sz="1400" b="1" dirty="0">
                <a:solidFill>
                  <a:srgbClr val="FF0000"/>
                </a:solidFill>
                <a:latin typeface="Times New Roman" panose="02020603050405020304" pitchFamily="18" charset="0"/>
                <a:cs typeface="Times New Roman" panose="02020603050405020304" pitchFamily="18" charset="0"/>
              </a:rPr>
            </a:br>
            <a:r>
              <a:rPr lang="en-US" sz="1400" b="1" dirty="0">
                <a:solidFill>
                  <a:srgbClr val="FF0000"/>
                </a:solidFill>
                <a:latin typeface="Times New Roman" panose="02020603050405020304" pitchFamily="18" charset="0"/>
                <a:cs typeface="Times New Roman" panose="02020603050405020304" pitchFamily="18" charset="0"/>
              </a:rPr>
              <a:t>KEY INSIGHT</a:t>
            </a:r>
            <a:br>
              <a:rPr lang="en-US" sz="1400" dirty="0">
                <a:solidFill>
                  <a:srgbClr val="FF0000"/>
                </a:solidFill>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The highest success rate appears at the very beginning of the month (day 1), reaching about 37%.</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Around day 10-11 (approximately 28%).</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Near day 24-25 (about 22%).</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Around day 30 (roughly 15%).</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Notable valleys or low points occur:</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Around days 6-8 (about 7%)</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Near day 20 (approximately 6%)</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Around day 28 (about 6%)</a:t>
            </a:r>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BA21A9-5B72-BE53-8001-135104B62E73}"/>
              </a:ext>
            </a:extLst>
          </p:cNvPr>
          <p:cNvSpPr>
            <a:spLocks noGrp="1"/>
          </p:cNvSpPr>
          <p:nvPr>
            <p:ph idx="1"/>
          </p:nvPr>
        </p:nvSpPr>
        <p:spPr>
          <a:xfrm>
            <a:off x="7254240" y="243841"/>
            <a:ext cx="4101148" cy="4876799"/>
          </a:xfrm>
        </p:spPr>
        <p:txBody>
          <a:bodyPr>
            <a:normAutofit fontScale="70000" lnSpcReduction="20000"/>
          </a:bodyPr>
          <a:lstStyle/>
          <a:p>
            <a:pPr marL="0" indent="0">
              <a:buNone/>
            </a:pPr>
            <a:r>
              <a:rPr lang="en-US" b="1" dirty="0">
                <a:solidFill>
                  <a:srgbClr val="FF0000"/>
                </a:solidFill>
                <a:latin typeface="Times New Roman" panose="02020603050405020304" pitchFamily="18" charset="0"/>
                <a:cs typeface="Times New Roman" panose="02020603050405020304" pitchFamily="18" charset="0"/>
              </a:rPr>
              <a:t>Pattern Analysis: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There's a sharp decline in success rates during the first few days of the month, dropping from 37% to about 12%</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middle of the month (days 12-18) shows moderate stability, fluctuating between 10-15%</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pattern appears somewhat cyclical, with peaks and troughs occurring roughly every 5-7 days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overall trend suggests that campaign success is highest at the start of the month and generally declines, though with regular fluctuations</a:t>
            </a:r>
          </a:p>
          <a:p>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25A3B98-4CDA-CE98-6741-1948EAB69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 y="2621280"/>
            <a:ext cx="7172960" cy="3550925"/>
          </a:xfrm>
          <a:prstGeom prst="rect">
            <a:avLst/>
          </a:prstGeom>
        </p:spPr>
      </p:pic>
    </p:spTree>
    <p:extLst>
      <p:ext uri="{BB962C8B-B14F-4D97-AF65-F5344CB8AC3E}">
        <p14:creationId xmlns:p14="http://schemas.microsoft.com/office/powerpoint/2010/main" val="3272581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7A103-2548-DE62-13A3-1FCEB00B0585}"/>
              </a:ext>
            </a:extLst>
          </p:cNvPr>
          <p:cNvSpPr>
            <a:spLocks noGrp="1"/>
          </p:cNvSpPr>
          <p:nvPr>
            <p:ph type="title"/>
          </p:nvPr>
        </p:nvSpPr>
        <p:spPr>
          <a:xfrm>
            <a:off x="406400" y="162560"/>
            <a:ext cx="3362961" cy="2042160"/>
          </a:xfrm>
        </p:spPr>
        <p:txBody>
          <a:bodyPr>
            <a:noAutofit/>
          </a:bodyPr>
          <a:lstStyle/>
          <a:p>
            <a:r>
              <a:rPr lang="en-US" sz="1400" b="1" dirty="0">
                <a:solidFill>
                  <a:srgbClr val="FF0000"/>
                </a:solidFill>
                <a:latin typeface="Times New Roman" panose="02020603050405020304" pitchFamily="18" charset="0"/>
                <a:cs typeface="Times New Roman" panose="02020603050405020304" pitchFamily="18" charset="0"/>
              </a:rPr>
              <a:t>SUCCESS BY MONTH</a:t>
            </a:r>
            <a:br>
              <a:rPr lang="en-US" sz="1400" b="1" dirty="0">
                <a:solidFill>
                  <a:srgbClr val="FF0000"/>
                </a:solidFill>
                <a:latin typeface="Times New Roman" panose="02020603050405020304" pitchFamily="18" charset="0"/>
                <a:cs typeface="Times New Roman" panose="02020603050405020304" pitchFamily="18" charset="0"/>
              </a:rPr>
            </a:br>
            <a:r>
              <a:rPr lang="en-US" sz="1400" b="1" dirty="0">
                <a:solidFill>
                  <a:srgbClr val="FF0000"/>
                </a:solidFill>
                <a:latin typeface="Times New Roman" panose="02020603050405020304" pitchFamily="18" charset="0"/>
                <a:cs typeface="Times New Roman" panose="02020603050405020304" pitchFamily="18" charset="0"/>
              </a:rPr>
              <a:t>KEY INSIGHT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There are notable peaks in:</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March (around 0.43 or 43%)</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October (around 0.45 or 45%)</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December (around 0.44 or 44%)</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The lowest success rates occur in:</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May (approximately 0.07 or 7%)</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July (approximately 0.08 or 8%)</a:t>
            </a:r>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28932A5-9D93-C987-FAB9-2FEE75E5B391}"/>
              </a:ext>
            </a:extLst>
          </p:cNvPr>
          <p:cNvSpPr>
            <a:spLocks noGrp="1"/>
          </p:cNvSpPr>
          <p:nvPr>
            <p:ph idx="1"/>
          </p:nvPr>
        </p:nvSpPr>
        <p:spPr>
          <a:xfrm>
            <a:off x="6248400" y="162561"/>
            <a:ext cx="5106988" cy="5698490"/>
          </a:xfrm>
        </p:spPr>
        <p:txBody>
          <a:bodyPr>
            <a:normAutofit fontScale="77500" lnSpcReduction="20000"/>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There's a clear pattern of fluctuation throughout the year, with success rates generally: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Starting low in January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Peaking in March</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Declining through spring and early summer</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Rising again in late summer through fall</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Dropping in November before rising again in December</a:t>
            </a:r>
          </a:p>
          <a:p>
            <a:pPr marL="0" indent="0">
              <a:buNone/>
            </a:pPr>
            <a:r>
              <a:rPr lang="en-US" dirty="0">
                <a:latin typeface="Times New Roman" panose="02020603050405020304" pitchFamily="18" charset="0"/>
                <a:cs typeface="Times New Roman" panose="02020603050405020304" pitchFamily="18" charset="0"/>
              </a:rPr>
              <a:t>The overall range of success rates varies from about 7% at the lowest to 45% at the highest, showing significant variability in campaign performance throughout the year.</a:t>
            </a:r>
          </a:p>
          <a:p>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2F2FAE5-5E72-92C2-4AF2-97A6C617B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 y="2057400"/>
            <a:ext cx="5852160" cy="4114805"/>
          </a:xfrm>
          <a:prstGeom prst="rect">
            <a:avLst/>
          </a:prstGeom>
        </p:spPr>
      </p:pic>
    </p:spTree>
    <p:extLst>
      <p:ext uri="{BB962C8B-B14F-4D97-AF65-F5344CB8AC3E}">
        <p14:creationId xmlns:p14="http://schemas.microsoft.com/office/powerpoint/2010/main" val="605891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74EF-763B-1195-6313-4184560B471A}"/>
              </a:ext>
            </a:extLst>
          </p:cNvPr>
          <p:cNvSpPr>
            <a:spLocks noGrp="1"/>
          </p:cNvSpPr>
          <p:nvPr>
            <p:ph type="title"/>
          </p:nvPr>
        </p:nvSpPr>
        <p:spPr>
          <a:xfrm>
            <a:off x="150605" y="0"/>
            <a:ext cx="5809131" cy="3829722"/>
          </a:xfrm>
        </p:spPr>
        <p:txBody>
          <a:bodyPr>
            <a:noAutofit/>
          </a:bodyPr>
          <a:lstStyle/>
          <a:p>
            <a:r>
              <a:rPr lang="en-US" sz="1800" b="1" dirty="0">
                <a:solidFill>
                  <a:srgbClr val="FF0000"/>
                </a:solidFill>
                <a:latin typeface="Times New Roman" panose="02020603050405020304" pitchFamily="18" charset="0"/>
                <a:cs typeface="Times New Roman" panose="02020603050405020304" pitchFamily="18" charset="0"/>
              </a:rPr>
              <a:t>SUCCESS BY EDU</a:t>
            </a:r>
            <a:br>
              <a:rPr lang="en-US" sz="1800" b="1" dirty="0">
                <a:solidFill>
                  <a:srgbClr val="FF0000"/>
                </a:solidFill>
                <a:latin typeface="Times New Roman" panose="02020603050405020304" pitchFamily="18" charset="0"/>
                <a:cs typeface="Times New Roman" panose="02020603050405020304" pitchFamily="18" charset="0"/>
              </a:rPr>
            </a:br>
            <a:r>
              <a:rPr lang="en-US" sz="1800" b="1" dirty="0">
                <a:solidFill>
                  <a:srgbClr val="FF0000"/>
                </a:solidFill>
                <a:latin typeface="Times New Roman" panose="02020603050405020304" pitchFamily="18" charset="0"/>
                <a:cs typeface="Times New Roman" panose="02020603050405020304" pitchFamily="18" charset="0"/>
              </a:rPr>
              <a:t>Key Insight</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Clear positive correlation between education level and campaign success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Tertiary education holders are 50% more likely to subscribe than primary education holders.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Tertiary-educated customers are the most promising segment (highest success rate and balance).</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Secondary education segment has the largest customer base but lower success rate.</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Primary education segment might need different marketing approaches</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945CF8-6EEA-0781-1B41-DC101245F7ED}"/>
              </a:ext>
            </a:extLst>
          </p:cNvPr>
          <p:cNvSpPr>
            <a:spLocks noGrp="1"/>
          </p:cNvSpPr>
          <p:nvPr>
            <p:ph idx="1"/>
          </p:nvPr>
        </p:nvSpPr>
        <p:spPr>
          <a:xfrm>
            <a:off x="5959736" y="279699"/>
            <a:ext cx="5884432" cy="6282466"/>
          </a:xfrm>
        </p:spPr>
        <p:txBody>
          <a:bodyPr>
            <a:normAutofit fontScale="62500" lnSpcReduction="20000"/>
          </a:bodyPr>
          <a:lstStyle/>
          <a:p>
            <a:pPr marL="0" indent="0">
              <a:buNone/>
            </a:pPr>
            <a:r>
              <a:rPr lang="en-US" sz="3200" dirty="0">
                <a:latin typeface="Times New Roman" panose="02020603050405020304" pitchFamily="18" charset="0"/>
                <a:cs typeface="Times New Roman" panose="02020603050405020304" pitchFamily="18" charset="0"/>
              </a:rPr>
              <a:t>Education-Success Correlation:</a:t>
            </a: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dirty="0">
                <a:solidFill>
                  <a:srgbClr val="FF0000"/>
                </a:solidFill>
                <a:latin typeface="Times New Roman" panose="02020603050405020304" pitchFamily="18" charset="0"/>
                <a:cs typeface="Times New Roman" panose="02020603050405020304" pitchFamily="18" charset="0"/>
              </a:rPr>
              <a:t>Success Rates by Education: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Tertiary (highest): 14.30% success rate. Secondary: 10.62% success rate. Unknown: 10.16% success rate, Primary (lowest): 9.44% success rate.</a:t>
            </a:r>
          </a:p>
          <a:p>
            <a:pPr>
              <a:buFont typeface="+mj-lt"/>
              <a:buAutoNum type="arabicPeriod" startAt="2"/>
            </a:pPr>
            <a:r>
              <a:rPr lang="en-US" dirty="0">
                <a:solidFill>
                  <a:srgbClr val="FF0000"/>
                </a:solidFill>
                <a:latin typeface="Times New Roman" panose="02020603050405020304" pitchFamily="18" charset="0"/>
                <a:cs typeface="Times New Roman" panose="02020603050405020304" pitchFamily="18" charset="0"/>
              </a:rPr>
              <a:t>Customer Distribution: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Secondary education is the largest segment (2,306 customers). Tertiary education is the second-largest (1,350 customers). Primary education has 678 customers. Unknown education level is the smallest group (187 customers)</a:t>
            </a:r>
          </a:p>
          <a:p>
            <a:pPr>
              <a:buFont typeface="+mj-lt"/>
              <a:buAutoNum type="arabicPeriod" startAt="3"/>
            </a:pPr>
            <a:r>
              <a:rPr lang="en-US" dirty="0">
                <a:solidFill>
                  <a:srgbClr val="FF0000"/>
                </a:solidFill>
                <a:latin typeface="Times New Roman" panose="02020603050405020304" pitchFamily="18" charset="0"/>
                <a:cs typeface="Times New Roman" panose="02020603050405020304" pitchFamily="18" charset="0"/>
              </a:rPr>
              <a:t>Correlations: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Average Balance by Education: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Tertiary: Highest at €1,948.64</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Unknown: €1,860.43</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Primary: €1,531.24</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Secondary: Lowest at €1,290.86</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Average Age by Education: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Primary: Oldest at 46.83 years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Unknown: 45.30 years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Secondary: 40.06 years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Tertiary: Youngest at 39.65 years</a:t>
            </a:r>
          </a:p>
          <a:p>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610CBEC-177B-49F4-3718-56C637A401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606" y="4077148"/>
            <a:ext cx="5475643" cy="2571078"/>
          </a:xfrm>
          <a:prstGeom prst="rect">
            <a:avLst/>
          </a:prstGeom>
        </p:spPr>
      </p:pic>
    </p:spTree>
    <p:extLst>
      <p:ext uri="{BB962C8B-B14F-4D97-AF65-F5344CB8AC3E}">
        <p14:creationId xmlns:p14="http://schemas.microsoft.com/office/powerpoint/2010/main" val="1655950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861D1-4608-51EE-2F2E-D1F4B88ECBA1}"/>
              </a:ext>
            </a:extLst>
          </p:cNvPr>
          <p:cNvSpPr>
            <a:spLocks noGrp="1"/>
          </p:cNvSpPr>
          <p:nvPr>
            <p:ph type="title"/>
          </p:nvPr>
        </p:nvSpPr>
        <p:spPr>
          <a:xfrm>
            <a:off x="172720" y="0"/>
            <a:ext cx="4599305" cy="2753958"/>
          </a:xfrm>
        </p:spPr>
        <p:txBody>
          <a:bodyPr>
            <a:noAutofit/>
          </a:bodyPr>
          <a:lstStyle/>
          <a:p>
            <a:br>
              <a:rPr lang="en-US" sz="2400" b="1" dirty="0">
                <a:solidFill>
                  <a:srgbClr val="FF0000"/>
                </a:solidFill>
              </a:rPr>
            </a:br>
            <a:br>
              <a:rPr lang="en-US" sz="2400" b="1" dirty="0">
                <a:solidFill>
                  <a:srgbClr val="FF0000"/>
                </a:solidFill>
              </a:rPr>
            </a:br>
            <a:r>
              <a:rPr lang="en-US" sz="2400" b="1" dirty="0">
                <a:solidFill>
                  <a:srgbClr val="FF0000"/>
                </a:solidFill>
              </a:rPr>
              <a:t>AGE DISTRIBUTION</a:t>
            </a:r>
            <a:br>
              <a:rPr lang="en-US" sz="2400" b="1" dirty="0">
                <a:solidFill>
                  <a:srgbClr val="FF0000"/>
                </a:solidFill>
              </a:rPr>
            </a:br>
            <a:r>
              <a:rPr lang="en-US" sz="2400" b="1" dirty="0">
                <a:solidFill>
                  <a:srgbClr val="FF0000"/>
                </a:solidFill>
              </a:rPr>
              <a:t>Key Insight</a:t>
            </a:r>
            <a:br>
              <a:rPr lang="en-US" sz="2400" dirty="0"/>
            </a:br>
            <a:r>
              <a:rPr lang="en-US" sz="2400" dirty="0"/>
              <a:t>The bank's primary customer segment is working-age adults in their 30s and 40s.</a:t>
            </a:r>
            <a:br>
              <a:rPr lang="en-US" sz="2400" dirty="0"/>
            </a:br>
            <a:r>
              <a:rPr lang="en-US" sz="2400" dirty="0"/>
              <a:t>Young adult market (20-30) could be underserved.</a:t>
            </a:r>
            <a:br>
              <a:rPr lang="en-US" sz="2400" dirty="0"/>
            </a:br>
            <a:endParaRPr lang="en-US" sz="2400" dirty="0"/>
          </a:p>
        </p:txBody>
      </p:sp>
      <p:sp>
        <p:nvSpPr>
          <p:cNvPr id="3" name="Content Placeholder 2">
            <a:extLst>
              <a:ext uri="{FF2B5EF4-FFF2-40B4-BE49-F238E27FC236}">
                <a16:creationId xmlns:a16="http://schemas.microsoft.com/office/drawing/2014/main" id="{FC7FFD8A-E1A9-C1BD-98D7-DC3895961E34}"/>
              </a:ext>
            </a:extLst>
          </p:cNvPr>
          <p:cNvSpPr>
            <a:spLocks noGrp="1"/>
          </p:cNvSpPr>
          <p:nvPr>
            <p:ph idx="1"/>
          </p:nvPr>
        </p:nvSpPr>
        <p:spPr>
          <a:xfrm>
            <a:off x="5131398" y="268941"/>
            <a:ext cx="6723527" cy="6207163"/>
          </a:xfrm>
        </p:spPr>
        <p:txBody>
          <a:bodyPr>
            <a:normAutofit fontScale="70000" lnSpcReduction="20000"/>
          </a:bodyPr>
          <a:lstStyle/>
          <a:p>
            <a:pPr>
              <a:buFont typeface="+mj-lt"/>
              <a:buAutoNum type="arabicPeriod"/>
            </a:pPr>
            <a:r>
              <a:rPr lang="en-US" dirty="0">
                <a:solidFill>
                  <a:srgbClr val="FF0000"/>
                </a:solidFill>
              </a:rPr>
              <a:t>Overall Distribution Shape</a:t>
            </a:r>
            <a:r>
              <a:rPr lang="en-US" dirty="0"/>
              <a:t>: Age</a:t>
            </a:r>
          </a:p>
          <a:p>
            <a:pPr>
              <a:buFont typeface="Arial" panose="020B0604020202020204" pitchFamily="34" charset="0"/>
              <a:buChar char="•"/>
            </a:pPr>
            <a:r>
              <a:rPr lang="en-US" dirty="0"/>
              <a:t>The distribution is roughly bell-shaped but slightly right-skewed (has a longer tail towards older ages). The bulk of customers are between ages 30-60. Peak concentration is around age 35-40</a:t>
            </a:r>
          </a:p>
          <a:p>
            <a:pPr>
              <a:buFont typeface="+mj-lt"/>
              <a:buAutoNum type="arabicPeriod" startAt="2"/>
            </a:pPr>
            <a:r>
              <a:rPr lang="en-US" dirty="0">
                <a:solidFill>
                  <a:srgbClr val="FF0000"/>
                </a:solidFill>
              </a:rPr>
              <a:t>Specific Age Groups:</a:t>
            </a:r>
          </a:p>
          <a:p>
            <a:pPr>
              <a:buFont typeface="Arial" panose="020B0604020202020204" pitchFamily="34" charset="0"/>
              <a:buChar char="•"/>
            </a:pPr>
            <a:r>
              <a:rPr lang="en-US" dirty="0"/>
              <a:t>Young Adults (20-30): Relatively small portion, gradually increasing</a:t>
            </a:r>
          </a:p>
          <a:p>
            <a:pPr>
              <a:buFont typeface="Arial" panose="020B0604020202020204" pitchFamily="34" charset="0"/>
              <a:buChar char="•"/>
            </a:pPr>
            <a:r>
              <a:rPr lang="en-US" dirty="0"/>
              <a:t>Prime Working Age (30-50): Largest concentration </a:t>
            </a:r>
          </a:p>
          <a:p>
            <a:pPr marL="742950" lvl="1" indent="-285750">
              <a:buFont typeface="Arial" panose="020B0604020202020204" pitchFamily="34" charset="0"/>
              <a:buChar char="•"/>
            </a:pPr>
            <a:r>
              <a:rPr lang="en-US" dirty="0"/>
              <a:t>Clear peak around age 35-40 with 525 customers</a:t>
            </a:r>
          </a:p>
          <a:p>
            <a:pPr marL="742950" lvl="1" indent="-285750">
              <a:buFont typeface="Arial" panose="020B0604020202020204" pitchFamily="34" charset="0"/>
              <a:buChar char="•"/>
            </a:pPr>
            <a:r>
              <a:rPr lang="en-US" dirty="0"/>
              <a:t>Strong representation in 30-45 range</a:t>
            </a:r>
          </a:p>
          <a:p>
            <a:pPr>
              <a:buFont typeface="Arial" panose="020B0604020202020204" pitchFamily="34" charset="0"/>
              <a:buChar char="•"/>
            </a:pPr>
            <a:r>
              <a:rPr lang="en-US" dirty="0"/>
              <a:t>Middle Age (50-65): Steady decline but still significant numbers</a:t>
            </a:r>
          </a:p>
          <a:p>
            <a:pPr>
              <a:buFont typeface="Arial" panose="020B0604020202020204" pitchFamily="34" charset="0"/>
              <a:buChar char="•"/>
            </a:pPr>
            <a:r>
              <a:rPr lang="en-US" dirty="0"/>
              <a:t>Senior (65+): Gradual tapering off, with very few customers over 80</a:t>
            </a:r>
          </a:p>
          <a:p>
            <a:pPr>
              <a:buFont typeface="+mj-lt"/>
              <a:buAutoNum type="arabicPeriod" startAt="3"/>
            </a:pPr>
            <a:r>
              <a:rPr lang="en-US" dirty="0">
                <a:solidFill>
                  <a:srgbClr val="FF0000"/>
                </a:solidFill>
              </a:rPr>
              <a:t>Key Statistics</a:t>
            </a:r>
          </a:p>
          <a:p>
            <a:pPr>
              <a:buFont typeface="Arial" panose="020B0604020202020204" pitchFamily="34" charset="0"/>
              <a:buChar char="•"/>
            </a:pPr>
            <a:r>
              <a:rPr lang="en-US" dirty="0"/>
              <a:t>Mean age: 41.17 years, Age range: 19-87 years. Highest concentration: 35-40 age bracket with over 500 customers</a:t>
            </a:r>
          </a:p>
          <a:p>
            <a:pPr marL="0" indent="0">
              <a:buNone/>
            </a:pPr>
            <a:endParaRPr lang="en-US" dirty="0"/>
          </a:p>
        </p:txBody>
      </p:sp>
      <p:pic>
        <p:nvPicPr>
          <p:cNvPr id="5" name="Content Placeholder 5">
            <a:extLst>
              <a:ext uri="{FF2B5EF4-FFF2-40B4-BE49-F238E27FC236}">
                <a16:creationId xmlns:a16="http://schemas.microsoft.com/office/drawing/2014/main" id="{902D5B21-4A25-2D4F-0DB5-14453CE033C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6448" t="5446" r="9368"/>
          <a:stretch/>
        </p:blipFill>
        <p:spPr>
          <a:xfrm>
            <a:off x="667666" y="2753958"/>
            <a:ext cx="3932237" cy="3501614"/>
          </a:xfrm>
        </p:spPr>
      </p:pic>
      <p:pic>
        <p:nvPicPr>
          <p:cNvPr id="6" name="Content Placeholder 5">
            <a:extLst>
              <a:ext uri="{FF2B5EF4-FFF2-40B4-BE49-F238E27FC236}">
                <a16:creationId xmlns:a16="http://schemas.microsoft.com/office/drawing/2014/main" id="{9C5185AB-7039-64DB-5B26-AEFDAEF1CAA6}"/>
              </a:ext>
            </a:extLst>
          </p:cNvPr>
          <p:cNvPicPr>
            <a:picLocks noChangeAspect="1"/>
          </p:cNvPicPr>
          <p:nvPr/>
        </p:nvPicPr>
        <p:blipFill>
          <a:blip r:embed="rId2">
            <a:extLst>
              <a:ext uri="{28A0092B-C50C-407E-A947-70E740481C1C}">
                <a14:useLocalDpi xmlns:a14="http://schemas.microsoft.com/office/drawing/2010/main" val="0"/>
              </a:ext>
            </a:extLst>
          </a:blip>
          <a:srcRect l="6448" t="5446" r="9368"/>
          <a:stretch/>
        </p:blipFill>
        <p:spPr>
          <a:xfrm>
            <a:off x="0" y="2678654"/>
            <a:ext cx="5131398" cy="3729318"/>
          </a:xfrm>
          <a:prstGeom prst="rect">
            <a:avLst/>
          </a:prstGeom>
        </p:spPr>
      </p:pic>
    </p:spTree>
    <p:extLst>
      <p:ext uri="{BB962C8B-B14F-4D97-AF65-F5344CB8AC3E}">
        <p14:creationId xmlns:p14="http://schemas.microsoft.com/office/powerpoint/2010/main" val="3744650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E3C5D-6ED3-B647-4208-D710A17B1870}"/>
              </a:ext>
            </a:extLst>
          </p:cNvPr>
          <p:cNvSpPr>
            <a:spLocks noGrp="1"/>
          </p:cNvSpPr>
          <p:nvPr>
            <p:ph type="title"/>
          </p:nvPr>
        </p:nvSpPr>
        <p:spPr>
          <a:xfrm>
            <a:off x="107576" y="75303"/>
            <a:ext cx="5191144" cy="2413897"/>
          </a:xfrm>
        </p:spPr>
        <p:txBody>
          <a:bodyPr>
            <a:noAutofit/>
          </a:bodyPr>
          <a:lstStyle/>
          <a:p>
            <a:r>
              <a:rPr lang="en-US" sz="2000" b="1" dirty="0">
                <a:solidFill>
                  <a:srgbClr val="FF0000"/>
                </a:solidFill>
                <a:latin typeface="Times New Roman" panose="02020603050405020304" pitchFamily="18" charset="0"/>
                <a:cs typeface="Times New Roman" panose="02020603050405020304" pitchFamily="18" charset="0"/>
              </a:rPr>
              <a:t>CLUSTER SUMMARY</a:t>
            </a:r>
            <a:br>
              <a:rPr lang="en-US" sz="2000" b="1" dirty="0">
                <a:solidFill>
                  <a:srgbClr val="FF0000"/>
                </a:solidFill>
                <a:latin typeface="Times New Roman" panose="02020603050405020304" pitchFamily="18" charset="0"/>
                <a:cs typeface="Times New Roman" panose="02020603050405020304" pitchFamily="18" charset="0"/>
              </a:rPr>
            </a:br>
            <a:r>
              <a:rPr lang="en-US" sz="2000" b="1" dirty="0">
                <a:solidFill>
                  <a:srgbClr val="FF0000"/>
                </a:solidFill>
                <a:latin typeface="Times New Roman" panose="02020603050405020304" pitchFamily="18" charset="0"/>
                <a:cs typeface="Times New Roman" panose="02020603050405020304" pitchFamily="18" charset="0"/>
              </a:rPr>
              <a:t>Key Insights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majority of customers maintain relatively low balances, regardless of age.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bank has a good mix of customer ages, suggesting successful customer acquisition across generations.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7A08367-C355-CEA8-CB79-BCC1D1B70041}"/>
              </a:ext>
            </a:extLst>
          </p:cNvPr>
          <p:cNvSpPr>
            <a:spLocks noGrp="1"/>
          </p:cNvSpPr>
          <p:nvPr>
            <p:ph idx="1"/>
          </p:nvPr>
        </p:nvSpPr>
        <p:spPr>
          <a:xfrm>
            <a:off x="5574049" y="398034"/>
            <a:ext cx="6617951" cy="5312410"/>
          </a:xfrm>
        </p:spPr>
        <p:txBody>
          <a:bodyPr>
            <a:normAutofit fontScale="62500" lnSpcReduction="20000"/>
          </a:bodyPr>
          <a:lstStyle/>
          <a:p>
            <a:pPr>
              <a:buFont typeface="+mj-lt"/>
              <a:buAutoNum type="arabicPeriod"/>
            </a:pPr>
            <a:r>
              <a:rPr lang="en-US" b="1" dirty="0">
                <a:solidFill>
                  <a:srgbClr val="FF0000"/>
                </a:solidFill>
                <a:latin typeface="Times New Roman" panose="02020603050405020304" pitchFamily="18" charset="0"/>
                <a:cs typeface="Times New Roman" panose="02020603050405020304" pitchFamily="18" charset="0"/>
              </a:rPr>
              <a:t>Cluster 0 (Blue): </a:t>
            </a:r>
            <a:r>
              <a:rPr lang="en-US" b="1" dirty="0" err="1">
                <a:solidFill>
                  <a:srgbClr val="FF0000"/>
                </a:solidFill>
                <a:latin typeface="Times New Roman" panose="02020603050405020304" pitchFamily="18" charset="0"/>
                <a:cs typeface="Times New Roman" panose="02020603050405020304" pitchFamily="18" charset="0"/>
              </a:rPr>
              <a:t>Kmeans</a:t>
            </a:r>
            <a:r>
              <a:rPr lang="en-US" b="1" dirty="0">
                <a:solidFill>
                  <a:srgbClr val="FF0000"/>
                </a:solidFill>
                <a:latin typeface="Times New Roman" panose="02020603050405020304" pitchFamily="18" charset="0"/>
                <a:cs typeface="Times New Roman" panose="02020603050405020304" pitchFamily="18" charset="0"/>
              </a:rPr>
              <a:t> model result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Not prominently visible in the graph, suggesting this may be a small segment or overlapping with other clusters</a:t>
            </a:r>
          </a:p>
          <a:p>
            <a:pPr>
              <a:buFont typeface="+mj-lt"/>
              <a:buAutoNum type="arabicPeriod" startAt="2"/>
            </a:pPr>
            <a:r>
              <a:rPr lang="en-US" b="1" dirty="0">
                <a:solidFill>
                  <a:srgbClr val="FF0000"/>
                </a:solidFill>
                <a:latin typeface="Times New Roman" panose="02020603050405020304" pitchFamily="18" charset="0"/>
                <a:cs typeface="Times New Roman" panose="02020603050405020304" pitchFamily="18" charset="0"/>
              </a:rPr>
              <a:t>Cluster 1 (Orange):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Contains customers with notably higher account balances (ranging from 10,000 to 70,000). Spread across all age groups but seems to have more concentration in the 30-60 age range. Represents the "high-value" customer segment with significantly higher balances. Shows some outliers with very high balances (around 70,000)</a:t>
            </a:r>
          </a:p>
          <a:p>
            <a:pPr>
              <a:buFont typeface="+mj-lt"/>
              <a:buAutoNum type="arabicPeriod" startAt="3"/>
            </a:pPr>
            <a:r>
              <a:rPr lang="en-US" b="1" dirty="0">
                <a:solidFill>
                  <a:srgbClr val="FF0000"/>
                </a:solidFill>
                <a:latin typeface="Times New Roman" panose="02020603050405020304" pitchFamily="18" charset="0"/>
                <a:cs typeface="Times New Roman" panose="02020603050405020304" pitchFamily="18" charset="0"/>
              </a:rPr>
              <a:t>Cluster 2 (Green):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Primarily older customers (concentrated in the 45-90 age range). Moderate account balances (mostly under 10,000). Shows a pattern of steady, modest savings among older clients</a:t>
            </a:r>
          </a:p>
          <a:p>
            <a:pPr>
              <a:buFont typeface="+mj-lt"/>
              <a:buAutoNum type="arabicPeriod" startAt="4"/>
            </a:pPr>
            <a:r>
              <a:rPr lang="en-US" b="1" dirty="0">
                <a:solidFill>
                  <a:srgbClr val="FF0000"/>
                </a:solidFill>
                <a:latin typeface="Times New Roman" panose="02020603050405020304" pitchFamily="18" charset="0"/>
                <a:cs typeface="Times New Roman" panose="02020603050405020304" pitchFamily="18" charset="0"/>
              </a:rPr>
              <a:t>Cluster 3 (Red):</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Predominantly younger to middle-aged customers (20-50 age range). Lower account balances (mostly under 5,000). Represents the largest cluster by volume. Likely consists of regular retail banking customers</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C35C61D-3B90-C7A3-120D-B03CA830C16E}"/>
              </a:ext>
            </a:extLst>
          </p:cNvPr>
          <p:cNvPicPr>
            <a:picLocks noChangeAspect="1"/>
          </p:cNvPicPr>
          <p:nvPr/>
        </p:nvPicPr>
        <p:blipFill>
          <a:blip r:embed="rId2">
            <a:extLst>
              <a:ext uri="{28A0092B-C50C-407E-A947-70E740481C1C}">
                <a14:useLocalDpi xmlns:a14="http://schemas.microsoft.com/office/drawing/2010/main" val="0"/>
              </a:ext>
            </a:extLst>
          </a:blip>
          <a:srcRect l="4041" t="5078" r="9959"/>
          <a:stretch/>
        </p:blipFill>
        <p:spPr>
          <a:xfrm>
            <a:off x="107577" y="2489201"/>
            <a:ext cx="5191144" cy="4293496"/>
          </a:xfrm>
          <a:prstGeom prst="rect">
            <a:avLst/>
          </a:prstGeom>
        </p:spPr>
      </p:pic>
    </p:spTree>
    <p:extLst>
      <p:ext uri="{BB962C8B-B14F-4D97-AF65-F5344CB8AC3E}">
        <p14:creationId xmlns:p14="http://schemas.microsoft.com/office/powerpoint/2010/main" val="550645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4F346-E29E-8130-5824-827C3516D1EC}"/>
              </a:ext>
            </a:extLst>
          </p:cNvPr>
          <p:cNvSpPr>
            <a:spLocks noGrp="1"/>
          </p:cNvSpPr>
          <p:nvPr>
            <p:ph type="title"/>
          </p:nvPr>
        </p:nvSpPr>
        <p:spPr/>
        <p:txBody>
          <a:bodyPr/>
          <a:lstStyle/>
          <a:p>
            <a:pPr algn="ctr"/>
            <a:r>
              <a:rPr lang="en-US" dirty="0">
                <a:solidFill>
                  <a:srgbClr val="FF0000"/>
                </a:solidFill>
                <a:latin typeface="Times New Roman" panose="02020603050405020304" pitchFamily="18" charset="0"/>
                <a:cs typeface="Times New Roman" panose="02020603050405020304" pitchFamily="18" charset="0"/>
              </a:rPr>
              <a:t>RECOMMENDATION</a:t>
            </a:r>
          </a:p>
        </p:txBody>
      </p:sp>
      <p:sp>
        <p:nvSpPr>
          <p:cNvPr id="3" name="Content Placeholder 2">
            <a:extLst>
              <a:ext uri="{FF2B5EF4-FFF2-40B4-BE49-F238E27FC236}">
                <a16:creationId xmlns:a16="http://schemas.microsoft.com/office/drawing/2014/main" id="{4AAADE04-1904-D213-D3EA-A65E352045AB}"/>
              </a:ext>
            </a:extLst>
          </p:cNvPr>
          <p:cNvSpPr>
            <a:spLocks noGrp="1"/>
          </p:cNvSpPr>
          <p:nvPr>
            <p:ph idx="1"/>
          </p:nvPr>
        </p:nvSpPr>
        <p:spPr>
          <a:xfrm>
            <a:off x="838200" y="1825624"/>
            <a:ext cx="10515600" cy="4667251"/>
          </a:xfrm>
        </p:spPr>
        <p:txBody>
          <a:bodyPr>
            <a:normAutofit fontScale="92500" lnSpcReduction="10000"/>
          </a:bodyPr>
          <a:lstStyle/>
          <a:p>
            <a:r>
              <a:rPr lang="en-US" sz="2800" dirty="0">
                <a:latin typeface="Times New Roman" panose="02020603050405020304" pitchFamily="18" charset="0"/>
                <a:cs typeface="Times New Roman" panose="02020603050405020304" pitchFamily="18" charset="0"/>
              </a:rPr>
              <a:t>Develop targeted products for each cluster. Identifying opportunities for upselling or cross-selling based on cluster characteristics and tailoring marketing strategies for different age/wealth segments.</a:t>
            </a:r>
          </a:p>
          <a:p>
            <a:r>
              <a:rPr lang="en-US" dirty="0">
                <a:latin typeface="Times New Roman" panose="02020603050405020304" pitchFamily="18" charset="0"/>
                <a:cs typeface="Times New Roman" panose="02020603050405020304" pitchFamily="18" charset="0"/>
              </a:rPr>
              <a:t> The campaign should focus heavily on the 30-50 age group,</a:t>
            </a:r>
            <a:r>
              <a:rPr lang="en-US" sz="2800" dirty="0">
                <a:latin typeface="Times New Roman" panose="02020603050405020304" pitchFamily="18" charset="0"/>
                <a:cs typeface="Times New Roman" panose="02020603050405020304" pitchFamily="18" charset="0"/>
              </a:rPr>
              <a:t> where most customers are. Consider specific campaigns to attract younger customers.</a:t>
            </a:r>
          </a:p>
          <a:p>
            <a:r>
              <a:rPr lang="en-US" sz="2800" dirty="0">
                <a:latin typeface="Times New Roman" panose="02020603050405020304" pitchFamily="18" charset="0"/>
                <a:cs typeface="Times New Roman" panose="02020603050405020304" pitchFamily="18" charset="0"/>
              </a:rPr>
              <a:t>Prioritize marketing to tertiary-educated customers, develop tailored approaches for the secondary education segment given its large size, and create simplified products/messaging for the primary education segment. Consider age-specific strategies since education levels correlate with age.</a:t>
            </a:r>
          </a:p>
          <a:p>
            <a:r>
              <a:rPr lang="en-US" sz="2800" dirty="0">
                <a:latin typeface="Times New Roman" panose="02020603050405020304" pitchFamily="18" charset="0"/>
                <a:cs typeface="Times New Roman" panose="02020603050405020304" pitchFamily="18" charset="0"/>
              </a:rPr>
              <a:t>Campaign should be done in the month of March, October, and December and in the early days of each month (1-11) and towards ending (24-25)</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404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C1FF9-D1EA-7ED0-5D1B-0DCC025DB9EA}"/>
              </a:ext>
            </a:extLst>
          </p:cNvPr>
          <p:cNvSpPr>
            <a:spLocks noGrp="1"/>
          </p:cNvSpPr>
          <p:nvPr>
            <p:ph type="title"/>
          </p:nvPr>
        </p:nvSpPr>
        <p:spPr/>
        <p:txBody>
          <a:bodyPr/>
          <a:lstStyle/>
          <a:p>
            <a:pPr algn="ctr"/>
            <a:r>
              <a:rPr lang="en-US" dirty="0">
                <a:solidFill>
                  <a:srgbClr val="FF0000"/>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FE6457B5-D0B4-6B1B-2326-3E3328DA2ED9}"/>
              </a:ext>
            </a:extLst>
          </p:cNvPr>
          <p:cNvSpPr>
            <a:spLocks noGrp="1"/>
          </p:cNvSpPr>
          <p:nvPr>
            <p:ph idx="1"/>
          </p:nvPr>
        </p:nvSpPr>
        <p:spPr>
          <a:xfrm>
            <a:off x="838200" y="1825625"/>
            <a:ext cx="10515600" cy="3789867"/>
          </a:xfrm>
        </p:spPr>
        <p:txBody>
          <a:bodyPr/>
          <a:lstStyle/>
          <a:p>
            <a:pPr marL="0" indent="0">
              <a:buNone/>
            </a:pPr>
            <a:r>
              <a:rPr lang="en-US" dirty="0">
                <a:latin typeface="Times New Roman" panose="02020603050405020304" pitchFamily="18" charset="0"/>
                <a:cs typeface="Times New Roman" panose="02020603050405020304" pitchFamily="18" charset="0"/>
              </a:rPr>
              <a:t>The campaign banking data was successfully analyzed and the following conclusion can be drawn from the data:</a:t>
            </a:r>
          </a:p>
          <a:p>
            <a:r>
              <a:rPr lang="en-US" sz="2800" dirty="0">
                <a:latin typeface="Times New Roman" panose="02020603050405020304" pitchFamily="18" charset="0"/>
                <a:cs typeface="Times New Roman" panose="02020603050405020304" pitchFamily="18" charset="0"/>
              </a:rPr>
              <a:t>The bank's primary customer segment is working-age adults in their 30s and 40s</a:t>
            </a:r>
          </a:p>
          <a:p>
            <a:r>
              <a:rPr lang="en-US" sz="2800" dirty="0">
                <a:latin typeface="Times New Roman" panose="02020603050405020304" pitchFamily="18" charset="0"/>
                <a:cs typeface="Times New Roman" panose="02020603050405020304" pitchFamily="18" charset="0"/>
              </a:rPr>
              <a:t>Tertiary-educated customers have the highest success rate of subscription to the ter</a:t>
            </a:r>
            <a:r>
              <a:rPr lang="en-US" dirty="0">
                <a:latin typeface="Times New Roman" panose="02020603050405020304" pitchFamily="18" charset="0"/>
                <a:cs typeface="Times New Roman" panose="02020603050405020304" pitchFamily="18" charset="0"/>
              </a:rPr>
              <a:t>m deposit</a:t>
            </a:r>
          </a:p>
          <a:p>
            <a:r>
              <a:rPr lang="en-US" sz="2800" dirty="0">
                <a:latin typeface="Times New Roman" panose="02020603050405020304" pitchFamily="18" charset="0"/>
                <a:cs typeface="Times New Roman" panose="02020603050405020304" pitchFamily="18" charset="0"/>
              </a:rPr>
              <a:t>First day of March, October and December is most preferred to carried out marketing campaign.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6894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885</TotalTime>
  <Words>1187</Words>
  <Application>Microsoft Office PowerPoint</Application>
  <PresentationFormat>Widescreen</PresentationFormat>
  <Paragraphs>72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INTRODUCTION</vt:lpstr>
      <vt:lpstr>SUCCESS BY DAY KEY INSIGHT The highest success rate appears at the very beginning of the month (day 1), reaching about 37%. Around day 10-11 (approximately 28%). Near day 24-25 (about 22%). Around day 30 (roughly 15%). Notable valleys or low points occur: Around days 6-8 (about 7%) Near day 20 (approximately 6%) Around day 28 (about 6%) </vt:lpstr>
      <vt:lpstr>SUCCESS BY MONTH KEY INSIGHT There are notable peaks in: March (around 0.43 or 43%) October (around 0.45 or 45%) December (around 0.44 or 44%) The lowest success rates occur in: May (approximately 0.07 or 7%) July (approximately 0.08 or 8%) </vt:lpstr>
      <vt:lpstr>SUCCESS BY EDU Key Insight  Clear positive correlation between education level and campaign success Tertiary education holders are 50% more likely to subscribe than primary education holders. Tertiary-educated customers are the most promising segment (highest success rate and balance). Secondary education segment has the largest customer base but lower success rate. Primary education segment might need different marketing approaches </vt:lpstr>
      <vt:lpstr>  AGE DISTRIBUTION Key Insight The bank's primary customer segment is working-age adults in their 30s and 40s. Young adult market (20-30) could be underserved. </vt:lpstr>
      <vt:lpstr>CLUSTER SUMMARY Key Insights The majority of customers maintain relatively low balances, regardless of age. The bank has a good mix of customer ages, suggesting successful customer acquisition across generations. </vt:lpstr>
      <vt:lpstr>RECOMMENDATION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Ifeanyi Ogbu</dc:creator>
  <cp:lastModifiedBy>Ifeanyi Ogbu</cp:lastModifiedBy>
  <cp:revision>5</cp:revision>
  <dcterms:created xsi:type="dcterms:W3CDTF">2025-01-19T00:53:42Z</dcterms:created>
  <dcterms:modified xsi:type="dcterms:W3CDTF">2025-01-20T21:30:13Z</dcterms:modified>
</cp:coreProperties>
</file>