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3D455-7D0F-4B56-BAB0-6020A8153295}" v="5" dt="2024-10-21T00:19:20.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presenting key functional and nonfunctional requirements for the </a:t>
            </a:r>
            <a:r>
              <a:rPr lang="en-US" dirty="0" err="1"/>
              <a:t>DriverPass</a:t>
            </a:r>
            <a:r>
              <a:rPr lang="en-US" dirty="0"/>
              <a:t> system. Let me explain each of these and how they meet </a:t>
            </a:r>
            <a:r>
              <a:rPr lang="en-US" dirty="0" err="1"/>
              <a:t>DriverPass's</a:t>
            </a:r>
            <a:r>
              <a:rPr lang="en-US" dirty="0"/>
              <a:t> needs:</a:t>
            </a:r>
          </a:p>
          <a:p>
            <a:r>
              <a:rPr lang="en-US" dirty="0"/>
              <a:t>Functional Requirements:</a:t>
            </a:r>
          </a:p>
          <a:p>
            <a:pPr>
              <a:buFont typeface="+mj-lt"/>
              <a:buAutoNum type="arabicPeriod"/>
            </a:pPr>
            <a:r>
              <a:rPr lang="en-US" dirty="0"/>
              <a:t>Online reservation system for driving lessons: This directly addresses Liam's requirement for customers to be able to make reservations online. It allows students to book driving lessons at their convenience, which is a core feature of the </a:t>
            </a:r>
            <a:r>
              <a:rPr lang="en-US" dirty="0" err="1"/>
              <a:t>DriverPass</a:t>
            </a:r>
            <a:r>
              <a:rPr lang="en-US" dirty="0"/>
              <a:t> business model.</a:t>
            </a:r>
          </a:p>
          <a:p>
            <a:pPr>
              <a:buFont typeface="+mj-lt"/>
              <a:buAutoNum type="arabicPeriod"/>
            </a:pPr>
            <a:r>
              <a:rPr lang="en-US" dirty="0"/>
              <a:t>Practice tests and online classes for students: This fulfills Liam's vision of providing comprehensive training, including online classes and practice tests. It's particularly important for the "Package Three" option he described, which includes access to online content and material.</a:t>
            </a:r>
          </a:p>
          <a:p>
            <a:r>
              <a:rPr lang="en-US" dirty="0"/>
              <a:t>Nonfunctional Requirements:</a:t>
            </a:r>
          </a:p>
          <a:p>
            <a:pPr>
              <a:buFont typeface="+mj-lt"/>
              <a:buAutoNum type="arabicPeriod"/>
            </a:pPr>
            <a:r>
              <a:rPr lang="en-US" dirty="0"/>
              <a:t>24/7 system availability with 99.9% uptime: While not explicitly stated by Liam, this requirement is crucial for an online business. It ensures that students can access the system at any time, which is essential for a service that aims to provide flexibility and convenience.</a:t>
            </a:r>
          </a:p>
          <a:p>
            <a:pPr>
              <a:buFont typeface="+mj-lt"/>
              <a:buAutoNum type="arabicPeriod"/>
            </a:pPr>
            <a:r>
              <a:rPr lang="en-US" dirty="0"/>
              <a:t>Secure handling of user data and payment information: This addresses the need to securely manage sensitive information. Liam mentioned collecting credit card information from customers, so ensuring the security of this data is paramount for both legal compliance and customer trust.</a:t>
            </a:r>
          </a:p>
          <a:p>
            <a:r>
              <a:rPr lang="en-US" dirty="0"/>
              <a:t>These requirements form the foundation of the </a:t>
            </a:r>
            <a:r>
              <a:rPr lang="en-US" dirty="0" err="1"/>
              <a:t>DriverPass</a:t>
            </a:r>
            <a:r>
              <a:rPr lang="en-US" dirty="0"/>
              <a:t> system, addressing the core functionalities needed to run the business (lesson reservations and online learning) while also ensuring the system is reliable and secure. This aligns perfectly with Liam's vision of providing a comprehensive, accessible, and trustworthy driver training service.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provides an overview of how different people will interact with the </a:t>
            </a:r>
            <a:r>
              <a:rPr lang="en-US" dirty="0" err="1"/>
              <a:t>DriverPass</a:t>
            </a:r>
            <a:r>
              <a:rPr lang="en-US" dirty="0"/>
              <a:t> system. Let me walk you through it:</a:t>
            </a:r>
          </a:p>
          <a:p>
            <a:r>
              <a:rPr lang="en-US" dirty="0"/>
              <a:t>First, we have the students, who are the primary users of the system. They can do several things:</a:t>
            </a:r>
          </a:p>
          <a:p>
            <a:pPr>
              <a:buFont typeface="Arial" panose="020B0604020202020204" pitchFamily="34" charset="0"/>
              <a:buChar char="•"/>
            </a:pPr>
            <a:r>
              <a:rPr lang="en-US" dirty="0"/>
              <a:t>Make, cancel, or change their reservations for driving lessons</a:t>
            </a:r>
          </a:p>
          <a:p>
            <a:pPr>
              <a:buFont typeface="Arial" panose="020B0604020202020204" pitchFamily="34" charset="0"/>
              <a:buChar char="•"/>
            </a:pPr>
            <a:r>
              <a:rPr lang="en-US" dirty="0"/>
              <a:t>Take online classes to learn about driving rules and best practices</a:t>
            </a:r>
          </a:p>
          <a:p>
            <a:pPr>
              <a:buFont typeface="Arial" panose="020B0604020202020204" pitchFamily="34" charset="0"/>
              <a:buChar char="•"/>
            </a:pPr>
            <a:r>
              <a:rPr lang="en-US" dirty="0"/>
              <a:t>Complete practice tests to prepare for their actual DMV exam</a:t>
            </a:r>
          </a:p>
          <a:p>
            <a:pPr>
              <a:buFont typeface="Arial" panose="020B0604020202020204" pitchFamily="34" charset="0"/>
              <a:buChar char="•"/>
            </a:pPr>
            <a:r>
              <a:rPr lang="en-US" dirty="0"/>
              <a:t>If they forget their password, they can reset it themselves</a:t>
            </a:r>
          </a:p>
          <a:p>
            <a:r>
              <a:rPr lang="en-US" dirty="0"/>
              <a:t>Next, we have the secretary. They can help students by:</a:t>
            </a:r>
          </a:p>
          <a:p>
            <a:pPr>
              <a:buFont typeface="Arial" panose="020B0604020202020204" pitchFamily="34" charset="0"/>
              <a:buChar char="•"/>
            </a:pPr>
            <a:r>
              <a:rPr lang="en-US" dirty="0"/>
              <a:t>Making reservations for them</a:t>
            </a:r>
          </a:p>
          <a:p>
            <a:pPr>
              <a:buFont typeface="Arial" panose="020B0604020202020204" pitchFamily="34" charset="0"/>
              <a:buChar char="•"/>
            </a:pPr>
            <a:r>
              <a:rPr lang="en-US" dirty="0"/>
              <a:t>Cancelling reservations if needed</a:t>
            </a:r>
          </a:p>
          <a:p>
            <a:pPr>
              <a:buFont typeface="Arial" panose="020B0604020202020204" pitchFamily="34" charset="0"/>
              <a:buChar char="•"/>
            </a:pPr>
            <a:r>
              <a:rPr lang="en-US" dirty="0"/>
              <a:t>Changing reservation details</a:t>
            </a:r>
          </a:p>
          <a:p>
            <a:r>
              <a:rPr lang="en-US" dirty="0"/>
              <a:t>The IT officer plays a crucial role in maintaining the system. They can:</a:t>
            </a:r>
          </a:p>
          <a:p>
            <a:pPr>
              <a:buFont typeface="Arial" panose="020B0604020202020204" pitchFamily="34" charset="0"/>
              <a:buChar char="•"/>
            </a:pPr>
            <a:r>
              <a:rPr lang="en-US" dirty="0"/>
              <a:t>Manage user accounts, which includes creating new accounts and helping users who are locked out</a:t>
            </a:r>
          </a:p>
          <a:p>
            <a:pPr>
              <a:buFont typeface="Arial" panose="020B0604020202020204" pitchFamily="34" charset="0"/>
              <a:buChar char="•"/>
            </a:pPr>
            <a:r>
              <a:rPr lang="en-US" dirty="0"/>
              <a:t>Reset passwords for users who are having trouble doing it themselves</a:t>
            </a:r>
          </a:p>
          <a:p>
            <a:r>
              <a:rPr lang="en-US" dirty="0"/>
              <a:t>The owner/Admin, that's you Liam, has special access to:</a:t>
            </a:r>
          </a:p>
          <a:p>
            <a:pPr>
              <a:buFont typeface="Arial" panose="020B0604020202020204" pitchFamily="34" charset="0"/>
              <a:buChar char="•"/>
            </a:pPr>
            <a:r>
              <a:rPr lang="en-US" dirty="0"/>
              <a:t>Generate reports about how the business is doing</a:t>
            </a:r>
          </a:p>
          <a:p>
            <a:pPr>
              <a:buFont typeface="Arial" panose="020B0604020202020204" pitchFamily="34" charset="0"/>
              <a:buChar char="•"/>
            </a:pPr>
            <a:r>
              <a:rPr lang="en-US" dirty="0"/>
              <a:t>Update information from the DMV when there are changes to rules or procedures</a:t>
            </a:r>
          </a:p>
          <a:p>
            <a:r>
              <a:rPr lang="en-US" dirty="0"/>
              <a:t>Lastly, we've included the DMV as part of the diagram. While they don't directly use our system, they provide important updates that we need to incorporate into our training materials.</a:t>
            </a:r>
          </a:p>
          <a:p>
            <a:r>
              <a:rPr lang="en-US" dirty="0"/>
              <a:t>We designed this system with </a:t>
            </a:r>
            <a:r>
              <a:rPr lang="en-US" dirty="0" err="1"/>
              <a:t>DriverPass's</a:t>
            </a:r>
            <a:r>
              <a:rPr lang="en-US" dirty="0"/>
              <a:t> needs in mind. For example:</a:t>
            </a:r>
          </a:p>
          <a:p>
            <a:pPr>
              <a:buFont typeface="Arial" panose="020B0604020202020204" pitchFamily="34" charset="0"/>
              <a:buChar char="•"/>
            </a:pPr>
            <a:r>
              <a:rPr lang="en-US" dirty="0"/>
              <a:t>Students can manage their own reservations online, just as you requested</a:t>
            </a:r>
          </a:p>
          <a:p>
            <a:pPr>
              <a:buFont typeface="Arial" panose="020B0604020202020204" pitchFamily="34" charset="0"/>
              <a:buChar char="•"/>
            </a:pPr>
            <a:r>
              <a:rPr lang="en-US" dirty="0"/>
              <a:t>We've included the online classes and practice tests, which are key parts of your business model</a:t>
            </a:r>
          </a:p>
          <a:p>
            <a:pPr>
              <a:buFont typeface="Arial" panose="020B0604020202020204" pitchFamily="34" charset="0"/>
              <a:buChar char="•"/>
            </a:pPr>
            <a:r>
              <a:rPr lang="en-US" dirty="0"/>
              <a:t>The secretary can help students who prefer to book over the phone</a:t>
            </a:r>
          </a:p>
          <a:p>
            <a:pPr>
              <a:buFont typeface="Arial" panose="020B0604020202020204" pitchFamily="34" charset="0"/>
              <a:buChar char="•"/>
            </a:pPr>
            <a:r>
              <a:rPr lang="en-US" dirty="0"/>
              <a:t>You, as the owner, can keep track of the business through reports</a:t>
            </a:r>
          </a:p>
          <a:p>
            <a:pPr>
              <a:buFont typeface="Arial" panose="020B0604020202020204" pitchFamily="34" charset="0"/>
              <a:buChar char="•"/>
            </a:pPr>
            <a:r>
              <a:rPr lang="en-US" dirty="0"/>
              <a:t>We've made sure to include a way to keep the system updated with the latest DMV information</a:t>
            </a:r>
          </a:p>
          <a:p>
            <a:r>
              <a:rPr lang="en-US" dirty="0"/>
              <a:t>This design ensures that everyone can do their job efficiently, from students learning to drive, to your staff managing the day-to-day operations, to you overseeing the business as a whole. It's all about making the driver training process as smooth as possible for everyone involved.</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looking at two important processes in the </a:t>
            </a:r>
            <a:r>
              <a:rPr lang="en-US" dirty="0" err="1"/>
              <a:t>DriverPass</a:t>
            </a:r>
            <a:r>
              <a:rPr lang="en-US" dirty="0"/>
              <a:t> system. These diagrams show step-by-step how certain tasks are completed. Let me walk you through each one.</a:t>
            </a:r>
          </a:p>
          <a:p>
            <a:r>
              <a:rPr lang="en-US" dirty="0"/>
              <a:t>The first diagram breaks down the process of making a reservation for a driving lesson. Here's how it works:</a:t>
            </a:r>
          </a:p>
          <a:p>
            <a:pPr>
              <a:buFont typeface="+mj-lt"/>
              <a:buAutoNum type="arabicPeriod"/>
            </a:pPr>
            <a:r>
              <a:rPr lang="en-US" dirty="0"/>
              <a:t>The student starts by logging into their account.</a:t>
            </a:r>
          </a:p>
          <a:p>
            <a:pPr>
              <a:buFont typeface="+mj-lt"/>
              <a:buAutoNum type="arabicPeriod"/>
            </a:pPr>
            <a:r>
              <a:rPr lang="en-US" dirty="0"/>
              <a:t>They choose which package they want - remember, we have three different options.</a:t>
            </a:r>
          </a:p>
          <a:p>
            <a:pPr>
              <a:buFont typeface="+mj-lt"/>
              <a:buAutoNum type="arabicPeriod"/>
            </a:pPr>
            <a:r>
              <a:rPr lang="en-US" dirty="0"/>
              <a:t>Next, they pick a date for their lesson.</a:t>
            </a:r>
          </a:p>
          <a:p>
            <a:pPr>
              <a:buFont typeface="+mj-lt"/>
              <a:buAutoNum type="arabicPeriod"/>
            </a:pPr>
            <a:r>
              <a:rPr lang="en-US" dirty="0"/>
              <a:t>Then, they select a time that works for them.</a:t>
            </a:r>
          </a:p>
          <a:p>
            <a:pPr>
              <a:buFont typeface="+mj-lt"/>
              <a:buAutoNum type="arabicPeriod"/>
            </a:pPr>
            <a:r>
              <a:rPr lang="en-US" dirty="0"/>
              <a:t>They can also choose a specific instructor if they have a preference.</a:t>
            </a:r>
          </a:p>
          <a:p>
            <a:pPr>
              <a:buFont typeface="+mj-lt"/>
              <a:buAutoNum type="arabicPeriod"/>
            </a:pPr>
            <a:r>
              <a:rPr lang="en-US" dirty="0"/>
              <a:t>The system shows them all the details of their reservation to review.</a:t>
            </a:r>
          </a:p>
          <a:p>
            <a:pPr>
              <a:buFont typeface="+mj-lt"/>
              <a:buAutoNum type="arabicPeriod"/>
            </a:pPr>
            <a:r>
              <a:rPr lang="en-US" dirty="0"/>
              <a:t>If everything looks good, they confirm the reservation.</a:t>
            </a:r>
          </a:p>
          <a:p>
            <a:pPr>
              <a:buFont typeface="+mj-lt"/>
              <a:buAutoNum type="arabicPeriod"/>
            </a:pPr>
            <a:r>
              <a:rPr lang="en-US" dirty="0"/>
              <a:t>Finally, they make the payment to secure their spot.</a:t>
            </a:r>
          </a:p>
          <a:p>
            <a:r>
              <a:rPr lang="en-US" dirty="0"/>
              <a:t>If at any point they need to change something, they can go back and adjust the details before confirming.</a:t>
            </a:r>
          </a:p>
          <a:p>
            <a:r>
              <a:rPr lang="en-US" dirty="0"/>
              <a:t>The second diagram shows how a student takes a practice test. This is how it goes:</a:t>
            </a:r>
          </a:p>
          <a:p>
            <a:pPr>
              <a:buFont typeface="+mj-lt"/>
              <a:buAutoNum type="arabicPeriod"/>
            </a:pPr>
            <a:r>
              <a:rPr lang="en-US" dirty="0"/>
              <a:t>Again, the student starts by logging in.</a:t>
            </a:r>
          </a:p>
          <a:p>
            <a:pPr>
              <a:buFont typeface="+mj-lt"/>
              <a:buAutoNum type="arabicPeriod"/>
            </a:pPr>
            <a:r>
              <a:rPr lang="en-US" dirty="0"/>
              <a:t>They choose which practice test they want to take.</a:t>
            </a:r>
          </a:p>
          <a:p>
            <a:pPr>
              <a:buFont typeface="+mj-lt"/>
              <a:buAutoNum type="arabicPeriod"/>
            </a:pPr>
            <a:r>
              <a:rPr lang="en-US" dirty="0"/>
              <a:t>The test begins, and they answer each question one by one.</a:t>
            </a:r>
          </a:p>
          <a:p>
            <a:pPr>
              <a:buFont typeface="+mj-lt"/>
              <a:buAutoNum type="arabicPeriod"/>
            </a:pPr>
            <a:r>
              <a:rPr lang="en-US" dirty="0"/>
              <a:t>When they finish, they submit their answers.</a:t>
            </a:r>
          </a:p>
          <a:p>
            <a:pPr>
              <a:buFont typeface="+mj-lt"/>
              <a:buAutoNum type="arabicPeriod"/>
            </a:pPr>
            <a:r>
              <a:rPr lang="en-US" dirty="0"/>
              <a:t>The system calculates their score right away.</a:t>
            </a:r>
          </a:p>
          <a:p>
            <a:pPr>
              <a:buFont typeface="+mj-lt"/>
              <a:buAutoNum type="arabicPeriod"/>
            </a:pPr>
            <a:r>
              <a:rPr lang="en-US" dirty="0"/>
              <a:t>The student can then see their results.</a:t>
            </a:r>
          </a:p>
          <a:p>
            <a:pPr>
              <a:buFont typeface="+mj-lt"/>
              <a:buAutoNum type="arabicPeriod"/>
            </a:pPr>
            <a:r>
              <a:rPr lang="en-US" dirty="0"/>
              <a:t>They also have the option to review their answers and see which ones they got right or wrong.</a:t>
            </a:r>
          </a:p>
          <a:p>
            <a:r>
              <a:rPr lang="en-US" dirty="0"/>
              <a:t>We designed these processes with </a:t>
            </a:r>
            <a:r>
              <a:rPr lang="en-US" dirty="0" err="1"/>
              <a:t>DriverPass's</a:t>
            </a:r>
            <a:r>
              <a:rPr lang="en-US" dirty="0"/>
              <a:t> needs in mind. For the reservation system, we made sure students can easily book their lessons online, just as you requested. They can choose their package, time, and even instructor, giving them the flexibility you wanted to offer.</a:t>
            </a:r>
          </a:p>
          <a:p>
            <a:r>
              <a:rPr lang="en-US" dirty="0"/>
              <a:t>For the practice tests, we've created a straightforward process that allows students to test their knowledge and immediately see their results. This fits perfectly with your goal of preparing students for their actual DMV tests.</a:t>
            </a:r>
          </a:p>
          <a:p>
            <a:r>
              <a:rPr lang="en-US" dirty="0"/>
              <a:t>Both of these processes are designed to be user-friendly and efficient, making it easy for students to use your services and for you to manage your business. They cover key aspects of what </a:t>
            </a:r>
            <a:r>
              <a:rPr lang="en-US" dirty="0" err="1"/>
              <a:t>DriverPass</a:t>
            </a:r>
            <a:r>
              <a:rPr lang="en-US" dirty="0"/>
              <a:t> offers - practical driving lessons and theoretical test preparation.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in our design for the </a:t>
            </a:r>
            <a:r>
              <a:rPr lang="en-US" dirty="0" err="1"/>
              <a:t>DriverPass</a:t>
            </a:r>
            <a:r>
              <a:rPr lang="en-US" dirty="0"/>
              <a:t> system. We've implemented several measures to ensure that your data and your customers' data remain safe and protected. Let me walk you through the key security features we've built into the system:</a:t>
            </a:r>
          </a:p>
          <a:p>
            <a:pPr>
              <a:buFont typeface="+mj-lt"/>
              <a:buAutoNum type="arabicPeriod"/>
            </a:pPr>
            <a:r>
              <a:rPr lang="en-US" dirty="0"/>
              <a:t>Secure login system: We've implemented a robust login process to protect user accounts. This means that each user - whether they're a student, instructor, or administrator - will have their own unique username and password. We also encourage the use of strong passwords to make it harder for unauthorized people to guess them.</a:t>
            </a:r>
          </a:p>
          <a:p>
            <a:pPr>
              <a:buFont typeface="+mj-lt"/>
              <a:buAutoNum type="arabicPeriod"/>
            </a:pPr>
            <a:r>
              <a:rPr lang="en-US" dirty="0"/>
              <a:t>Encryption of sensitive data: We know that you'll be handling sensitive information, especially when it comes to payments. That's why we've made sure to encrypt all sensitive data. Think of encryption like a secret code - even if someone unauthorized somehow got access to the data, they wouldn't be able to understand or use it without the key.</a:t>
            </a:r>
          </a:p>
          <a:p>
            <a:pPr>
              <a:buFont typeface="+mj-lt"/>
              <a:buAutoNum type="arabicPeriod"/>
            </a:pPr>
            <a:r>
              <a:rPr lang="en-US" dirty="0"/>
              <a:t>Regular security audits: We've built into our plan regular check-ups of the system's security. This is like having a security expert regularly inspect your home for any weak points. We'll be looking for any potential vulnerabilities and addressing them promptly to keep the system as secure as possible.</a:t>
            </a:r>
          </a:p>
          <a:p>
            <a:pPr>
              <a:buFont typeface="+mj-lt"/>
              <a:buAutoNum type="arabicPeriod"/>
            </a:pPr>
            <a:r>
              <a:rPr lang="en-US" dirty="0"/>
              <a:t>Different access levels: Not everyone needs access to every part of the system. That's why we've set up different levels of access. Students will only be able to see and do what's necessary for their learning. Instructors will have additional access to manage their schedules and student information. Administrators, like yourself, will have the highest level of access to oversee the entire system. This way, we minimize the risk of accidental or unauthorized changes to important information.</a:t>
            </a:r>
          </a:p>
          <a:p>
            <a:r>
              <a:rPr lang="en-US" dirty="0"/>
              <a:t>These security measures are designed to protect </a:t>
            </a:r>
            <a:r>
              <a:rPr lang="en-US" dirty="0" err="1"/>
              <a:t>DriverPass</a:t>
            </a:r>
            <a:r>
              <a:rPr lang="en-US" dirty="0"/>
              <a:t>, your employees, and your customers. We want to ensure that everyone can use the system with confidence, knowing their personal and financial information is safe.</a:t>
            </a:r>
          </a:p>
          <a:p>
            <a:r>
              <a:rPr lang="en-US" dirty="0"/>
              <a:t>Remember, in today's digital world, demonstrating strong security measures can be a real selling point for your business. It shows your customers that you take their privacy and security seriously, which can help build trust and credibility for </a:t>
            </a:r>
            <a:r>
              <a:rPr lang="en-US" dirty="0" err="1"/>
              <a:t>DriverPass</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wrap up our presentation, it's important to discuss some limitations of the </a:t>
            </a:r>
            <a:r>
              <a:rPr lang="en-US" dirty="0" err="1"/>
              <a:t>DriverPass</a:t>
            </a:r>
            <a:r>
              <a:rPr lang="en-US" dirty="0"/>
              <a:t> system. Every system has its boundaries, and being aware of these helps us use the system most effectively and plan for future improvements. Let's go through the main limitations:</a:t>
            </a:r>
          </a:p>
          <a:p>
            <a:pPr>
              <a:buFont typeface="+mj-lt"/>
              <a:buAutoNum type="arabicPeriod"/>
            </a:pPr>
            <a:r>
              <a:rPr lang="en-US" dirty="0"/>
              <a:t>Dependence on internet connectivity: The </a:t>
            </a:r>
            <a:r>
              <a:rPr lang="en-US" dirty="0" err="1"/>
              <a:t>DriverPass</a:t>
            </a:r>
            <a:r>
              <a:rPr lang="en-US" dirty="0"/>
              <a:t> system is designed to be accessed online, which offers great flexibility but also means that a stable internet connection is necessary to use most features. If the internet goes down, access to the online parts of the system will be temporarily unavailable.</a:t>
            </a:r>
          </a:p>
          <a:p>
            <a:pPr>
              <a:buFont typeface="+mj-lt"/>
              <a:buAutoNum type="arabicPeriod"/>
            </a:pPr>
            <a:r>
              <a:rPr lang="en-US" dirty="0"/>
              <a:t>Limited offline functionality: Because the system is primarily online, there's not much that can be done offline. This might affect users in areas with unreliable internet connections. For instance, while students can download some materials to study offline, they won't be able to take practice tests or book appointments without an internet connection.</a:t>
            </a:r>
          </a:p>
          <a:p>
            <a:pPr>
              <a:buFont typeface="+mj-lt"/>
              <a:buAutoNum type="arabicPeriod"/>
            </a:pPr>
            <a:r>
              <a:rPr lang="en-US" dirty="0"/>
              <a:t>Need for regular updates: Driving laws and DMV regulations can change over time. Our system will need regular updates to stay current with these changes. This means we'll need to have a process in place to regularly review and update the content in our online classes and practice tests.</a:t>
            </a:r>
          </a:p>
          <a:p>
            <a:pPr>
              <a:buFont typeface="+mj-lt"/>
              <a:buAutoNum type="arabicPeriod"/>
            </a:pPr>
            <a:r>
              <a:rPr lang="en-US" dirty="0"/>
              <a:t>Potential need for additional features as the business grows: Right now, the system is designed to meet your current needs. But as </a:t>
            </a:r>
            <a:r>
              <a:rPr lang="en-US" dirty="0" err="1"/>
              <a:t>DriverPass</a:t>
            </a:r>
            <a:r>
              <a:rPr lang="en-US" dirty="0"/>
              <a:t> grows and potentially offers new services, we might need to add new features. The good news is that we've designed the system to be flexible, but it's something to keep in mind for future planning.</a:t>
            </a:r>
          </a:p>
          <a:p>
            <a:r>
              <a:rPr lang="en-US" dirty="0"/>
              <a:t>Understanding these limitations is important because it helps set realistic expectations. It also guides us in planning for the future. For example, we might want to consider developing some offline capabilities in future versions of the system, or set up a regular schedule for content updates.</a:t>
            </a:r>
          </a:p>
          <a:p>
            <a:r>
              <a:rPr lang="en-US" dirty="0"/>
              <a:t>Remember, these limitations don't diminish the value of the </a:t>
            </a:r>
            <a:r>
              <a:rPr lang="en-US" dirty="0" err="1"/>
              <a:t>DriverPass</a:t>
            </a:r>
            <a:r>
              <a:rPr lang="en-US" dirty="0"/>
              <a:t> system. They're simply aspects we need to be aware of to use the system most effectively and to plan for future improvements. Every system has its limitations, and being upfront about them allows us to manage them proactively.</a:t>
            </a:r>
          </a:p>
          <a:p>
            <a:r>
              <a:rPr lang="en-US" dirty="0"/>
              <a:t>We're excited about the potential of </a:t>
            </a:r>
            <a:r>
              <a:rPr lang="en-US" dirty="0" err="1"/>
              <a:t>DriverPass</a:t>
            </a:r>
            <a:r>
              <a:rPr lang="en-US" dirty="0"/>
              <a:t> and are confident that this system will greatly enhance your ability to provide top-notch driver training services. As we move forward, we'll continue to look for ways to improve and expand the system's capabilities.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1" name="Freeform: Shape 20">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6" name="Freeform: Shape 25">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3215729" y="1764407"/>
            <a:ext cx="5760846" cy="2310312"/>
          </a:xfrm>
        </p:spPr>
        <p:txBody>
          <a:bodyPr>
            <a:normAutofit/>
          </a:bodyPr>
          <a:lstStyle/>
          <a:p>
            <a:r>
              <a:rPr lang="en-US" sz="5200">
                <a:solidFill>
                  <a:schemeClr val="tx2"/>
                </a:solidFill>
              </a:rPr>
              <a:t>DriverPass</a:t>
            </a:r>
            <a:br>
              <a:rPr lang="en-US" sz="5200">
                <a:solidFill>
                  <a:schemeClr val="tx2"/>
                </a:solidFill>
              </a:rPr>
            </a:br>
            <a:r>
              <a:rPr lang="en-US" sz="5200">
                <a:solidFill>
                  <a:schemeClr val="tx2"/>
                </a:solidFill>
              </a:rPr>
              <a:t>System Analysis</a:t>
            </a:r>
          </a:p>
        </p:txBody>
      </p:sp>
      <p:sp>
        <p:nvSpPr>
          <p:cNvPr id="3" name="Content Placeholder 2"/>
          <p:cNvSpPr>
            <a:spLocks noGrp="1"/>
          </p:cNvSpPr>
          <p:nvPr>
            <p:ph type="subTitle" idx="1"/>
          </p:nvPr>
        </p:nvSpPr>
        <p:spPr>
          <a:xfrm>
            <a:off x="3215729" y="4165152"/>
            <a:ext cx="5760846" cy="682079"/>
          </a:xfrm>
        </p:spPr>
        <p:txBody>
          <a:bodyPr>
            <a:normAutofit/>
          </a:bodyPr>
          <a:lstStyle/>
          <a:p>
            <a:r>
              <a:rPr lang="en-US">
                <a:solidFill>
                  <a:schemeClr val="tx2"/>
                </a:solidFill>
              </a:rPr>
              <a:t>Ifeoluwa Adewoyin</a:t>
            </a:r>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105" y="802955"/>
            <a:ext cx="4977976" cy="1454051"/>
          </a:xfrm>
        </p:spPr>
        <p:txBody>
          <a:bodyPr>
            <a:normAutofit/>
          </a:bodyPr>
          <a:lstStyle/>
          <a:p>
            <a:r>
              <a:rPr lang="en-US" sz="3600">
                <a:solidFill>
                  <a:schemeClr val="tx2"/>
                </a:solidFill>
              </a:rPr>
              <a:t>System Requirements</a:t>
            </a:r>
          </a:p>
        </p:txBody>
      </p:sp>
      <p:pic>
        <p:nvPicPr>
          <p:cNvPr id="17" name="Graphic 16" descr="Laptop Secure">
            <a:extLst>
              <a:ext uri="{FF2B5EF4-FFF2-40B4-BE49-F238E27FC236}">
                <a16:creationId xmlns:a16="http://schemas.microsoft.com/office/drawing/2014/main" id="{027D9546-62DE-E7D2-CC8C-0C293C637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951" y="1793846"/>
            <a:ext cx="3620021" cy="3620021"/>
          </a:xfrm>
          <a:prstGeom prst="rect">
            <a:avLst/>
          </a:prstGeom>
        </p:spPr>
      </p:pic>
      <p:sp>
        <p:nvSpPr>
          <p:cNvPr id="3" name="Content Placeholder 2"/>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800">
                <a:solidFill>
                  <a:schemeClr val="tx2"/>
                </a:solidFill>
              </a:rPr>
              <a:t>Functional Requirement</a:t>
            </a:r>
            <a:br>
              <a:rPr lang="en-US" sz="1800">
                <a:solidFill>
                  <a:schemeClr val="tx2"/>
                </a:solidFill>
              </a:rPr>
            </a:br>
            <a:r>
              <a:rPr lang="en-US" sz="1800" b="0" i="0">
                <a:solidFill>
                  <a:schemeClr val="tx2"/>
                </a:solidFill>
                <a:effectLst/>
                <a:latin typeface="ui-sans-serif"/>
              </a:rPr>
              <a:t>Online reservation system for driving lessons</a:t>
            </a:r>
          </a:p>
          <a:p>
            <a:pPr>
              <a:buFont typeface="Arial" panose="020B0604020202020204" pitchFamily="34" charset="0"/>
              <a:buChar char="•"/>
            </a:pPr>
            <a:r>
              <a:rPr lang="en-US" sz="1800" b="0" i="0">
                <a:solidFill>
                  <a:schemeClr val="tx2"/>
                </a:solidFill>
                <a:effectLst/>
                <a:latin typeface="ui-sans-serif"/>
              </a:rPr>
              <a:t>Practice tests and online classes for students</a:t>
            </a:r>
            <a:endParaRPr lang="en-US" sz="1800">
              <a:solidFill>
                <a:schemeClr val="tx2"/>
              </a:solidFill>
            </a:endParaRPr>
          </a:p>
          <a:p>
            <a:pPr marL="0" indent="0">
              <a:buNone/>
            </a:pPr>
            <a:endParaRPr lang="en-US" sz="1800">
              <a:solidFill>
                <a:schemeClr val="tx2"/>
              </a:solidFill>
            </a:endParaRPr>
          </a:p>
          <a:p>
            <a:r>
              <a:rPr lang="en-US" sz="1800">
                <a:solidFill>
                  <a:schemeClr val="tx2"/>
                </a:solidFill>
              </a:rPr>
              <a:t>Nonfunctional Requirements</a:t>
            </a:r>
          </a:p>
          <a:p>
            <a:pPr>
              <a:buFont typeface="Arial" panose="020B0604020202020204" pitchFamily="34" charset="0"/>
              <a:buChar char="•"/>
            </a:pPr>
            <a:r>
              <a:rPr lang="en-US" sz="1800" b="0" i="0">
                <a:solidFill>
                  <a:schemeClr val="tx2"/>
                </a:solidFill>
                <a:effectLst/>
                <a:latin typeface="ui-sans-serif"/>
              </a:rPr>
              <a:t>24/7 system availability with 99.9% uptime</a:t>
            </a:r>
          </a:p>
          <a:p>
            <a:pPr>
              <a:buFont typeface="Arial" panose="020B0604020202020204" pitchFamily="34" charset="0"/>
              <a:buChar char="•"/>
            </a:pPr>
            <a:r>
              <a:rPr lang="en-US" sz="1800" b="0" i="0">
                <a:solidFill>
                  <a:schemeClr val="tx2"/>
                </a:solidFill>
                <a:effectLst/>
                <a:latin typeface="ui-sans-serif"/>
              </a:rPr>
              <a:t>Secure handling of user data and payment information</a:t>
            </a:r>
          </a:p>
          <a:p>
            <a:endParaRPr lang="en-US" sz="1800">
              <a:solidFill>
                <a:schemeClr val="tx2"/>
              </a:solidFill>
            </a:endParaRPr>
          </a:p>
          <a:p>
            <a:endParaRPr lang="en-US" sz="1800">
              <a:solidFill>
                <a:schemeClr val="tx2"/>
              </a:solidFill>
            </a:endParaRPr>
          </a:p>
          <a:p>
            <a:pPr marL="0" indent="0">
              <a:buNone/>
            </a:pPr>
            <a:endParaRPr lang="en-US" sz="1800">
              <a:solidFill>
                <a:schemeClr val="tx2"/>
              </a:solidFill>
            </a:endParaRPr>
          </a:p>
          <a:p>
            <a:pPr marL="0" indent="0">
              <a:buNone/>
            </a:pPr>
            <a:endParaRPr lang="en-US" sz="1800">
              <a:solidFill>
                <a:schemeClr val="tx2"/>
              </a:solidFill>
            </a:endParaRPr>
          </a:p>
          <a:p>
            <a:pPr marL="0" indent="0">
              <a:buNone/>
            </a:pPr>
            <a:endParaRPr lang="en-US" sz="1800">
              <a:solidFill>
                <a:schemeClr val="tx2"/>
              </a:solidFill>
            </a:endParaRPr>
          </a:p>
        </p:txBody>
      </p:sp>
      <p:grpSp>
        <p:nvGrpSpPr>
          <p:cNvPr id="24" name="Group 2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5" name="Freeform: Shape 2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A4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Use Case Diagram</a:t>
            </a:r>
          </a:p>
        </p:txBody>
      </p:sp>
      <p:pic>
        <p:nvPicPr>
          <p:cNvPr id="7" name="Content Placeholder 6" descr="A diagram of a driver pass&#10;&#10;Description automatically generated">
            <a:extLst>
              <a:ext uri="{FF2B5EF4-FFF2-40B4-BE49-F238E27FC236}">
                <a16:creationId xmlns:a16="http://schemas.microsoft.com/office/drawing/2014/main" id="{5815AD40-8AA4-EA8E-CC84-5E9F06188FF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94038" y="640080"/>
            <a:ext cx="7175326" cy="557881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Activity</a:t>
            </a:r>
            <a:br>
              <a:rPr lang="en-US" sz="4000">
                <a:solidFill>
                  <a:srgbClr val="FFFFFF"/>
                </a:solidFill>
              </a:rPr>
            </a:br>
            <a:r>
              <a:rPr lang="en-US" sz="4000">
                <a:solidFill>
                  <a:srgbClr val="FFFFFF"/>
                </a:solidFill>
              </a:rPr>
              <a:t>Diagram</a:t>
            </a:r>
          </a:p>
        </p:txBody>
      </p:sp>
      <p:pic>
        <p:nvPicPr>
          <p:cNvPr id="5" name="Content Placeholder 4" descr="A diagram of a flowchart">
            <a:extLst>
              <a:ext uri="{FF2B5EF4-FFF2-40B4-BE49-F238E27FC236}">
                <a16:creationId xmlns:a16="http://schemas.microsoft.com/office/drawing/2014/main" id="{CC29106F-1750-9358-B497-F2186CAA036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38603" y="810690"/>
            <a:ext cx="4298794" cy="5082109"/>
          </a:xfrm>
          <a:prstGeom prst="rect">
            <a:avLst/>
          </a:prstGeom>
        </p:spPr>
      </p:pic>
      <p:pic>
        <p:nvPicPr>
          <p:cNvPr id="7" name="Picture 6" descr="A diagram of a process&#10;&#10;Description automatically generated">
            <a:extLst>
              <a:ext uri="{FF2B5EF4-FFF2-40B4-BE49-F238E27FC236}">
                <a16:creationId xmlns:a16="http://schemas.microsoft.com/office/drawing/2014/main" id="{4C10BA24-BC22-47E1-1356-CAFB0F72D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0507" y="810689"/>
            <a:ext cx="3468382" cy="508210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091" y="501651"/>
            <a:ext cx="4395340" cy="1716255"/>
          </a:xfrm>
        </p:spPr>
        <p:txBody>
          <a:bodyPr anchor="b">
            <a:normAutofit/>
          </a:bodyPr>
          <a:lstStyle/>
          <a:p>
            <a:r>
              <a:rPr lang="en-US" sz="3900" dirty="0"/>
              <a:t>Security: </a:t>
            </a:r>
            <a:r>
              <a:rPr lang="en-US" sz="3900" b="1" i="0" dirty="0">
                <a:effectLst/>
                <a:latin typeface="ui-sans-serif"/>
              </a:rPr>
              <a:t>How Our Design Addresses Security Concerns</a:t>
            </a:r>
            <a:endParaRPr lang="en-US" sz="3900" dirty="0"/>
          </a:p>
        </p:txBody>
      </p:sp>
      <p:sp>
        <p:nvSpPr>
          <p:cNvPr id="43" name="Rectangle 4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Lock">
            <a:extLst>
              <a:ext uri="{FF2B5EF4-FFF2-40B4-BE49-F238E27FC236}">
                <a16:creationId xmlns:a16="http://schemas.microsoft.com/office/drawing/2014/main" id="{D5F802B8-E04A-FCA5-16F6-BB11161431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143" y="818188"/>
            <a:ext cx="5221625" cy="5221625"/>
          </a:xfrm>
          <a:prstGeom prst="rect">
            <a:avLst/>
          </a:prstGeom>
        </p:spPr>
      </p:pic>
      <p:sp>
        <p:nvSpPr>
          <p:cNvPr id="3" name="Content Placeholder 2"/>
          <p:cNvSpPr>
            <a:spLocks noGrp="1"/>
          </p:cNvSpPr>
          <p:nvPr>
            <p:ph idx="1"/>
          </p:nvPr>
        </p:nvSpPr>
        <p:spPr>
          <a:xfrm>
            <a:off x="6392583" y="2645922"/>
            <a:ext cx="4434721" cy="3710427"/>
          </a:xfrm>
        </p:spPr>
        <p:txBody>
          <a:bodyPr anchor="t">
            <a:normAutofit/>
          </a:bodyPr>
          <a:lstStyle/>
          <a:p>
            <a:pPr marL="0" indent="0">
              <a:buNone/>
            </a:pPr>
            <a:r>
              <a:rPr lang="en-US" sz="2000" b="1" i="0" dirty="0">
                <a:solidFill>
                  <a:schemeClr val="tx1">
                    <a:alpha val="80000"/>
                  </a:schemeClr>
                </a:solidFill>
                <a:effectLst/>
                <a:latin typeface="ui-sans-serif"/>
              </a:rPr>
              <a:t>    </a:t>
            </a:r>
          </a:p>
          <a:p>
            <a:pPr>
              <a:buFont typeface="Arial" panose="020B0604020202020204" pitchFamily="34" charset="0"/>
              <a:buChar char="•"/>
            </a:pPr>
            <a:r>
              <a:rPr lang="en-US" sz="2000" b="0" i="0" dirty="0">
                <a:solidFill>
                  <a:schemeClr val="tx1">
                    <a:alpha val="80000"/>
                  </a:schemeClr>
                </a:solidFill>
                <a:effectLst/>
                <a:latin typeface="ui-sans-serif"/>
              </a:rPr>
              <a:t>Secure login system to protect user accounts</a:t>
            </a:r>
          </a:p>
          <a:p>
            <a:pPr>
              <a:buFont typeface="Arial" panose="020B0604020202020204" pitchFamily="34" charset="0"/>
              <a:buChar char="•"/>
            </a:pPr>
            <a:r>
              <a:rPr lang="en-US" sz="2000" b="0" i="0" dirty="0">
                <a:solidFill>
                  <a:schemeClr val="tx1">
                    <a:alpha val="80000"/>
                  </a:schemeClr>
                </a:solidFill>
                <a:effectLst/>
                <a:latin typeface="ui-sans-serif"/>
              </a:rPr>
              <a:t>Encryption of sensitive data, especially payment information</a:t>
            </a:r>
          </a:p>
          <a:p>
            <a:pPr>
              <a:buFont typeface="Arial" panose="020B0604020202020204" pitchFamily="34" charset="0"/>
              <a:buChar char="•"/>
            </a:pPr>
            <a:r>
              <a:rPr lang="en-US" sz="2000" b="0" i="0" dirty="0">
                <a:solidFill>
                  <a:schemeClr val="tx1">
                    <a:alpha val="80000"/>
                  </a:schemeClr>
                </a:solidFill>
                <a:effectLst/>
                <a:latin typeface="ui-sans-serif"/>
              </a:rPr>
              <a:t>Regular security audits to identify and address vulnerabilities</a:t>
            </a:r>
          </a:p>
          <a:p>
            <a:pPr>
              <a:buFont typeface="Arial" panose="020B0604020202020204" pitchFamily="34" charset="0"/>
              <a:buChar char="•"/>
            </a:pPr>
            <a:r>
              <a:rPr lang="en-US" sz="2000" b="0" i="0" dirty="0">
                <a:solidFill>
                  <a:schemeClr val="tx1">
                    <a:alpha val="80000"/>
                  </a:schemeClr>
                </a:solidFill>
                <a:effectLst/>
                <a:latin typeface="ui-sans-serif"/>
              </a:rPr>
              <a:t>Different access levels for students, instructors, and administrators</a:t>
            </a:r>
          </a:p>
        </p:txBody>
      </p:sp>
      <p:cxnSp>
        <p:nvCxnSpPr>
          <p:cNvPr id="45" name="Straight Connector 4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3500" dirty="0"/>
              <a:t>System Limitations</a:t>
            </a:r>
            <a:br>
              <a:rPr lang="en-US" sz="3500" dirty="0"/>
            </a:br>
            <a:r>
              <a:rPr lang="en-US" sz="3500" b="1" i="0" dirty="0">
                <a:effectLst/>
                <a:latin typeface="ui-sans-serif"/>
              </a:rPr>
              <a:t>Understanding Our System's Boundaries</a:t>
            </a:r>
            <a:br>
              <a:rPr lang="en-US" sz="3500" b="1" i="0" dirty="0">
                <a:effectLst/>
                <a:latin typeface="ui-sans-serif"/>
              </a:rPr>
            </a:br>
            <a:endParaRPr lang="en-US" sz="3500" dirty="0"/>
          </a:p>
        </p:txBody>
      </p:sp>
      <p:sp>
        <p:nvSpPr>
          <p:cNvPr id="34" name="Oval 3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17" name="Graphic 16" descr="Wireless router">
            <a:extLst>
              <a:ext uri="{FF2B5EF4-FFF2-40B4-BE49-F238E27FC236}">
                <a16:creationId xmlns:a16="http://schemas.microsoft.com/office/drawing/2014/main" id="{3ECDE62E-6A13-E03F-FF06-1111607638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7770" y="1448957"/>
            <a:ext cx="3952579" cy="3952579"/>
          </a:xfrm>
          <a:prstGeom prst="rect">
            <a:avLst/>
          </a:prstGeom>
        </p:spPr>
      </p:pic>
      <p:sp>
        <p:nvSpPr>
          <p:cNvPr id="3" name="Content Placeholder 2"/>
          <p:cNvSpPr>
            <a:spLocks noGrp="1"/>
          </p:cNvSpPr>
          <p:nvPr>
            <p:ph type="body" idx="1"/>
          </p:nvPr>
        </p:nvSpPr>
        <p:spPr>
          <a:xfrm>
            <a:off x="6695359" y="2990818"/>
            <a:ext cx="4158031" cy="2913872"/>
          </a:xfrm>
        </p:spPr>
        <p:txBody>
          <a:bodyPr anchor="t">
            <a:normAutofit/>
          </a:bodyPr>
          <a:lstStyle/>
          <a:p>
            <a:pPr>
              <a:buFont typeface="Arial" panose="020B0604020202020204" pitchFamily="34" charset="0"/>
              <a:buChar char="•"/>
            </a:pPr>
            <a:r>
              <a:rPr lang="en-US" sz="2000" b="0" i="0">
                <a:solidFill>
                  <a:schemeClr val="tx1">
                    <a:alpha val="80000"/>
                  </a:schemeClr>
                </a:solidFill>
                <a:effectLst/>
                <a:latin typeface="ui-sans-serif"/>
              </a:rPr>
              <a:t>Dependent on internet connectivity for all online features</a:t>
            </a:r>
          </a:p>
          <a:p>
            <a:pPr>
              <a:buFont typeface="Arial" panose="020B0604020202020204" pitchFamily="34" charset="0"/>
              <a:buChar char="•"/>
            </a:pPr>
            <a:r>
              <a:rPr lang="en-US" sz="2000" b="0" i="0">
                <a:solidFill>
                  <a:schemeClr val="tx1">
                    <a:alpha val="80000"/>
                  </a:schemeClr>
                </a:solidFill>
                <a:effectLst/>
                <a:latin typeface="ui-sans-serif"/>
              </a:rPr>
              <a:t>Limited offline functionality</a:t>
            </a:r>
          </a:p>
          <a:p>
            <a:pPr>
              <a:buFont typeface="Arial" panose="020B0604020202020204" pitchFamily="34" charset="0"/>
              <a:buChar char="•"/>
            </a:pPr>
            <a:r>
              <a:rPr lang="en-US" sz="2000" b="0" i="0">
                <a:solidFill>
                  <a:schemeClr val="tx1">
                    <a:alpha val="80000"/>
                  </a:schemeClr>
                </a:solidFill>
                <a:effectLst/>
                <a:latin typeface="ui-sans-serif"/>
              </a:rPr>
              <a:t>Requires regular updates to stay current with DMV regulations</a:t>
            </a:r>
          </a:p>
          <a:p>
            <a:pPr>
              <a:buFont typeface="Arial" panose="020B0604020202020204" pitchFamily="34" charset="0"/>
              <a:buChar char="•"/>
            </a:pPr>
            <a:r>
              <a:rPr lang="en-US" sz="2000" b="0" i="0">
                <a:solidFill>
                  <a:schemeClr val="tx1">
                    <a:alpha val="80000"/>
                  </a:schemeClr>
                </a:solidFill>
                <a:effectLst/>
                <a:latin typeface="ui-sans-serif"/>
              </a:rPr>
              <a:t>May require additional features for future scaling</a:t>
            </a:r>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1458</TotalTime>
  <Words>1981</Words>
  <Application>Microsoft Office PowerPoint</Application>
  <PresentationFormat>Widescreen</PresentationFormat>
  <Paragraphs>101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ui-sans-serif</vt:lpstr>
      <vt:lpstr>Office Theme</vt:lpstr>
      <vt:lpstr>DriverPass System Analysis</vt:lpstr>
      <vt:lpstr>System Requirements</vt:lpstr>
      <vt:lpstr>Use Case Diagram</vt:lpstr>
      <vt:lpstr>Activity Diagram</vt:lpstr>
      <vt:lpstr>Security: How Our Design Addresses Security Concerns</vt:lpstr>
      <vt:lpstr>System Limitations Understanding Our System's Boundaries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David Adewoyin</cp:lastModifiedBy>
  <cp:revision>21</cp:revision>
  <dcterms:created xsi:type="dcterms:W3CDTF">2019-10-14T02:36:52Z</dcterms:created>
  <dcterms:modified xsi:type="dcterms:W3CDTF">2024-10-21T00:50:53Z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