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93D0-1309-5E39-D09A-D9C2C3326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85E5DF3-38C0-24BC-1D9E-BF0B3950F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FCC8F1-01DF-FAAC-5714-99F2FEB75E5B}"/>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FD29AB8C-BABD-C9B5-324A-618A391472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B5E40D-706E-B947-D57D-4512619AB2EA}"/>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38467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18D1-8E3C-D14D-17C4-26C5A4D5483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E3F95B-45FA-EA76-FCDE-959746E53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D0C065-F7DF-AC42-4F33-31D7DC405762}"/>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57B00067-E004-D3E9-953F-9B179EA175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9129AA-E1C3-49F6-C3A4-1D9373C88B44}"/>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309651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7658F-8E71-AF63-34A5-B1BCAC48F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EB77F03-4748-1048-E8D3-4A9570AAC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68053B-8F71-9F82-B896-DD50DBF0F89F}"/>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9F465333-6512-BA55-6366-A3E4D55FA4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8E1C7F-6CA6-9B09-B400-C173755046DD}"/>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90347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A52D-E4D7-2732-FA5D-B1A2B6F3E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385A7D-A1E4-55F6-74A1-77D0B692F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4DD1F2-CBAB-92FF-FE00-6CCF4DC5F3F5}"/>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075460A2-6488-1812-20A6-37E6B70B02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AF7F86-E750-2ACA-1D63-39F7C9B0FF62}"/>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225323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717-9E12-0878-AB4F-66526EEFD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58C3F63-3B26-B98B-0473-4C6BE89211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27B49-6CA7-95F8-979A-CBA7AE95D205}"/>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3611D4D7-5F44-5FA0-F297-3F7DC241D3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303CB0-80AA-D803-E991-A142B94F3F15}"/>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7777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AADF-27B8-93A8-E4D3-D31955227F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CE793C-DE08-F6F4-9F33-EC3CB0509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940462C-D8A6-E3C9-C2A6-F967E65BC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26ECB44-B399-F6BD-E5FA-DDBA7934F110}"/>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6" name="Footer Placeholder 5">
            <a:extLst>
              <a:ext uri="{FF2B5EF4-FFF2-40B4-BE49-F238E27FC236}">
                <a16:creationId xmlns:a16="http://schemas.microsoft.com/office/drawing/2014/main" id="{C59D59B2-01ED-795D-D96E-53C74C87624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CFB083C-42DB-F2CF-C909-86544C5D0C8C}"/>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199282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0FA8-4436-21C5-DA0B-EBE38245951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B00738-B231-B32C-8A1F-05419BC37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D1B4C-B174-996F-C211-C1362508D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5ABBEF1-6AD5-EFE2-3AB6-8E387531B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283D0F-3DD6-0512-588F-0C8DA37D7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584E546-E70C-AA68-A130-FD785C582A98}"/>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8" name="Footer Placeholder 7">
            <a:extLst>
              <a:ext uri="{FF2B5EF4-FFF2-40B4-BE49-F238E27FC236}">
                <a16:creationId xmlns:a16="http://schemas.microsoft.com/office/drawing/2014/main" id="{EA421133-5BC3-1CE8-2E02-9011E29351E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1CB10C-B4F5-F8FE-6732-3B764E278856}"/>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222083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DEE-DCDE-8F55-1D80-B2B0A73CF6F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7FA6CEB-954E-0F85-83A8-0422DEAC6634}"/>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4" name="Footer Placeholder 3">
            <a:extLst>
              <a:ext uri="{FF2B5EF4-FFF2-40B4-BE49-F238E27FC236}">
                <a16:creationId xmlns:a16="http://schemas.microsoft.com/office/drawing/2014/main" id="{3E86C0B2-F3F8-A6E3-1733-E3C82AA7190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B27A156-D682-1CF1-7535-D9FC630588D8}"/>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25601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243EA-DC3B-7FF0-F8BB-41D49B302E64}"/>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3" name="Footer Placeholder 2">
            <a:extLst>
              <a:ext uri="{FF2B5EF4-FFF2-40B4-BE49-F238E27FC236}">
                <a16:creationId xmlns:a16="http://schemas.microsoft.com/office/drawing/2014/main" id="{95F1B77C-D6E6-0184-FA23-2129EBB2B18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0536A2D-24CB-6074-4EC1-9659B4118B5B}"/>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244201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765F-0E68-F1D4-78DE-0AB062DC6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3F2AACB-C973-076C-2319-292190B32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BD996F5-2804-5338-7733-BB8AB6055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AA6BB-6EAF-31FB-3CF3-DC40E8F2FD0B}"/>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6" name="Footer Placeholder 5">
            <a:extLst>
              <a:ext uri="{FF2B5EF4-FFF2-40B4-BE49-F238E27FC236}">
                <a16:creationId xmlns:a16="http://schemas.microsoft.com/office/drawing/2014/main" id="{547EC489-B9EF-4635-5768-D6C50E7B53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CE3B96-4CB9-908D-40CF-EC95F5B65B29}"/>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98790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59CF-7745-0411-EA4C-433A00EE6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C27E085-A394-7DF1-A05A-F0860CFC4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5B1A21-60DE-463B-6655-5342FE56E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275BB-FEC7-6494-DEC4-B60BDCBD963A}"/>
              </a:ext>
            </a:extLst>
          </p:cNvPr>
          <p:cNvSpPr>
            <a:spLocks noGrp="1"/>
          </p:cNvSpPr>
          <p:nvPr>
            <p:ph type="dt" sz="half" idx="10"/>
          </p:nvPr>
        </p:nvSpPr>
        <p:spPr/>
        <p:txBody>
          <a:bodyPr/>
          <a:lstStyle/>
          <a:p>
            <a:fld id="{3A63DF75-9402-4486-BE65-073BD837193B}" type="datetimeFigureOut">
              <a:rPr lang="en-CA" smtClean="0"/>
              <a:t>2024-10-02</a:t>
            </a:fld>
            <a:endParaRPr lang="en-CA"/>
          </a:p>
        </p:txBody>
      </p:sp>
      <p:sp>
        <p:nvSpPr>
          <p:cNvPr id="6" name="Footer Placeholder 5">
            <a:extLst>
              <a:ext uri="{FF2B5EF4-FFF2-40B4-BE49-F238E27FC236}">
                <a16:creationId xmlns:a16="http://schemas.microsoft.com/office/drawing/2014/main" id="{D5E29CB6-2AFF-7520-D860-66182304AD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DF7A4FE-76D6-2A66-3F63-E07927434C40}"/>
              </a:ext>
            </a:extLst>
          </p:cNvPr>
          <p:cNvSpPr>
            <a:spLocks noGrp="1"/>
          </p:cNvSpPr>
          <p:nvPr>
            <p:ph type="sldNum" sz="quarter" idx="12"/>
          </p:nvPr>
        </p:nvSpPr>
        <p:spPr/>
        <p:txBody>
          <a:bodyPr/>
          <a:lstStyle/>
          <a:p>
            <a:fld id="{81623821-A245-4B3F-9748-D0DD7104D6B6}" type="slidenum">
              <a:rPr lang="en-CA" smtClean="0"/>
              <a:t>‹#›</a:t>
            </a:fld>
            <a:endParaRPr lang="en-CA"/>
          </a:p>
        </p:txBody>
      </p:sp>
    </p:spTree>
    <p:extLst>
      <p:ext uri="{BB962C8B-B14F-4D97-AF65-F5344CB8AC3E}">
        <p14:creationId xmlns:p14="http://schemas.microsoft.com/office/powerpoint/2010/main" val="83268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5D3CD2-0C66-BD9F-90E9-0D67763C0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E847647-BEAC-6E50-9909-53541D606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D96D6-0AAC-4B5A-8AC7-8E94BE5B7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63DF75-9402-4486-BE65-073BD837193B}" type="datetimeFigureOut">
              <a:rPr lang="en-CA" smtClean="0"/>
              <a:t>2024-10-02</a:t>
            </a:fld>
            <a:endParaRPr lang="en-CA"/>
          </a:p>
        </p:txBody>
      </p:sp>
      <p:sp>
        <p:nvSpPr>
          <p:cNvPr id="5" name="Footer Placeholder 4">
            <a:extLst>
              <a:ext uri="{FF2B5EF4-FFF2-40B4-BE49-F238E27FC236}">
                <a16:creationId xmlns:a16="http://schemas.microsoft.com/office/drawing/2014/main" id="{372E1540-CD8B-2EAC-BD50-F7C16FFD3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0878E8E-C04F-6489-C11C-0568D35CA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623821-A245-4B3F-9748-D0DD7104D6B6}" type="slidenum">
              <a:rPr lang="en-CA" smtClean="0"/>
              <a:t>‹#›</a:t>
            </a:fld>
            <a:endParaRPr lang="en-CA"/>
          </a:p>
        </p:txBody>
      </p:sp>
    </p:spTree>
    <p:extLst>
      <p:ext uri="{BB962C8B-B14F-4D97-AF65-F5344CB8AC3E}">
        <p14:creationId xmlns:p14="http://schemas.microsoft.com/office/powerpoint/2010/main" val="385831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AEE76-B1BF-19C5-87C2-8DDEC473FF2B}"/>
              </a:ext>
            </a:extLst>
          </p:cNvPr>
          <p:cNvPicPr>
            <a:picLocks/>
          </p:cNvPicPr>
          <p:nvPr/>
        </p:nvPicPr>
        <p:blipFill>
          <a:blip r:embed="rId2" cstate="print"/>
          <a:srcRect/>
          <a:stretch/>
        </p:blipFill>
        <p:spPr>
          <a:xfrm>
            <a:off x="6096000" y="561975"/>
            <a:ext cx="5724525" cy="5734050"/>
          </a:xfrm>
          <a:prstGeom prst="rect">
            <a:avLst/>
          </a:prstGeom>
          <a:ln w="9525" cap="flat" cmpd="sng">
            <a:solidFill>
              <a:srgbClr val="000000"/>
            </a:solidFill>
            <a:prstDash val="solid"/>
            <a:round/>
            <a:headEnd type="none" w="med" len="med"/>
            <a:tailEnd type="none" w="med" len="med"/>
          </a:ln>
        </p:spPr>
      </p:pic>
      <p:sp>
        <p:nvSpPr>
          <p:cNvPr id="6" name="TextBox 5">
            <a:extLst>
              <a:ext uri="{FF2B5EF4-FFF2-40B4-BE49-F238E27FC236}">
                <a16:creationId xmlns:a16="http://schemas.microsoft.com/office/drawing/2014/main" id="{5A0CF5D1-512F-0791-4001-6DEE98494AF3}"/>
              </a:ext>
            </a:extLst>
          </p:cNvPr>
          <p:cNvSpPr txBox="1"/>
          <p:nvPr/>
        </p:nvSpPr>
        <p:spPr>
          <a:xfrm>
            <a:off x="299803" y="599607"/>
            <a:ext cx="5796196" cy="923330"/>
          </a:xfrm>
          <a:prstGeom prst="rect">
            <a:avLst/>
          </a:prstGeom>
          <a:noFill/>
          <a:ln w="12700">
            <a:solidFill>
              <a:schemeClr val="tx1"/>
            </a:solidFill>
          </a:ln>
        </p:spPr>
        <p:txBody>
          <a:bodyPr wrap="square" rtlCol="0">
            <a:spAutoFit/>
          </a:bodyPr>
          <a:lstStyle/>
          <a:p>
            <a:r>
              <a:rPr lang="en-US" dirty="0"/>
              <a:t>RESULTS</a:t>
            </a:r>
          </a:p>
          <a:p>
            <a:r>
              <a:rPr lang="en-CA" dirty="0"/>
              <a:t>(</a:t>
            </a:r>
            <a:r>
              <a:rPr lang="en-GB" sz="1800" kern="100" dirty="0">
                <a:effectLst/>
                <a:latin typeface="Calibri" panose="020F0502020204030204" pitchFamily="34" charset="0"/>
                <a:ea typeface="Calibri" panose="020F0502020204030204" pitchFamily="34" charset="0"/>
                <a:cs typeface="SimSun" panose="02010600030101010101" pitchFamily="2" charset="-122"/>
              </a:rPr>
              <a:t>Average score of the indicators of PPE across the different organisational type</a:t>
            </a:r>
            <a:r>
              <a:rPr lang="en-CA" dirty="0"/>
              <a:t>)</a:t>
            </a:r>
          </a:p>
        </p:txBody>
      </p:sp>
      <p:sp>
        <p:nvSpPr>
          <p:cNvPr id="7" name="TextBox 6">
            <a:extLst>
              <a:ext uri="{FF2B5EF4-FFF2-40B4-BE49-F238E27FC236}">
                <a16:creationId xmlns:a16="http://schemas.microsoft.com/office/drawing/2014/main" id="{3351F45E-4A89-7D9A-4349-6EC7759E7A1B}"/>
              </a:ext>
            </a:extLst>
          </p:cNvPr>
          <p:cNvSpPr txBox="1"/>
          <p:nvPr/>
        </p:nvSpPr>
        <p:spPr>
          <a:xfrm>
            <a:off x="299802" y="1738858"/>
            <a:ext cx="5796197" cy="4524315"/>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On average, staff in all </a:t>
            </a:r>
            <a:r>
              <a:rPr lang="en-US" sz="1800" kern="100" dirty="0" err="1">
                <a:effectLst/>
                <a:latin typeface="Times New Roman" panose="02020603050405020304" pitchFamily="18" charset="0"/>
                <a:ea typeface="Calibri" panose="020F0502020204030204" pitchFamily="34" charset="0"/>
              </a:rPr>
              <a:t>organisations</a:t>
            </a:r>
            <a:r>
              <a:rPr lang="en-US" sz="1800" kern="100" dirty="0">
                <a:effectLst/>
                <a:latin typeface="Times New Roman" panose="02020603050405020304" pitchFamily="18" charset="0"/>
                <a:ea typeface="Calibri" panose="020F0502020204030204" pitchFamily="34" charset="0"/>
              </a:rPr>
              <a:t> show compassion and inclusivity, with PPE1 scores between 7 and 8. </a:t>
            </a: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In 2023, staff in CSUs have the highest average score of 7 for PPE2, indicating that the staffs been recognized and rewarded. </a:t>
            </a:r>
          </a:p>
          <a:p>
            <a:pPr marL="285750" indent="-285750">
              <a:buFont typeface="Arial" panose="020B0604020202020204" pitchFamily="34" charset="0"/>
              <a:buChar char="•"/>
            </a:pPr>
            <a:r>
              <a:rPr lang="en-US" kern="100" dirty="0">
                <a:latin typeface="Times New Roman" panose="02020603050405020304" pitchFamily="18" charset="0"/>
                <a:ea typeface="Calibri" panose="020F0502020204030204" pitchFamily="34" charset="0"/>
              </a:rPr>
              <a:t>Team work spirit was observed in</a:t>
            </a:r>
            <a:r>
              <a:rPr lang="en-US" sz="1800" kern="100" dirty="0">
                <a:effectLst/>
                <a:latin typeface="Times New Roman" panose="02020603050405020304" pitchFamily="18" charset="0"/>
                <a:ea typeface="Calibri" panose="020F0502020204030204" pitchFamily="34" charset="0"/>
              </a:rPr>
              <a:t> all organization types </a:t>
            </a:r>
            <a:r>
              <a:rPr lang="en-US" kern="100" dirty="0">
                <a:latin typeface="Times New Roman" panose="02020603050405020304" pitchFamily="18" charset="0"/>
                <a:ea typeface="Calibri" panose="020F0502020204030204" pitchFamily="34" charset="0"/>
              </a:rPr>
              <a:t>with</a:t>
            </a:r>
            <a:r>
              <a:rPr lang="en-US" sz="1800" kern="100" dirty="0">
                <a:effectLst/>
                <a:latin typeface="Times New Roman" panose="02020603050405020304" pitchFamily="18" charset="0"/>
                <a:ea typeface="Calibri" panose="020F0502020204030204" pitchFamily="34" charset="0"/>
              </a:rPr>
              <a:t> average score of 7 for PPE 3 and 7, except for ambulance trust, which has an average score of 6. </a:t>
            </a: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SimSun" panose="02010600030101010101" pitchFamily="2" charset="-122"/>
              </a:rPr>
              <a:t>PPE 4 and 5 has a range of score between 5 to 7 implies staffs does not feel moderate satisfied with the safety, healthy and building up their career through learnings.  </a:t>
            </a: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In general, across the 7 PPEs, the organisations benchmark groups have scores between 5 to 8, which establish a moderate score among the group</a:t>
            </a:r>
            <a:endParaRPr lang="en-CA" sz="1800" kern="1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707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2B19A4-17CF-D5CC-C57F-28E219B3AC19}"/>
              </a:ext>
            </a:extLst>
          </p:cNvPr>
          <p:cNvSpPr txBox="1"/>
          <p:nvPr/>
        </p:nvSpPr>
        <p:spPr>
          <a:xfrm>
            <a:off x="1008184" y="174032"/>
            <a:ext cx="10175631" cy="111184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kern="1200" dirty="0">
                <a:solidFill>
                  <a:schemeClr val="tx1"/>
                </a:solidFill>
                <a:effectLst/>
                <a:latin typeface="Times New Roman" panose="02020603050405020304" pitchFamily="18" charset="0"/>
                <a:ea typeface="+mj-ea"/>
                <a:cs typeface="Times New Roman" panose="02020603050405020304" pitchFamily="18" charset="0"/>
              </a:rPr>
              <a:t>Dimensionality Reduction using Principal Component Analysis</a:t>
            </a:r>
            <a:endParaRPr lang="en-US" sz="37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089E8837-C67D-D6EC-58B3-C9BF90FDE69B}"/>
              </a:ext>
            </a:extLst>
          </p:cNvPr>
          <p:cNvSpPr txBox="1"/>
          <p:nvPr/>
        </p:nvSpPr>
        <p:spPr>
          <a:xfrm>
            <a:off x="947196" y="3875053"/>
            <a:ext cx="10505289" cy="1754326"/>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Table 2 reveals that staff engagement plays a critical role in explaining the variation between organisations based on their theme scores.</a:t>
            </a:r>
          </a:p>
          <a:p>
            <a:pPr marL="285750" indent="-285750">
              <a:buFont typeface="Arial" panose="020B0604020202020204" pitchFamily="34" charset="0"/>
              <a:buChar char="•"/>
            </a:pPr>
            <a:r>
              <a:rPr lang="en-GB" sz="1800" i="1" kern="100" dirty="0">
                <a:effectLst/>
                <a:latin typeface="Times New Roman" panose="02020603050405020304" pitchFamily="18" charset="0"/>
                <a:ea typeface="Calibri" panose="020F0502020204030204" pitchFamily="34" charset="0"/>
              </a:rPr>
              <a:t>staff engagement</a:t>
            </a:r>
            <a:r>
              <a:rPr lang="en-GB" sz="1800" kern="100" dirty="0">
                <a:effectLst/>
                <a:latin typeface="Times New Roman" panose="02020603050405020304" pitchFamily="18" charset="0"/>
                <a:ea typeface="Calibri" panose="020F0502020204030204" pitchFamily="34" charset="0"/>
              </a:rPr>
              <a:t>, accounts for 94.41%  while </a:t>
            </a:r>
            <a:r>
              <a:rPr lang="en-GB" sz="1800" i="1" kern="100" dirty="0">
                <a:effectLst/>
                <a:latin typeface="Times New Roman" panose="02020603050405020304" pitchFamily="18" charset="0"/>
                <a:ea typeface="Calibri" panose="020F0502020204030204" pitchFamily="34" charset="0"/>
              </a:rPr>
              <a:t>staff morale</a:t>
            </a:r>
            <a:r>
              <a:rPr lang="en-GB" sz="1800" kern="100" dirty="0">
                <a:effectLst/>
                <a:latin typeface="Times New Roman" panose="02020603050405020304" pitchFamily="18" charset="0"/>
                <a:ea typeface="Calibri" panose="020F0502020204030204" pitchFamily="34" charset="0"/>
              </a:rPr>
              <a:t> explains only 5.59% of the total variance in the theme score across that organization</a:t>
            </a: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large disparity between these two components highlights the dominant role that staff engagement plays in shaping organisational differences.</a:t>
            </a:r>
            <a:endParaRPr lang="en-CA" dirty="0"/>
          </a:p>
        </p:txBody>
      </p:sp>
      <p:graphicFrame>
        <p:nvGraphicFramePr>
          <p:cNvPr id="8" name="Table 7">
            <a:extLst>
              <a:ext uri="{FF2B5EF4-FFF2-40B4-BE49-F238E27FC236}">
                <a16:creationId xmlns:a16="http://schemas.microsoft.com/office/drawing/2014/main" id="{639293AA-8541-D866-B4BE-0F44E8A9AC75}"/>
              </a:ext>
            </a:extLst>
          </p:cNvPr>
          <p:cNvGraphicFramePr>
            <a:graphicFrameLocks noGrp="1"/>
          </p:cNvGraphicFramePr>
          <p:nvPr>
            <p:extLst>
              <p:ext uri="{D42A27DB-BD31-4B8C-83A1-F6EECF244321}">
                <p14:modId xmlns:p14="http://schemas.microsoft.com/office/powerpoint/2010/main" val="2075089771"/>
              </p:ext>
            </p:extLst>
          </p:nvPr>
        </p:nvGraphicFramePr>
        <p:xfrm>
          <a:off x="1008185" y="1941801"/>
          <a:ext cx="10175630" cy="1311065"/>
        </p:xfrm>
        <a:graphic>
          <a:graphicData uri="http://schemas.openxmlformats.org/drawingml/2006/table">
            <a:tbl>
              <a:tblPr firstRow="1" firstCol="1" bandRow="1">
                <a:tableStyleId>{5940675A-B579-460E-94D1-54222C63F5DA}</a:tableStyleId>
              </a:tblPr>
              <a:tblGrid>
                <a:gridCol w="5239634">
                  <a:extLst>
                    <a:ext uri="{9D8B030D-6E8A-4147-A177-3AD203B41FA5}">
                      <a16:colId xmlns:a16="http://schemas.microsoft.com/office/drawing/2014/main" val="600198119"/>
                    </a:ext>
                  </a:extLst>
                </a:gridCol>
                <a:gridCol w="2406066">
                  <a:extLst>
                    <a:ext uri="{9D8B030D-6E8A-4147-A177-3AD203B41FA5}">
                      <a16:colId xmlns:a16="http://schemas.microsoft.com/office/drawing/2014/main" val="1504065890"/>
                    </a:ext>
                  </a:extLst>
                </a:gridCol>
                <a:gridCol w="2529930">
                  <a:extLst>
                    <a:ext uri="{9D8B030D-6E8A-4147-A177-3AD203B41FA5}">
                      <a16:colId xmlns:a16="http://schemas.microsoft.com/office/drawing/2014/main" val="3607100092"/>
                    </a:ext>
                  </a:extLst>
                </a:gridCol>
              </a:tblGrid>
              <a:tr h="646270">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Principal Component</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PC1</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PC2</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134722"/>
                  </a:ext>
                </a:extLst>
              </a:tr>
              <a:tr h="664795">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Explained Variance percentage</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94.41%</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5.59%</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502029"/>
                  </a:ext>
                </a:extLst>
              </a:tr>
            </a:tbl>
          </a:graphicData>
        </a:graphic>
      </p:graphicFrame>
      <p:sp>
        <p:nvSpPr>
          <p:cNvPr id="9" name="Rectangle 2">
            <a:extLst>
              <a:ext uri="{FF2B5EF4-FFF2-40B4-BE49-F238E27FC236}">
                <a16:creationId xmlns:a16="http://schemas.microsoft.com/office/drawing/2014/main" id="{8C2F5B99-9019-14EB-FA94-E4EEFB800D32}"/>
              </a:ext>
            </a:extLst>
          </p:cNvPr>
          <p:cNvSpPr>
            <a:spLocks noChangeArrowheads="1"/>
          </p:cNvSpPr>
          <p:nvPr/>
        </p:nvSpPr>
        <p:spPr bwMode="auto">
          <a:xfrm>
            <a:off x="947196" y="1495748"/>
            <a:ext cx="9563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2 Percentage of explained variance among the organisation based on the theme score.</a:t>
            </a:r>
            <a:endParaRPr kumimoji="0" lang="en-CA"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21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2B19A4-17CF-D5CC-C57F-28E219B3AC19}"/>
              </a:ext>
            </a:extLst>
          </p:cNvPr>
          <p:cNvSpPr txBox="1"/>
          <p:nvPr/>
        </p:nvSpPr>
        <p:spPr>
          <a:xfrm>
            <a:off x="1008184" y="174032"/>
            <a:ext cx="10175631" cy="1111843"/>
          </a:xfrm>
          <a:prstGeom prst="rect">
            <a:avLst/>
          </a:prstGeom>
          <a:ln w="12700">
            <a:solidFill>
              <a:schemeClr val="tx1"/>
            </a:solidFill>
          </a:ln>
        </p:spPr>
        <p:txBody>
          <a:bodyPr vert="horz" lIns="91440" tIns="45720" rIns="91440" bIns="45720" rtlCol="0" anchor="ctr">
            <a:normAutofit/>
          </a:bodyPr>
          <a:lstStyle/>
          <a:p>
            <a:pPr algn="ctr">
              <a:lnSpc>
                <a:spcPct val="90000"/>
              </a:lnSpc>
              <a:spcBef>
                <a:spcPct val="0"/>
              </a:spcBef>
              <a:spcAft>
                <a:spcPts val="600"/>
              </a:spcAft>
            </a:pPr>
            <a:r>
              <a:rPr lang="en-US" sz="3700" kern="1200" dirty="0">
                <a:solidFill>
                  <a:schemeClr val="tx1"/>
                </a:solidFill>
                <a:effectLst/>
                <a:latin typeface="+mj-lt"/>
                <a:ea typeface="+mj-ea"/>
                <a:cs typeface="+mj-cs"/>
              </a:rPr>
              <a:t>Dimensionality Reduction using Principal Component Analysis</a:t>
            </a:r>
            <a:endParaRPr lang="en-US" sz="37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089E8837-C67D-D6EC-58B3-C9BF90FDE69B}"/>
              </a:ext>
            </a:extLst>
          </p:cNvPr>
          <p:cNvSpPr txBox="1"/>
          <p:nvPr/>
        </p:nvSpPr>
        <p:spPr>
          <a:xfrm>
            <a:off x="719528" y="3601646"/>
            <a:ext cx="10726436" cy="2031325"/>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Table 3 presents the percentage of total variance explained by the principal components derived from the dataset on stress. The analysis identifies the key factors contributing to stress among staff across seven organisations </a:t>
            </a:r>
          </a:p>
          <a:p>
            <a:pPr marL="285750" indent="-285750">
              <a:buFont typeface="Arial" panose="020B0604020202020204" pitchFamily="34" charset="0"/>
              <a:buChar char="•"/>
            </a:pPr>
            <a:r>
              <a:rPr lang="en-GB" kern="100" dirty="0">
                <a:latin typeface="Times New Roman" panose="02020603050405020304" pitchFamily="18" charset="0"/>
                <a:ea typeface="Calibri" panose="020F0502020204030204" pitchFamily="34" charset="0"/>
              </a:rPr>
              <a:t>E</a:t>
            </a:r>
            <a:r>
              <a:rPr lang="en-GB" sz="1800" kern="100" dirty="0">
                <a:effectLst/>
                <a:latin typeface="Times New Roman" panose="02020603050405020304" pitchFamily="18" charset="0"/>
                <a:ea typeface="Calibri" panose="020F0502020204030204" pitchFamily="34" charset="0"/>
              </a:rPr>
              <a:t>motional exhaustion plays a significant role in the stress levels experienced by staff and it account for 80.27%  of the variance. </a:t>
            </a: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second principal component (PC2), contribute 11.13% of the variance, highlights the impact of burnout as a factor that causes stress.</a:t>
            </a:r>
            <a:endParaRPr lang="en-CA" dirty="0"/>
          </a:p>
        </p:txBody>
      </p:sp>
      <p:graphicFrame>
        <p:nvGraphicFramePr>
          <p:cNvPr id="6" name="Table 5">
            <a:extLst>
              <a:ext uri="{FF2B5EF4-FFF2-40B4-BE49-F238E27FC236}">
                <a16:creationId xmlns:a16="http://schemas.microsoft.com/office/drawing/2014/main" id="{5F126A54-652D-D812-F4B5-A39F8B3B8594}"/>
              </a:ext>
            </a:extLst>
          </p:cNvPr>
          <p:cNvGraphicFramePr>
            <a:graphicFrameLocks noGrp="1"/>
          </p:cNvGraphicFramePr>
          <p:nvPr>
            <p:extLst>
              <p:ext uri="{D42A27DB-BD31-4B8C-83A1-F6EECF244321}">
                <p14:modId xmlns:p14="http://schemas.microsoft.com/office/powerpoint/2010/main" val="2277606786"/>
              </p:ext>
            </p:extLst>
          </p:nvPr>
        </p:nvGraphicFramePr>
        <p:xfrm>
          <a:off x="1319847" y="1903639"/>
          <a:ext cx="10126117" cy="1352716"/>
        </p:xfrm>
        <a:graphic>
          <a:graphicData uri="http://schemas.openxmlformats.org/drawingml/2006/table">
            <a:tbl>
              <a:tblPr firstRow="1" firstCol="1" bandRow="1">
                <a:tableStyleId>{5940675A-B579-460E-94D1-54222C63F5DA}</a:tableStyleId>
              </a:tblPr>
              <a:tblGrid>
                <a:gridCol w="2345271">
                  <a:extLst>
                    <a:ext uri="{9D8B030D-6E8A-4147-A177-3AD203B41FA5}">
                      <a16:colId xmlns:a16="http://schemas.microsoft.com/office/drawing/2014/main" val="2379647932"/>
                    </a:ext>
                  </a:extLst>
                </a:gridCol>
                <a:gridCol w="1076643">
                  <a:extLst>
                    <a:ext uri="{9D8B030D-6E8A-4147-A177-3AD203B41FA5}">
                      <a16:colId xmlns:a16="http://schemas.microsoft.com/office/drawing/2014/main" val="3971362880"/>
                    </a:ext>
                  </a:extLst>
                </a:gridCol>
                <a:gridCol w="1132275">
                  <a:extLst>
                    <a:ext uri="{9D8B030D-6E8A-4147-A177-3AD203B41FA5}">
                      <a16:colId xmlns:a16="http://schemas.microsoft.com/office/drawing/2014/main" val="1666572628"/>
                    </a:ext>
                  </a:extLst>
                </a:gridCol>
                <a:gridCol w="1027556">
                  <a:extLst>
                    <a:ext uri="{9D8B030D-6E8A-4147-A177-3AD203B41FA5}">
                      <a16:colId xmlns:a16="http://schemas.microsoft.com/office/drawing/2014/main" val="1418488269"/>
                    </a:ext>
                  </a:extLst>
                </a:gridCol>
                <a:gridCol w="1236994">
                  <a:extLst>
                    <a:ext uri="{9D8B030D-6E8A-4147-A177-3AD203B41FA5}">
                      <a16:colId xmlns:a16="http://schemas.microsoft.com/office/drawing/2014/main" val="90169008"/>
                    </a:ext>
                  </a:extLst>
                </a:gridCol>
                <a:gridCol w="977378">
                  <a:extLst>
                    <a:ext uri="{9D8B030D-6E8A-4147-A177-3AD203B41FA5}">
                      <a16:colId xmlns:a16="http://schemas.microsoft.com/office/drawing/2014/main" val="2247553243"/>
                    </a:ext>
                  </a:extLst>
                </a:gridCol>
                <a:gridCol w="1113731">
                  <a:extLst>
                    <a:ext uri="{9D8B030D-6E8A-4147-A177-3AD203B41FA5}">
                      <a16:colId xmlns:a16="http://schemas.microsoft.com/office/drawing/2014/main" val="353937319"/>
                    </a:ext>
                  </a:extLst>
                </a:gridCol>
                <a:gridCol w="1216269">
                  <a:extLst>
                    <a:ext uri="{9D8B030D-6E8A-4147-A177-3AD203B41FA5}">
                      <a16:colId xmlns:a16="http://schemas.microsoft.com/office/drawing/2014/main" val="157567770"/>
                    </a:ext>
                  </a:extLst>
                </a:gridCol>
              </a:tblGrid>
              <a:tr h="532642">
                <a:tc>
                  <a:txBody>
                    <a:bodyPr/>
                    <a:lstStyle/>
                    <a:p>
                      <a:pPr marL="0" marR="0" algn="just">
                        <a:lnSpc>
                          <a:spcPct val="107000"/>
                        </a:lnSpc>
                        <a:spcBef>
                          <a:spcPts val="0"/>
                        </a:spcBef>
                        <a:spcAft>
                          <a:spcPts val="800"/>
                        </a:spcAft>
                      </a:pPr>
                      <a:r>
                        <a:rPr lang="en-GB" sz="2000" kern="100" dirty="0">
                          <a:effectLst/>
                        </a:rPr>
                        <a:t>Principal Component</a:t>
                      </a:r>
                      <a:endParaRPr lang="en-CA" sz="2000" kern="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PC1</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PC2</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PC3</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PC4</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PC5</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PC6</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PC7</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4041622556"/>
                  </a:ext>
                </a:extLst>
              </a:tr>
              <a:tr h="712382">
                <a:tc>
                  <a:txBody>
                    <a:bodyPr/>
                    <a:lstStyle/>
                    <a:p>
                      <a:pPr marL="0" marR="0" algn="just">
                        <a:lnSpc>
                          <a:spcPct val="107000"/>
                        </a:lnSpc>
                        <a:spcBef>
                          <a:spcPts val="0"/>
                        </a:spcBef>
                        <a:spcAft>
                          <a:spcPts val="800"/>
                        </a:spcAft>
                      </a:pPr>
                      <a:r>
                        <a:rPr lang="en-GB" sz="2000" kern="100">
                          <a:effectLst/>
                        </a:rPr>
                        <a:t>Explained Variance percentage</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dirty="0">
                          <a:effectLst/>
                        </a:rPr>
                        <a:t>80.27%</a:t>
                      </a:r>
                      <a:endParaRPr lang="en-CA" sz="2000" kern="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11.13%</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3.77%</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2.99%</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0.89%</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a:effectLst/>
                        </a:rPr>
                        <a:t>0.52%</a:t>
                      </a:r>
                      <a:endParaRPr lang="en-CA" sz="2000" kern="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just">
                        <a:lnSpc>
                          <a:spcPct val="107000"/>
                        </a:lnSpc>
                        <a:spcBef>
                          <a:spcPts val="0"/>
                        </a:spcBef>
                        <a:spcAft>
                          <a:spcPts val="800"/>
                        </a:spcAft>
                      </a:pPr>
                      <a:r>
                        <a:rPr lang="en-GB" sz="2000" kern="100" dirty="0">
                          <a:effectLst/>
                        </a:rPr>
                        <a:t>0.43%</a:t>
                      </a:r>
                      <a:endParaRPr lang="en-CA" sz="2000" kern="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257007941"/>
                  </a:ext>
                </a:extLst>
              </a:tr>
            </a:tbl>
          </a:graphicData>
        </a:graphic>
      </p:graphicFrame>
      <p:sp>
        <p:nvSpPr>
          <p:cNvPr id="7" name="Rectangle 1">
            <a:extLst>
              <a:ext uri="{FF2B5EF4-FFF2-40B4-BE49-F238E27FC236}">
                <a16:creationId xmlns:a16="http://schemas.microsoft.com/office/drawing/2014/main" id="{415E0FF7-90C3-2752-9F80-2EC290CF4063}"/>
              </a:ext>
            </a:extLst>
          </p:cNvPr>
          <p:cNvSpPr>
            <a:spLocks noChangeArrowheads="1"/>
          </p:cNvSpPr>
          <p:nvPr/>
        </p:nvSpPr>
        <p:spPr bwMode="auto">
          <a:xfrm>
            <a:off x="1319847" y="1398352"/>
            <a:ext cx="800065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3: Percentage of explained variance of the 7 questions related to stress</a:t>
            </a:r>
            <a:endParaRPr kumimoji="0" lang="en-CA"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108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2B19A4-17CF-D5CC-C57F-28E219B3AC19}"/>
              </a:ext>
            </a:extLst>
          </p:cNvPr>
          <p:cNvSpPr txBox="1"/>
          <p:nvPr/>
        </p:nvSpPr>
        <p:spPr>
          <a:xfrm>
            <a:off x="1008184" y="174032"/>
            <a:ext cx="10175631" cy="111184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kern="1200">
                <a:solidFill>
                  <a:schemeClr val="tx1"/>
                </a:solidFill>
                <a:effectLst/>
                <a:latin typeface="+mj-lt"/>
                <a:ea typeface="+mj-ea"/>
                <a:cs typeface="+mj-cs"/>
              </a:rPr>
              <a:t>Dimensionality Reduction using Principal Component Analysis</a:t>
            </a:r>
            <a:endParaRPr lang="en-US" sz="37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089E8837-C67D-D6EC-58B3-C9BF90FDE69B}"/>
              </a:ext>
            </a:extLst>
          </p:cNvPr>
          <p:cNvSpPr txBox="1"/>
          <p:nvPr/>
        </p:nvSpPr>
        <p:spPr>
          <a:xfrm>
            <a:off x="731258" y="3606887"/>
            <a:ext cx="10726436" cy="2308324"/>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Table 4 presents the percentage of total variance explained by the principal components derived from the dataset on job satisfaction.</a:t>
            </a:r>
          </a:p>
          <a:p>
            <a:pPr marL="285750" indent="-285750">
              <a:buFont typeface="Arial" panose="020B0604020202020204" pitchFamily="34" charset="0"/>
              <a:buChar char="•"/>
            </a:pPr>
            <a:endParaRPr lang="en-GB" kern="1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first principal component (PC1), which accounts for 77.43% of the variance, reveals that staff feel very satisfied when their work is recognised</a:t>
            </a:r>
            <a:r>
              <a:rPr lang="en-GB" sz="1800" dirty="0">
                <a:solidFill>
                  <a:srgbClr val="000000"/>
                </a:solidFill>
                <a:effectLst/>
                <a:latin typeface="Times New Roman" panose="02020603050405020304" pitchFamily="18" charset="0"/>
                <a:ea typeface="Times New Roman" panose="02020603050405020304" pitchFamily="18" charset="0"/>
              </a:rPr>
              <a:t>.</a:t>
            </a:r>
            <a:r>
              <a:rPr lang="en-GB" sz="1800" kern="100"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endParaRPr lang="en-GB" kern="10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kern="100">
                <a:effectLst/>
                <a:latin typeface="Times New Roman" panose="02020603050405020304" pitchFamily="18" charset="0"/>
                <a:ea typeface="Calibri" panose="020F0502020204030204" pitchFamily="34" charset="0"/>
              </a:rPr>
              <a:t>The </a:t>
            </a:r>
            <a:r>
              <a:rPr lang="en-GB" sz="1800" kern="100" dirty="0">
                <a:effectLst/>
                <a:latin typeface="Times New Roman" panose="02020603050405020304" pitchFamily="18" charset="0"/>
                <a:ea typeface="Calibri" panose="020F0502020204030204" pitchFamily="34" charset="0"/>
              </a:rPr>
              <a:t>second principal component (PC2), contributing 17.39% of the variance, highlights the impact of satisfaction felt by the staffs when the organisation values their work.</a:t>
            </a:r>
            <a:endParaRPr lang="en-CA" dirty="0"/>
          </a:p>
        </p:txBody>
      </p:sp>
      <p:graphicFrame>
        <p:nvGraphicFramePr>
          <p:cNvPr id="6" name="Table 5">
            <a:extLst>
              <a:ext uri="{FF2B5EF4-FFF2-40B4-BE49-F238E27FC236}">
                <a16:creationId xmlns:a16="http://schemas.microsoft.com/office/drawing/2014/main" id="{CE38A390-159D-4D1E-CEB3-EA8E97706129}"/>
              </a:ext>
            </a:extLst>
          </p:cNvPr>
          <p:cNvGraphicFramePr>
            <a:graphicFrameLocks noGrp="1"/>
          </p:cNvGraphicFramePr>
          <p:nvPr>
            <p:extLst>
              <p:ext uri="{D42A27DB-BD31-4B8C-83A1-F6EECF244321}">
                <p14:modId xmlns:p14="http://schemas.microsoft.com/office/powerpoint/2010/main" val="2177475205"/>
              </p:ext>
            </p:extLst>
          </p:nvPr>
        </p:nvGraphicFramePr>
        <p:xfrm>
          <a:off x="1084288" y="1890460"/>
          <a:ext cx="9573719" cy="1111842"/>
        </p:xfrm>
        <a:graphic>
          <a:graphicData uri="http://schemas.openxmlformats.org/drawingml/2006/table">
            <a:tbl>
              <a:tblPr firstRow="1" firstCol="1" bandRow="1">
                <a:tableStyleId>{5940675A-B579-460E-94D1-54222C63F5DA}</a:tableStyleId>
              </a:tblPr>
              <a:tblGrid>
                <a:gridCol w="3430147">
                  <a:extLst>
                    <a:ext uri="{9D8B030D-6E8A-4147-A177-3AD203B41FA5}">
                      <a16:colId xmlns:a16="http://schemas.microsoft.com/office/drawing/2014/main" val="1482087355"/>
                    </a:ext>
                  </a:extLst>
                </a:gridCol>
                <a:gridCol w="1574880">
                  <a:extLst>
                    <a:ext uri="{9D8B030D-6E8A-4147-A177-3AD203B41FA5}">
                      <a16:colId xmlns:a16="http://schemas.microsoft.com/office/drawing/2014/main" val="3157027057"/>
                    </a:ext>
                  </a:extLst>
                </a:gridCol>
                <a:gridCol w="1655452">
                  <a:extLst>
                    <a:ext uri="{9D8B030D-6E8A-4147-A177-3AD203B41FA5}">
                      <a16:colId xmlns:a16="http://schemas.microsoft.com/office/drawing/2014/main" val="3215990214"/>
                    </a:ext>
                  </a:extLst>
                </a:gridCol>
                <a:gridCol w="1502905">
                  <a:extLst>
                    <a:ext uri="{9D8B030D-6E8A-4147-A177-3AD203B41FA5}">
                      <a16:colId xmlns:a16="http://schemas.microsoft.com/office/drawing/2014/main" val="679361082"/>
                    </a:ext>
                  </a:extLst>
                </a:gridCol>
                <a:gridCol w="1410335">
                  <a:extLst>
                    <a:ext uri="{9D8B030D-6E8A-4147-A177-3AD203B41FA5}">
                      <a16:colId xmlns:a16="http://schemas.microsoft.com/office/drawing/2014/main" val="3657631138"/>
                    </a:ext>
                  </a:extLst>
                </a:gridCol>
              </a:tblGrid>
              <a:tr h="467145">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Principal Component</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PC1</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PC2</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PC3</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PC4</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6588703"/>
                  </a:ext>
                </a:extLst>
              </a:tr>
              <a:tr h="644697">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Explained Variance percentage</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77.43%</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17.39%</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a:effectLst/>
                          <a:latin typeface="Times New Roman" panose="02020603050405020304" pitchFamily="18" charset="0"/>
                          <a:cs typeface="Times New Roman" panose="02020603050405020304" pitchFamily="18" charset="0"/>
                        </a:rPr>
                        <a:t>4.31%</a:t>
                      </a:r>
                      <a:endParaRPr lang="en-CA"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GB" sz="2000" kern="100" dirty="0">
                          <a:effectLst/>
                          <a:latin typeface="Times New Roman" panose="02020603050405020304" pitchFamily="18" charset="0"/>
                          <a:cs typeface="Times New Roman" panose="02020603050405020304" pitchFamily="18" charset="0"/>
                        </a:rPr>
                        <a:t>0.87%</a:t>
                      </a:r>
                      <a:endParaRPr lang="en-CA"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069956"/>
                  </a:ext>
                </a:extLst>
              </a:tr>
            </a:tbl>
          </a:graphicData>
        </a:graphic>
      </p:graphicFrame>
      <p:sp>
        <p:nvSpPr>
          <p:cNvPr id="7" name="Rectangle 1">
            <a:extLst>
              <a:ext uri="{FF2B5EF4-FFF2-40B4-BE49-F238E27FC236}">
                <a16:creationId xmlns:a16="http://schemas.microsoft.com/office/drawing/2014/main" id="{549E3B76-9B97-FC9C-1A6D-0B483F74663F}"/>
              </a:ext>
            </a:extLst>
          </p:cNvPr>
          <p:cNvSpPr>
            <a:spLocks noChangeArrowheads="1"/>
          </p:cNvSpPr>
          <p:nvPr/>
        </p:nvSpPr>
        <p:spPr bwMode="auto">
          <a:xfrm>
            <a:off x="1211359" y="1411856"/>
            <a:ext cx="9180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4: Percentage of explained variance of the 4 questions related to job satisfaction</a:t>
            </a:r>
            <a:endParaRPr kumimoji="0" lang="en-CA"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62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3" y="599607"/>
            <a:ext cx="4706912" cy="646331"/>
          </a:xfrm>
          <a:prstGeom prst="rect">
            <a:avLst/>
          </a:prstGeom>
          <a:noFill/>
          <a:ln w="12700">
            <a:solidFill>
              <a:schemeClr val="tx1"/>
            </a:solidFill>
          </a:ln>
        </p:spPr>
        <p:txBody>
          <a:bodyPr wrap="square" rtlCol="0">
            <a:spAutoFit/>
          </a:bodyPr>
          <a:lstStyle/>
          <a:p>
            <a:r>
              <a:rPr lang="en-US" dirty="0">
                <a:ln w="12700">
                  <a:noFill/>
                </a:ln>
              </a:rPr>
              <a:t>RESULT</a:t>
            </a:r>
            <a:r>
              <a:rPr lang="en-US" dirty="0">
                <a:ln w="12700">
                  <a:solidFill>
                    <a:schemeClr val="tx1"/>
                  </a:solidFill>
                </a:ln>
              </a:rPr>
              <a:t> (</a:t>
            </a:r>
            <a:r>
              <a:rPr lang="en-GB" sz="1800" kern="100" dirty="0">
                <a:effectLst/>
                <a:latin typeface="Calibri" panose="020F0502020204030204" pitchFamily="34" charset="0"/>
                <a:ea typeface="Calibri" panose="020F0502020204030204" pitchFamily="34" charset="0"/>
                <a:cs typeface="SimSun" panose="02010600030101010101" pitchFamily="2" charset="-122"/>
              </a:rPr>
              <a:t>Average score of the indicators of theme across the different organisational type</a:t>
            </a:r>
            <a:r>
              <a:rPr lang="en-US" dirty="0">
                <a:ln w="12700">
                  <a:solidFill>
                    <a:schemeClr val="tx1"/>
                  </a:solidFill>
                </a:ln>
              </a:rPr>
              <a:t>)</a:t>
            </a:r>
            <a:endParaRPr lang="en-CA" dirty="0">
              <a:ln w="12700">
                <a:solidFill>
                  <a:schemeClr val="tx1"/>
                </a:solidFill>
              </a:ln>
            </a:endParaRPr>
          </a:p>
        </p:txBody>
      </p:sp>
      <p:sp>
        <p:nvSpPr>
          <p:cNvPr id="7" name="TextBox 6">
            <a:extLst>
              <a:ext uri="{FF2B5EF4-FFF2-40B4-BE49-F238E27FC236}">
                <a16:creationId xmlns:a16="http://schemas.microsoft.com/office/drawing/2014/main" id="{3351F45E-4A89-7D9A-4349-6EC7759E7A1B}"/>
              </a:ext>
            </a:extLst>
          </p:cNvPr>
          <p:cNvSpPr txBox="1"/>
          <p:nvPr/>
        </p:nvSpPr>
        <p:spPr>
          <a:xfrm>
            <a:off x="299803" y="2143593"/>
            <a:ext cx="5081666" cy="4524315"/>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GB" kern="100" dirty="0">
                <a:latin typeface="Times New Roman" panose="02020603050405020304" pitchFamily="18" charset="0"/>
                <a:ea typeface="Calibri" panose="020F0502020204030204" pitchFamily="34" charset="0"/>
                <a:cs typeface="SimSun" panose="02010600030101010101" pitchFamily="2" charset="-122"/>
              </a:rPr>
              <a:t>S</a:t>
            </a:r>
            <a:r>
              <a:rPr lang="en-GB" sz="1800" kern="100" dirty="0">
                <a:effectLst/>
                <a:latin typeface="Times New Roman" panose="02020603050405020304" pitchFamily="18" charset="0"/>
                <a:ea typeface="Calibri" panose="020F0502020204030204" pitchFamily="34" charset="0"/>
                <a:cs typeface="SimSun" panose="02010600030101010101" pitchFamily="2" charset="-122"/>
              </a:rPr>
              <a:t>taff engagement implies their involvement, motivation towards work and advocacy.</a:t>
            </a:r>
          </a:p>
          <a:p>
            <a:pPr marL="285750" indent="-285750">
              <a:buFont typeface="Arial" panose="020B0604020202020204" pitchFamily="34" charset="0"/>
              <a:buChar char="•"/>
            </a:pPr>
            <a:endParaRPr lang="en-GB" kern="100" dirty="0">
              <a:latin typeface="Times New Roman" panose="02020603050405020304" pitchFamily="18" charset="0"/>
              <a:ea typeface="Calibri" panose="020F0502020204030204" pitchFamily="34" charset="0"/>
              <a:cs typeface="SimSun" panose="02010600030101010101" pitchFamily="2" charset="-122"/>
            </a:endParaRPr>
          </a:p>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cs typeface="SimSun" panose="02010600030101010101" pitchFamily="2" charset="-122"/>
              </a:rPr>
              <a:t>Staff Morale implies staff not thinking of leaving not pressured or stressed at work.</a:t>
            </a:r>
          </a:p>
          <a:p>
            <a:pPr marL="285750" indent="-285750">
              <a:buFont typeface="Arial" panose="020B0604020202020204" pitchFamily="34" charset="0"/>
              <a:buChar char="•"/>
            </a:pPr>
            <a:endParaRPr lang="en-GB" kern="100" dirty="0">
              <a:latin typeface="Times New Roman" panose="02020603050405020304" pitchFamily="18" charset="0"/>
              <a:ea typeface="Calibri" panose="020F0502020204030204" pitchFamily="34" charset="0"/>
              <a:cs typeface="SimSun" panose="02010600030101010101" pitchFamily="2" charset="-122"/>
            </a:endParaRPr>
          </a:p>
          <a:p>
            <a:pPr marL="285750" indent="-285750">
              <a:buFont typeface="Arial" panose="020B0604020202020204" pitchFamily="34" charset="0"/>
              <a:buChar char="•"/>
            </a:pPr>
            <a:r>
              <a:rPr lang="en-US" dirty="0">
                <a:ln w="12700">
                  <a:noFill/>
                </a:ln>
                <a:latin typeface="Alasassy Caps" panose="020F0502020204030204" pitchFamily="2" charset="0"/>
              </a:rPr>
              <a:t>Theme engagement has an average score of 7 except for  Ambulance Trust organization benchmark with 6.</a:t>
            </a:r>
          </a:p>
          <a:p>
            <a:pPr marL="285750" indent="-285750">
              <a:buFont typeface="Arial" panose="020B0604020202020204" pitchFamily="34" charset="0"/>
              <a:buChar char="•"/>
            </a:pPr>
            <a:endParaRPr lang="en-US" dirty="0">
              <a:ln w="12700">
                <a:noFill/>
              </a:ln>
              <a:latin typeface="Alasassy Caps" panose="020F0502020204030204" pitchFamily="2" charset="0"/>
            </a:endParaRPr>
          </a:p>
          <a:p>
            <a:pPr marL="285750" indent="-285750">
              <a:buFont typeface="Arial" panose="020B0604020202020204" pitchFamily="34" charset="0"/>
              <a:buChar char="•"/>
            </a:pPr>
            <a:r>
              <a:rPr lang="en-US" dirty="0">
                <a:ln w="12700">
                  <a:noFill/>
                </a:ln>
                <a:latin typeface="Alasassy Caps" panose="020F0502020204030204" pitchFamily="2" charset="0"/>
              </a:rPr>
              <a:t>Approximately, all the organization benchmark has the same average score for Theme moral</a:t>
            </a:r>
          </a:p>
          <a:p>
            <a:endParaRPr lang="en-CA" sz="1800" kern="1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buFont typeface="Arial" panose="020B0604020202020204" pitchFamily="34" charset="0"/>
              <a:buChar char="•"/>
            </a:pPr>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285750" indent="-285750">
              <a:buFont typeface="Arial" panose="020B0604020202020204" pitchFamily="34" charset="0"/>
              <a:buChar char="•"/>
            </a:pPr>
            <a:endParaRPr lang="en-CA" dirty="0">
              <a:ln w="12700">
                <a:solidFill>
                  <a:schemeClr val="tx1"/>
                </a:solidFill>
              </a:ln>
            </a:endParaRPr>
          </a:p>
        </p:txBody>
      </p:sp>
      <p:pic>
        <p:nvPicPr>
          <p:cNvPr id="4" name="Picture 3">
            <a:extLst>
              <a:ext uri="{FF2B5EF4-FFF2-40B4-BE49-F238E27FC236}">
                <a16:creationId xmlns:a16="http://schemas.microsoft.com/office/drawing/2014/main" id="{6C4B5480-0A12-F381-3DC8-D460C3B3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028" y="166452"/>
            <a:ext cx="4706912" cy="3065933"/>
          </a:xfrm>
          <a:prstGeom prst="rect">
            <a:avLst/>
          </a:prstGeom>
          <a:ln w="12700">
            <a:solidFill>
              <a:schemeClr val="tx1"/>
            </a:solidFill>
          </a:ln>
        </p:spPr>
      </p:pic>
      <p:pic>
        <p:nvPicPr>
          <p:cNvPr id="9" name="Picture 8">
            <a:extLst>
              <a:ext uri="{FF2B5EF4-FFF2-40B4-BE49-F238E27FC236}">
                <a16:creationId xmlns:a16="http://schemas.microsoft.com/office/drawing/2014/main" id="{D5CB486A-F9A7-E18A-3E54-F43C1BF6E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028" y="3361729"/>
            <a:ext cx="4706912" cy="3288371"/>
          </a:xfrm>
          <a:prstGeom prst="rect">
            <a:avLst/>
          </a:prstGeom>
          <a:ln w="12700">
            <a:solidFill>
              <a:schemeClr val="tx1"/>
            </a:solidFill>
          </a:ln>
        </p:spPr>
      </p:pic>
    </p:spTree>
    <p:extLst>
      <p:ext uri="{BB962C8B-B14F-4D97-AF65-F5344CB8AC3E}">
        <p14:creationId xmlns:p14="http://schemas.microsoft.com/office/powerpoint/2010/main" val="275363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2" y="599607"/>
            <a:ext cx="5336499" cy="646331"/>
          </a:xfrm>
          <a:prstGeom prst="rect">
            <a:avLst/>
          </a:prstGeom>
          <a:noFill/>
          <a:ln w="12700">
            <a:solidFill>
              <a:schemeClr val="tx1"/>
            </a:solidFill>
          </a:ln>
        </p:spPr>
        <p:txBody>
          <a:bodyPr wrap="square" rtlCol="0">
            <a:spAutoFit/>
          </a:bodyPr>
          <a:lstStyle/>
          <a:p>
            <a:r>
              <a:rPr lang="en-US" dirty="0"/>
              <a:t>RESULT (</a:t>
            </a:r>
            <a:r>
              <a:rPr lang="en-GB" sz="1800" kern="100" dirty="0">
                <a:effectLst/>
                <a:latin typeface="Calibri" panose="020F0502020204030204" pitchFamily="34" charset="0"/>
                <a:ea typeface="Calibri" panose="020F0502020204030204" pitchFamily="34" charset="0"/>
                <a:cs typeface="SimSun" panose="02010600030101010101" pitchFamily="2" charset="-122"/>
              </a:rPr>
              <a:t>Average percentage of staff stress experience on job in the different organisational type</a:t>
            </a:r>
            <a:r>
              <a:rPr lang="en-US" dirty="0"/>
              <a:t> )</a:t>
            </a:r>
            <a:endParaRPr lang="en-CA" dirty="0"/>
          </a:p>
        </p:txBody>
      </p:sp>
      <p:sp>
        <p:nvSpPr>
          <p:cNvPr id="7" name="TextBox 6">
            <a:extLst>
              <a:ext uri="{FF2B5EF4-FFF2-40B4-BE49-F238E27FC236}">
                <a16:creationId xmlns:a16="http://schemas.microsoft.com/office/drawing/2014/main" id="{3351F45E-4A89-7D9A-4349-6EC7759E7A1B}"/>
              </a:ext>
            </a:extLst>
          </p:cNvPr>
          <p:cNvSpPr txBox="1"/>
          <p:nvPr/>
        </p:nvSpPr>
        <p:spPr>
          <a:xfrm>
            <a:off x="299803" y="2143593"/>
            <a:ext cx="5081666" cy="4524315"/>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kern="100" dirty="0">
                <a:latin typeface="Times New Roman" panose="02020603050405020304" pitchFamily="18" charset="0"/>
                <a:ea typeface="Calibri" panose="020F0502020204030204" pitchFamily="34" charset="0"/>
              </a:rPr>
              <a:t>S</a:t>
            </a:r>
            <a:r>
              <a:rPr lang="en-US" sz="1800" kern="100" dirty="0">
                <a:effectLst/>
                <a:latin typeface="Times New Roman" panose="02020603050405020304" pitchFamily="18" charset="0"/>
                <a:ea typeface="Calibri" panose="020F0502020204030204" pitchFamily="34" charset="0"/>
              </a:rPr>
              <a:t>tress at work is not a dominant issue for many staff in </a:t>
            </a:r>
            <a:r>
              <a:rPr lang="en-US" sz="1800" kern="100" dirty="0" err="1">
                <a:effectLst/>
                <a:latin typeface="Times New Roman" panose="02020603050405020304" pitchFamily="18" charset="0"/>
                <a:ea typeface="Calibri" panose="020F0502020204030204" pitchFamily="34" charset="0"/>
              </a:rPr>
              <a:t>organisations</a:t>
            </a:r>
            <a:r>
              <a:rPr lang="en-US" sz="1800" kern="100" dirty="0">
                <a:effectLst/>
                <a:latin typeface="Times New Roman" panose="02020603050405020304" pitchFamily="18" charset="0"/>
                <a:ea typeface="Calibri" panose="020F0502020204030204" pitchFamily="34" charset="0"/>
              </a:rPr>
              <a:t>, with most responses ranging between 0.1 to 0.5.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CSUs have low mean percentages in most categories, suggesting a low level of stress.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Acute &amp; Community Trusts and Ambulance Trusts experience higher levels of stress due to their demanding job roles and systemic differences in managing workload and staff well-being. </a:t>
            </a: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CA" dirty="0"/>
          </a:p>
        </p:txBody>
      </p:sp>
      <p:pic>
        <p:nvPicPr>
          <p:cNvPr id="2" name="Picture 1">
            <a:extLst>
              <a:ext uri="{FF2B5EF4-FFF2-40B4-BE49-F238E27FC236}">
                <a16:creationId xmlns:a16="http://schemas.microsoft.com/office/drawing/2014/main" id="{B112B8D2-F807-C7D7-A0FA-45D547D62680}"/>
              </a:ext>
            </a:extLst>
          </p:cNvPr>
          <p:cNvPicPr>
            <a:picLocks/>
          </p:cNvPicPr>
          <p:nvPr/>
        </p:nvPicPr>
        <p:blipFill>
          <a:blip r:embed="rId2" cstate="print"/>
          <a:srcRect/>
          <a:stretch/>
        </p:blipFill>
        <p:spPr>
          <a:xfrm>
            <a:off x="5912578" y="352425"/>
            <a:ext cx="5613400" cy="6153150"/>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244867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2" y="599607"/>
            <a:ext cx="5186597" cy="923330"/>
          </a:xfrm>
          <a:prstGeom prst="rect">
            <a:avLst/>
          </a:prstGeom>
          <a:noFill/>
          <a:ln w="12700">
            <a:solidFill>
              <a:schemeClr val="tx1"/>
            </a:solidFill>
          </a:ln>
        </p:spPr>
        <p:txBody>
          <a:bodyPr wrap="square" rtlCol="0">
            <a:spAutoFit/>
          </a:bodyPr>
          <a:lstStyle/>
          <a:p>
            <a:r>
              <a:rPr lang="en-US" dirty="0"/>
              <a:t>RESULT (</a:t>
            </a:r>
            <a:r>
              <a:rPr lang="en-GB" sz="1800" kern="100" dirty="0">
                <a:effectLst/>
                <a:latin typeface="Calibri" panose="020F0502020204030204" pitchFamily="34" charset="0"/>
                <a:ea typeface="Calibri" panose="020F0502020204030204" pitchFamily="34" charset="0"/>
                <a:cs typeface="SimSun" panose="02010600030101010101" pitchFamily="2" charset="-122"/>
              </a:rPr>
              <a:t>Average percentage of staff experiencing satisfaction in their job across different organisational type</a:t>
            </a:r>
            <a:r>
              <a:rPr lang="en-US" dirty="0"/>
              <a:t> )</a:t>
            </a:r>
            <a:endParaRPr lang="en-CA" dirty="0"/>
          </a:p>
        </p:txBody>
      </p:sp>
      <p:sp>
        <p:nvSpPr>
          <p:cNvPr id="7" name="TextBox 6">
            <a:extLst>
              <a:ext uri="{FF2B5EF4-FFF2-40B4-BE49-F238E27FC236}">
                <a16:creationId xmlns:a16="http://schemas.microsoft.com/office/drawing/2014/main" id="{3351F45E-4A89-7D9A-4349-6EC7759E7A1B}"/>
              </a:ext>
            </a:extLst>
          </p:cNvPr>
          <p:cNvSpPr txBox="1"/>
          <p:nvPr/>
        </p:nvSpPr>
        <p:spPr>
          <a:xfrm>
            <a:off x="299803" y="2143593"/>
            <a:ext cx="5081666" cy="3416320"/>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Ambulance Trusts and Community Trusts report high job satisfaction in recognition, value, and flexible working patterns.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CSUs, Community </a:t>
            </a:r>
            <a:r>
              <a:rPr lang="en-US" kern="100" dirty="0">
                <a:latin typeface="Times New Roman" panose="02020603050405020304" pitchFamily="18" charset="0"/>
                <a:ea typeface="Calibri" panose="020F0502020204030204" pitchFamily="34" charset="0"/>
              </a:rPr>
              <a:t>T</a:t>
            </a:r>
            <a:r>
              <a:rPr lang="en-US" sz="1800" kern="100" dirty="0">
                <a:effectLst/>
                <a:latin typeface="Times New Roman" panose="02020603050405020304" pitchFamily="18" charset="0"/>
                <a:ea typeface="Calibri" panose="020F0502020204030204" pitchFamily="34" charset="0"/>
              </a:rPr>
              <a:t>rusts, ICBs, and MH&amp;LD report lowest satisfaction in the way their work has been recognized and value.</a:t>
            </a:r>
          </a:p>
          <a:p>
            <a:pPr marL="285750" indent="-285750">
              <a:buFont typeface="Arial" panose="020B0604020202020204" pitchFamily="34" charset="0"/>
              <a:buChar char="•"/>
            </a:pPr>
            <a:endParaRPr lang="en-US" kern="1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rPr>
              <a:t>Staff in CSUs and ICBs are motivated to work as their payment is more satisfied than others who tend to be moderately satisfied with their pay. </a:t>
            </a: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F801C02-E633-FE3B-BDC2-41403A8D0BCA}"/>
              </a:ext>
            </a:extLst>
          </p:cNvPr>
          <p:cNvPicPr>
            <a:picLocks/>
          </p:cNvPicPr>
          <p:nvPr/>
        </p:nvPicPr>
        <p:blipFill>
          <a:blip r:embed="rId2" cstate="print"/>
          <a:srcRect/>
          <a:stretch/>
        </p:blipFill>
        <p:spPr>
          <a:xfrm>
            <a:off x="5636302" y="464694"/>
            <a:ext cx="6037132" cy="5246557"/>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230239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3" y="599607"/>
            <a:ext cx="4706912" cy="369332"/>
          </a:xfrm>
          <a:prstGeom prst="rect">
            <a:avLst/>
          </a:prstGeom>
          <a:noFill/>
          <a:ln w="12700">
            <a:solidFill>
              <a:schemeClr val="tx1"/>
            </a:solidFill>
          </a:ln>
        </p:spPr>
        <p:txBody>
          <a:bodyPr wrap="square" rtlCol="0">
            <a:spAutoFit/>
          </a:bodyPr>
          <a:lstStyle/>
          <a:p>
            <a:r>
              <a:rPr lang="en-US" dirty="0">
                <a:ln w="12700">
                  <a:solidFill>
                    <a:schemeClr val="tx1"/>
                  </a:solidFill>
                </a:ln>
              </a:rPr>
              <a:t>RESULT (</a:t>
            </a:r>
            <a:r>
              <a:rPr lang="en-GB" kern="100" dirty="0">
                <a:ln w="12700">
                  <a:solidFill>
                    <a:schemeClr val="tx1"/>
                  </a:solidFill>
                </a:ln>
                <a:latin typeface="Calibri" panose="020F0502020204030204" pitchFamily="34" charset="0"/>
                <a:ea typeface="Calibri" panose="020F0502020204030204" pitchFamily="34" charset="0"/>
              </a:rPr>
              <a:t>Cluster Analysis</a:t>
            </a:r>
            <a:r>
              <a:rPr lang="en-US" dirty="0">
                <a:ln w="12700">
                  <a:solidFill>
                    <a:schemeClr val="tx1"/>
                  </a:solidFill>
                </a:ln>
              </a:rPr>
              <a:t>)</a:t>
            </a:r>
            <a:endParaRPr lang="en-CA" dirty="0">
              <a:ln w="12700">
                <a:solidFill>
                  <a:schemeClr val="tx1"/>
                </a:solidFill>
              </a:ln>
            </a:endParaRPr>
          </a:p>
        </p:txBody>
      </p:sp>
      <p:sp>
        <p:nvSpPr>
          <p:cNvPr id="7" name="TextBox 6">
            <a:extLst>
              <a:ext uri="{FF2B5EF4-FFF2-40B4-BE49-F238E27FC236}">
                <a16:creationId xmlns:a16="http://schemas.microsoft.com/office/drawing/2014/main" id="{3351F45E-4A89-7D9A-4349-6EC7759E7A1B}"/>
              </a:ext>
            </a:extLst>
          </p:cNvPr>
          <p:cNvSpPr txBox="1"/>
          <p:nvPr/>
        </p:nvSpPr>
        <p:spPr>
          <a:xfrm>
            <a:off x="554636" y="1656013"/>
            <a:ext cx="5081666" cy="4801314"/>
          </a:xfrm>
          <a:prstGeom prst="rect">
            <a:avLst/>
          </a:prstGeom>
          <a:noFill/>
          <a:ln w="12700">
            <a:solidFill>
              <a:schemeClr val="tx1"/>
            </a:solidFill>
          </a:ln>
        </p:spPr>
        <p:txBody>
          <a:bodyPr wrap="square" rtlCol="0">
            <a:spAutoFit/>
          </a:bodyPr>
          <a:lstStyle/>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SimSun" panose="02010600030101010101" pitchFamily="2" charset="-122"/>
              </a:rPr>
              <a:t>Clustering Analysis based on PPE</a:t>
            </a:r>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742950" lvl="1"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elbow method and the dendrogram plot shows two distinct groups;</a:t>
            </a:r>
          </a:p>
          <a:p>
            <a:pPr marL="742950" lvl="1" indent="-285750">
              <a:buFont typeface="Arial" panose="020B0604020202020204" pitchFamily="34" charset="0"/>
              <a:buChar char="•"/>
            </a:pPr>
            <a:endParaRPr lang="en-GB" sz="1800" kern="100"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GB" kern="100" dirty="0">
                <a:latin typeface="Times New Roman" panose="02020603050405020304" pitchFamily="18" charset="0"/>
                <a:ea typeface="Calibri" panose="020F0502020204030204" pitchFamily="34" charset="0"/>
              </a:rPr>
              <a:t>Groups with high PPE scores;</a:t>
            </a:r>
          </a:p>
          <a:p>
            <a:pPr marL="742950" lvl="1" indent="-285750">
              <a:buFont typeface="Arial" panose="020B0604020202020204" pitchFamily="34" charset="0"/>
              <a:buChar char="•"/>
            </a:pPr>
            <a:endParaRPr lang="en-GB" kern="100" dirty="0">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Groups with moderate PPE scores;</a:t>
            </a:r>
          </a:p>
          <a:p>
            <a:pPr marL="742950" lvl="1" indent="-285750">
              <a:buFont typeface="Arial" panose="020B0604020202020204" pitchFamily="34" charset="0"/>
              <a:buChar char="•"/>
            </a:pPr>
            <a:endParaRPr lang="en-GB" sz="1800" kern="100"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GB" kern="100" dirty="0">
                <a:latin typeface="Times New Roman" panose="02020603050405020304" pitchFamily="18" charset="0"/>
                <a:ea typeface="Calibri" panose="020F0502020204030204" pitchFamily="34" charset="0"/>
              </a:rPr>
              <a:t>Existence of comparable patterns among staffs in the </a:t>
            </a:r>
            <a:r>
              <a:rPr lang="en-GB" kern="100" dirty="0" err="1">
                <a:latin typeface="Times New Roman" panose="02020603050405020304" pitchFamily="18" charset="0"/>
                <a:ea typeface="Calibri" panose="020F0502020204030204" pitchFamily="34" charset="0"/>
              </a:rPr>
              <a:t>orgransation</a:t>
            </a:r>
            <a:r>
              <a:rPr lang="en-GB" kern="100" dirty="0">
                <a:latin typeface="Times New Roman" panose="02020603050405020304" pitchFamily="18" charset="0"/>
                <a:ea typeface="Calibri" panose="020F0502020204030204" pitchFamily="34" charset="0"/>
              </a:rPr>
              <a:t>.</a:t>
            </a:r>
            <a:endParaRPr lang="en-GB" sz="1800" kern="100"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endParaRPr lang="en-GB" kern="100" dirty="0">
              <a:ln w="12700">
                <a:solidFill>
                  <a:schemeClr val="tx1"/>
                </a:solidFill>
              </a:ln>
              <a:latin typeface="Times New Roman" panose="02020603050405020304" pitchFamily="18" charset="0"/>
              <a:ea typeface="Calibri" panose="020F0502020204030204" pitchFamily="34" charset="0"/>
            </a:endParaRPr>
          </a:p>
          <a:p>
            <a:endParaRPr lang="en-US" dirty="0">
              <a:ln w="12700">
                <a:solidFill>
                  <a:schemeClr val="tx1"/>
                </a:solidFill>
              </a:ln>
            </a:endParaRPr>
          </a:p>
          <a:p>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285750" indent="-285750">
              <a:buFont typeface="Arial" panose="020B0604020202020204" pitchFamily="34" charset="0"/>
              <a:buChar char="•"/>
            </a:pPr>
            <a:endParaRPr lang="en-CA" dirty="0">
              <a:ln w="12700">
                <a:solidFill>
                  <a:schemeClr val="tx1"/>
                </a:solidFill>
              </a:ln>
            </a:endParaRPr>
          </a:p>
        </p:txBody>
      </p:sp>
      <p:pic>
        <p:nvPicPr>
          <p:cNvPr id="2" name="Picture 1" descr="A graph with a blue line&#10;&#10;Description automatically generated">
            <a:extLst>
              <a:ext uri="{FF2B5EF4-FFF2-40B4-BE49-F238E27FC236}">
                <a16:creationId xmlns:a16="http://schemas.microsoft.com/office/drawing/2014/main" id="{C09939A1-3847-B3E2-DAFE-3B0EC9FE0C7A}"/>
              </a:ext>
            </a:extLst>
          </p:cNvPr>
          <p:cNvPicPr>
            <a:picLocks/>
          </p:cNvPicPr>
          <p:nvPr/>
        </p:nvPicPr>
        <p:blipFill>
          <a:blip r:embed="rId2" cstate="print"/>
          <a:srcRect/>
          <a:stretch/>
        </p:blipFill>
        <p:spPr>
          <a:xfrm>
            <a:off x="6250897" y="359764"/>
            <a:ext cx="5081663" cy="2727410"/>
          </a:xfrm>
          <a:prstGeom prst="rect">
            <a:avLst/>
          </a:prstGeom>
          <a:ln w="9525" cap="flat" cmpd="sng">
            <a:solidFill>
              <a:srgbClr val="000000"/>
            </a:solidFill>
            <a:prstDash val="solid"/>
            <a:round/>
            <a:headEnd type="none" w="med" len="med"/>
            <a:tailEnd type="none" w="med" len="med"/>
          </a:ln>
        </p:spPr>
      </p:pic>
      <p:pic>
        <p:nvPicPr>
          <p:cNvPr id="3" name="Picture 2" descr="A graph of a graph with different colored squares&#10;&#10;Description automatically generated with medium confidence">
            <a:extLst>
              <a:ext uri="{FF2B5EF4-FFF2-40B4-BE49-F238E27FC236}">
                <a16:creationId xmlns:a16="http://schemas.microsoft.com/office/drawing/2014/main" id="{B6B2275C-DED4-4F9F-9A51-510FD48D825A}"/>
              </a:ext>
            </a:extLst>
          </p:cNvPr>
          <p:cNvPicPr>
            <a:picLocks/>
          </p:cNvPicPr>
          <p:nvPr/>
        </p:nvPicPr>
        <p:blipFill>
          <a:blip r:embed="rId3" cstate="print"/>
          <a:srcRect/>
          <a:stretch/>
        </p:blipFill>
        <p:spPr>
          <a:xfrm>
            <a:off x="6250896" y="3252866"/>
            <a:ext cx="5081665" cy="3038456"/>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23455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2" y="599607"/>
            <a:ext cx="5486399" cy="369332"/>
          </a:xfrm>
          <a:prstGeom prst="rect">
            <a:avLst/>
          </a:prstGeom>
          <a:noFill/>
          <a:ln w="12700">
            <a:solidFill>
              <a:schemeClr val="tx1"/>
            </a:solidFill>
          </a:ln>
        </p:spPr>
        <p:txBody>
          <a:bodyPr wrap="square" rtlCol="0">
            <a:spAutoFit/>
          </a:bodyPr>
          <a:lstStyle/>
          <a:p>
            <a:r>
              <a:rPr lang="en-US" dirty="0">
                <a:ln w="12700">
                  <a:solidFill>
                    <a:schemeClr val="tx1"/>
                  </a:solidFill>
                </a:ln>
              </a:rPr>
              <a:t>RESULT (</a:t>
            </a:r>
            <a:r>
              <a:rPr lang="en-GB" kern="100" dirty="0">
                <a:ln w="12700">
                  <a:solidFill>
                    <a:schemeClr val="tx1"/>
                  </a:solidFill>
                </a:ln>
                <a:latin typeface="Calibri" panose="020F0502020204030204" pitchFamily="34" charset="0"/>
                <a:ea typeface="Calibri" panose="020F0502020204030204" pitchFamily="34" charset="0"/>
              </a:rPr>
              <a:t>Cluster Analysis</a:t>
            </a:r>
            <a:r>
              <a:rPr lang="en-US" dirty="0">
                <a:ln w="12700">
                  <a:solidFill>
                    <a:schemeClr val="tx1"/>
                  </a:solidFill>
                </a:ln>
              </a:rPr>
              <a:t>)</a:t>
            </a:r>
            <a:endParaRPr lang="en-CA" dirty="0">
              <a:ln w="12700">
                <a:solidFill>
                  <a:schemeClr val="tx1"/>
                </a:solidFill>
              </a:ln>
            </a:endParaRPr>
          </a:p>
        </p:txBody>
      </p:sp>
      <p:sp>
        <p:nvSpPr>
          <p:cNvPr id="7" name="TextBox 6">
            <a:extLst>
              <a:ext uri="{FF2B5EF4-FFF2-40B4-BE49-F238E27FC236}">
                <a16:creationId xmlns:a16="http://schemas.microsoft.com/office/drawing/2014/main" id="{3351F45E-4A89-7D9A-4349-6EC7759E7A1B}"/>
              </a:ext>
            </a:extLst>
          </p:cNvPr>
          <p:cNvSpPr txBox="1"/>
          <p:nvPr/>
        </p:nvSpPr>
        <p:spPr>
          <a:xfrm>
            <a:off x="422224" y="1827326"/>
            <a:ext cx="5486400" cy="3970318"/>
          </a:xfrm>
          <a:prstGeom prst="rect">
            <a:avLst/>
          </a:prstGeom>
          <a:noFill/>
          <a:ln w="12700">
            <a:solidFill>
              <a:schemeClr val="tx1"/>
            </a:solidFill>
          </a:ln>
        </p:spPr>
        <p:txBody>
          <a:bodyPr wrap="square" rtlCol="0">
            <a:spAutoFit/>
          </a:bodyPr>
          <a:lstStyle/>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SimSun" panose="02010600030101010101" pitchFamily="2" charset="-122"/>
              </a:rPr>
              <a:t>Clustering based on Staff Engagement and Morale</a:t>
            </a:r>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742950" lvl="1"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"elbow" of the curve is observed at three clusters</a:t>
            </a:r>
            <a:endParaRPr lang="en-GB" sz="1800" b="1" kern="100" dirty="0">
              <a:ln w="12700">
                <a:solidFill>
                  <a:schemeClr val="tx1"/>
                </a:solidFill>
              </a:ln>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endParaRPr lang="en-GB" sz="1800" b="1" kern="100" dirty="0">
              <a:ln w="12700">
                <a:solidFill>
                  <a:schemeClr val="tx1"/>
                </a:solidFill>
              </a:ln>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GB" kern="100" dirty="0">
                <a:ln w="12700">
                  <a:noFill/>
                </a:ln>
                <a:latin typeface="Times New Roman" panose="02020603050405020304" pitchFamily="18" charset="0"/>
                <a:ea typeface="Calibri" panose="020F0502020204030204" pitchFamily="34" charset="0"/>
              </a:rPr>
              <a:t>Three colours observed in the dendrogram plot</a:t>
            </a:r>
          </a:p>
          <a:p>
            <a:pPr marL="742950" lvl="1" indent="-285750">
              <a:buFont typeface="Arial" panose="020B0604020202020204" pitchFamily="34" charset="0"/>
              <a:buChar char="•"/>
            </a:pPr>
            <a:endParaRPr lang="en-GB" sz="1800" kern="100" dirty="0">
              <a:ln w="12700">
                <a:noFill/>
              </a:ln>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GB" kern="100" dirty="0">
                <a:ln w="12700">
                  <a:noFill/>
                </a:ln>
                <a:latin typeface="Times New Roman" panose="02020603050405020304" pitchFamily="18" charset="0"/>
                <a:ea typeface="Calibri" panose="020F0502020204030204" pitchFamily="34" charset="0"/>
              </a:rPr>
              <a:t>The distance between the clusters could agreed to grouping like:</a:t>
            </a:r>
          </a:p>
          <a:p>
            <a:pPr marL="1200150" lvl="2" indent="-285750">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rPr>
              <a:t>highly engaged staff who demonstrate strong morale</a:t>
            </a:r>
          </a:p>
          <a:p>
            <a:pPr marL="1200150" lvl="2" indent="-285750">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rPr>
              <a:t>moderately engaged with moderate morales</a:t>
            </a:r>
          </a:p>
          <a:p>
            <a:pPr marL="1200150" lvl="2" indent="-285750">
              <a:buFont typeface="Arial" panose="020B0604020202020204" pitchFamily="34" charset="0"/>
              <a:buChar char="•"/>
            </a:pPr>
            <a:r>
              <a:rPr lang="en-CA" kern="100" dirty="0">
                <a:latin typeface="Times New Roman" panose="02020603050405020304" pitchFamily="18" charset="0"/>
                <a:ea typeface="Calibri" panose="020F0502020204030204" pitchFamily="34" charset="0"/>
              </a:rPr>
              <a:t>Low Morales with low engagement</a:t>
            </a:r>
          </a:p>
          <a:p>
            <a:pPr lvl="2"/>
            <a:endParaRPr lang="en-GB" kern="1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C67EB687-AE63-C187-FE7A-8240D0A940F7}"/>
              </a:ext>
            </a:extLst>
          </p:cNvPr>
          <p:cNvPicPr>
            <a:picLocks/>
          </p:cNvPicPr>
          <p:nvPr/>
        </p:nvPicPr>
        <p:blipFill>
          <a:blip r:embed="rId2" cstate="print"/>
          <a:srcRect/>
          <a:stretch/>
        </p:blipFill>
        <p:spPr>
          <a:xfrm>
            <a:off x="6705601" y="566678"/>
            <a:ext cx="4342150" cy="2521296"/>
          </a:xfrm>
          <a:prstGeom prst="rect">
            <a:avLst/>
          </a:prstGeom>
          <a:ln w="9525" cap="flat" cmpd="sng">
            <a:solidFill>
              <a:srgbClr val="000000"/>
            </a:solidFill>
            <a:prstDash val="solid"/>
            <a:round/>
            <a:headEnd type="none" w="med" len="med"/>
            <a:tailEnd type="none" w="med" len="med"/>
          </a:ln>
        </p:spPr>
      </p:pic>
      <p:pic>
        <p:nvPicPr>
          <p:cNvPr id="8" name="Picture 7">
            <a:extLst>
              <a:ext uri="{FF2B5EF4-FFF2-40B4-BE49-F238E27FC236}">
                <a16:creationId xmlns:a16="http://schemas.microsoft.com/office/drawing/2014/main" id="{0CB7353A-FE07-5865-8C74-2E509F7BCC8A}"/>
              </a:ext>
            </a:extLst>
          </p:cNvPr>
          <p:cNvPicPr>
            <a:picLocks/>
          </p:cNvPicPr>
          <p:nvPr/>
        </p:nvPicPr>
        <p:blipFill>
          <a:blip r:embed="rId3" cstate="print"/>
          <a:srcRect/>
          <a:stretch/>
        </p:blipFill>
        <p:spPr>
          <a:xfrm>
            <a:off x="6810532" y="3369040"/>
            <a:ext cx="4342150" cy="2922282"/>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114675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3" y="599606"/>
            <a:ext cx="5606322" cy="369332"/>
          </a:xfrm>
          <a:prstGeom prst="rect">
            <a:avLst/>
          </a:prstGeom>
          <a:noFill/>
          <a:ln w="12700">
            <a:solidFill>
              <a:schemeClr val="tx1"/>
            </a:solidFill>
          </a:ln>
        </p:spPr>
        <p:txBody>
          <a:bodyPr wrap="square" rtlCol="0">
            <a:spAutoFit/>
          </a:bodyPr>
          <a:lstStyle/>
          <a:p>
            <a:r>
              <a:rPr lang="en-US" dirty="0">
                <a:ln w="12700">
                  <a:solidFill>
                    <a:schemeClr val="tx1"/>
                  </a:solidFill>
                </a:ln>
              </a:rPr>
              <a:t>RESULT (</a:t>
            </a:r>
            <a:r>
              <a:rPr lang="en-GB" kern="100" dirty="0">
                <a:ln w="12700">
                  <a:solidFill>
                    <a:schemeClr val="tx1"/>
                  </a:solidFill>
                </a:ln>
                <a:latin typeface="Calibri" panose="020F0502020204030204" pitchFamily="34" charset="0"/>
                <a:ea typeface="Calibri" panose="020F0502020204030204" pitchFamily="34" charset="0"/>
              </a:rPr>
              <a:t>Cluster Analysis</a:t>
            </a:r>
            <a:r>
              <a:rPr lang="en-US" dirty="0">
                <a:ln w="12700">
                  <a:solidFill>
                    <a:schemeClr val="tx1"/>
                  </a:solidFill>
                </a:ln>
              </a:rPr>
              <a:t>)</a:t>
            </a:r>
            <a:endParaRPr lang="en-CA" dirty="0">
              <a:ln w="12700">
                <a:solidFill>
                  <a:schemeClr val="tx1"/>
                </a:solidFill>
              </a:ln>
            </a:endParaRPr>
          </a:p>
        </p:txBody>
      </p:sp>
      <p:sp>
        <p:nvSpPr>
          <p:cNvPr id="7" name="TextBox 6">
            <a:extLst>
              <a:ext uri="{FF2B5EF4-FFF2-40B4-BE49-F238E27FC236}">
                <a16:creationId xmlns:a16="http://schemas.microsoft.com/office/drawing/2014/main" id="{3351F45E-4A89-7D9A-4349-6EC7759E7A1B}"/>
              </a:ext>
            </a:extLst>
          </p:cNvPr>
          <p:cNvSpPr txBox="1"/>
          <p:nvPr/>
        </p:nvSpPr>
        <p:spPr>
          <a:xfrm>
            <a:off x="299803" y="2143593"/>
            <a:ext cx="6041036" cy="2862322"/>
          </a:xfrm>
          <a:prstGeom prst="rect">
            <a:avLst/>
          </a:prstGeom>
          <a:noFill/>
          <a:ln w="12700">
            <a:solidFill>
              <a:schemeClr val="tx1"/>
            </a:solidFill>
          </a:ln>
        </p:spPr>
        <p:txBody>
          <a:bodyPr wrap="square" rtlCol="0">
            <a:spAutoFit/>
          </a:bodyPr>
          <a:lstStyle/>
          <a:p>
            <a:pPr marL="285750" indent="-285750">
              <a:buFont typeface="Wingdings" panose="05000000000000000000" pitchFamily="2" charset="2"/>
              <a:buChar char="Ø"/>
            </a:pPr>
            <a:r>
              <a:rPr lang="en-GB" sz="1800" b="1" kern="100" dirty="0">
                <a:effectLst/>
                <a:latin typeface="Times New Roman" panose="02020603050405020304" pitchFamily="18" charset="0"/>
                <a:ea typeface="Calibri" panose="020F0502020204030204" pitchFamily="34" charset="0"/>
              </a:rPr>
              <a:t>Clustering based on Stress on Job</a:t>
            </a:r>
            <a:endParaRPr lang="en-US" dirty="0">
              <a:ln w="12700">
                <a:noFill/>
              </a:ln>
            </a:endParaRPr>
          </a:p>
          <a:p>
            <a:pPr marL="742950" lvl="1"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"elbow" of the curve</a:t>
            </a:r>
            <a:r>
              <a:rPr lang="en-US" sz="1800" kern="100" dirty="0">
                <a:ln w="12700">
                  <a:noFill/>
                </a:ln>
                <a:effectLst/>
                <a:latin typeface="Times New Roman" panose="02020603050405020304" pitchFamily="18" charset="0"/>
                <a:ea typeface="Calibri" panose="020F0502020204030204" pitchFamily="34" charset="0"/>
              </a:rPr>
              <a:t> and the colors in </a:t>
            </a:r>
            <a:r>
              <a:rPr lang="en-US" sz="1800" kern="100" dirty="0" err="1">
                <a:ln w="12700">
                  <a:noFill/>
                </a:ln>
                <a:effectLst/>
                <a:latin typeface="Times New Roman" panose="02020603050405020304" pitchFamily="18" charset="0"/>
                <a:ea typeface="Calibri" panose="020F0502020204030204" pitchFamily="34" charset="0"/>
              </a:rPr>
              <a:t>degndrogram</a:t>
            </a:r>
            <a:r>
              <a:rPr lang="en-US" sz="1800" kern="100" dirty="0">
                <a:ln w="12700">
                  <a:noFill/>
                </a:ln>
                <a:effectLst/>
                <a:latin typeface="Times New Roman" panose="02020603050405020304" pitchFamily="18" charset="0"/>
                <a:ea typeface="Calibri" panose="020F0502020204030204" pitchFamily="34" charset="0"/>
              </a:rPr>
              <a:t> suggest</a:t>
            </a:r>
            <a:r>
              <a:rPr lang="en-US" kern="100" dirty="0">
                <a:ln w="12700">
                  <a:noFill/>
                </a:ln>
                <a:latin typeface="Times New Roman" panose="02020603050405020304" pitchFamily="18" charset="0"/>
                <a:ea typeface="Calibri" panose="020F0502020204030204" pitchFamily="34" charset="0"/>
              </a:rPr>
              <a:t>ed two </a:t>
            </a:r>
            <a:r>
              <a:rPr lang="en-US" kern="100" dirty="0" err="1">
                <a:ln w="12700">
                  <a:noFill/>
                </a:ln>
                <a:latin typeface="Times New Roman" panose="02020603050405020304" pitchFamily="18" charset="0"/>
                <a:ea typeface="Calibri" panose="020F0502020204030204" pitchFamily="34" charset="0"/>
              </a:rPr>
              <a:t>distinits</a:t>
            </a:r>
            <a:r>
              <a:rPr lang="en-US" kern="100" dirty="0">
                <a:ln w="12700">
                  <a:noFill/>
                </a:ln>
                <a:latin typeface="Times New Roman" panose="02020603050405020304" pitchFamily="18" charset="0"/>
                <a:ea typeface="Calibri" panose="020F0502020204030204" pitchFamily="34" charset="0"/>
              </a:rPr>
              <a:t> groups.</a:t>
            </a:r>
            <a:endParaRPr lang="en-US" dirty="0">
              <a:ln w="12700">
                <a:noFill/>
              </a:ln>
            </a:endParaRPr>
          </a:p>
          <a:p>
            <a:pPr marL="285750" indent="-285750">
              <a:buFont typeface="Arial" panose="020B0604020202020204" pitchFamily="34" charset="0"/>
              <a:buChar char="•"/>
            </a:pPr>
            <a:endParaRPr lang="en-US" dirty="0">
              <a:ln w="12700">
                <a:noFill/>
              </a:ln>
            </a:endParaRPr>
          </a:p>
          <a:p>
            <a:pPr marL="742950" lvl="1" indent="-285750">
              <a:buFont typeface="Arial" panose="020B0604020202020204" pitchFamily="34" charset="0"/>
              <a:buChar char="•"/>
            </a:pPr>
            <a:r>
              <a:rPr lang="en-CA" kern="100" dirty="0">
                <a:latin typeface="Times New Roman" panose="02020603050405020304" pitchFamily="18" charset="0"/>
                <a:ea typeface="Calibri" panose="020F0502020204030204" pitchFamily="34" charset="0"/>
              </a:rPr>
              <a:t>M</a:t>
            </a:r>
            <a:r>
              <a:rPr lang="en-CA" kern="100" dirty="0">
                <a:effectLst/>
                <a:latin typeface="Times New Roman" panose="02020603050405020304" pitchFamily="18" charset="0"/>
                <a:ea typeface="Calibri" panose="020F0502020204030204" pitchFamily="34" charset="0"/>
              </a:rPr>
              <a:t>anagement can develop targeted strategies to address the unique stressors present in each group</a:t>
            </a:r>
            <a:endParaRPr lang="en-US" kern="100" dirty="0">
              <a:ln w="12700">
                <a:solidFill>
                  <a:schemeClr val="tx1"/>
                </a:solidFill>
              </a:ln>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endParaRPr lang="en-US" kern="100" dirty="0">
              <a:ln w="12700">
                <a:solidFill>
                  <a:schemeClr val="tx1"/>
                </a:solidFill>
              </a:ln>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rPr>
              <a:t>Level of inadequate support structures, unrealistic expectations, or ineffective leadership styles could contribute to the stress among staff </a:t>
            </a:r>
            <a:r>
              <a:rPr lang="en-CA" kern="100" dirty="0">
                <a:latin typeface="Times New Roman" panose="02020603050405020304" pitchFamily="18" charset="0"/>
                <a:ea typeface="Calibri" panose="020F0502020204030204" pitchFamily="34" charset="0"/>
              </a:rPr>
              <a:t>within the clusters.</a:t>
            </a:r>
            <a:endParaRPr lang="en-US" dirty="0">
              <a:ln w="12700">
                <a:solidFill>
                  <a:schemeClr val="tx1"/>
                </a:solidFill>
              </a:ln>
            </a:endParaRPr>
          </a:p>
        </p:txBody>
      </p:sp>
      <p:pic>
        <p:nvPicPr>
          <p:cNvPr id="2" name="Picture 1">
            <a:extLst>
              <a:ext uri="{FF2B5EF4-FFF2-40B4-BE49-F238E27FC236}">
                <a16:creationId xmlns:a16="http://schemas.microsoft.com/office/drawing/2014/main" id="{C9B67EF2-9779-2E81-2E69-CC38B00D9835}"/>
              </a:ext>
            </a:extLst>
          </p:cNvPr>
          <p:cNvPicPr>
            <a:picLocks/>
          </p:cNvPicPr>
          <p:nvPr/>
        </p:nvPicPr>
        <p:blipFill>
          <a:blip r:embed="rId2" cstate="print"/>
          <a:srcRect/>
          <a:stretch/>
        </p:blipFill>
        <p:spPr>
          <a:xfrm>
            <a:off x="6655633" y="599607"/>
            <a:ext cx="4861810" cy="2608288"/>
          </a:xfrm>
          <a:prstGeom prst="rect">
            <a:avLst/>
          </a:prstGeom>
          <a:ln w="9525" cap="flat" cmpd="sng">
            <a:solidFill>
              <a:srgbClr val="000000"/>
            </a:solidFill>
            <a:prstDash val="solid"/>
            <a:round/>
            <a:headEnd type="none" w="med" len="med"/>
            <a:tailEnd type="none" w="med" len="med"/>
          </a:ln>
        </p:spPr>
      </p:pic>
      <p:pic>
        <p:nvPicPr>
          <p:cNvPr id="3" name="Picture 2">
            <a:extLst>
              <a:ext uri="{FF2B5EF4-FFF2-40B4-BE49-F238E27FC236}">
                <a16:creationId xmlns:a16="http://schemas.microsoft.com/office/drawing/2014/main" id="{89757893-A440-FA5A-47FF-7BE24586EAF5}"/>
              </a:ext>
            </a:extLst>
          </p:cNvPr>
          <p:cNvPicPr>
            <a:picLocks/>
          </p:cNvPicPr>
          <p:nvPr/>
        </p:nvPicPr>
        <p:blipFill>
          <a:blip r:embed="rId3" cstate="print"/>
          <a:srcRect/>
          <a:stretch/>
        </p:blipFill>
        <p:spPr>
          <a:xfrm>
            <a:off x="6655633" y="3429000"/>
            <a:ext cx="4861810" cy="2829393"/>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303635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CF5D1-512F-0791-4001-6DEE98494AF3}"/>
              </a:ext>
            </a:extLst>
          </p:cNvPr>
          <p:cNvSpPr txBox="1"/>
          <p:nvPr/>
        </p:nvSpPr>
        <p:spPr>
          <a:xfrm>
            <a:off x="299803" y="599607"/>
            <a:ext cx="4706912" cy="369332"/>
          </a:xfrm>
          <a:prstGeom prst="rect">
            <a:avLst/>
          </a:prstGeom>
          <a:noFill/>
          <a:ln w="12700">
            <a:solidFill>
              <a:schemeClr val="tx1"/>
            </a:solidFill>
          </a:ln>
        </p:spPr>
        <p:txBody>
          <a:bodyPr wrap="square" rtlCol="0">
            <a:spAutoFit/>
          </a:bodyPr>
          <a:lstStyle/>
          <a:p>
            <a:r>
              <a:rPr lang="en-US" dirty="0">
                <a:ln w="12700">
                  <a:solidFill>
                    <a:schemeClr val="tx1"/>
                  </a:solidFill>
                </a:ln>
              </a:rPr>
              <a:t>RESULT (</a:t>
            </a:r>
            <a:r>
              <a:rPr lang="en-GB" kern="100" dirty="0">
                <a:ln w="12700">
                  <a:solidFill>
                    <a:schemeClr val="tx1"/>
                  </a:solidFill>
                </a:ln>
                <a:latin typeface="Calibri" panose="020F0502020204030204" pitchFamily="34" charset="0"/>
                <a:ea typeface="Calibri" panose="020F0502020204030204" pitchFamily="34" charset="0"/>
              </a:rPr>
              <a:t>Cluster Analysis</a:t>
            </a:r>
            <a:r>
              <a:rPr lang="en-US" dirty="0">
                <a:ln w="12700">
                  <a:solidFill>
                    <a:schemeClr val="tx1"/>
                  </a:solidFill>
                </a:ln>
              </a:rPr>
              <a:t>)</a:t>
            </a:r>
            <a:endParaRPr lang="en-CA" dirty="0">
              <a:ln w="12700">
                <a:solidFill>
                  <a:schemeClr val="tx1"/>
                </a:solidFill>
              </a:ln>
            </a:endParaRPr>
          </a:p>
        </p:txBody>
      </p:sp>
      <p:sp>
        <p:nvSpPr>
          <p:cNvPr id="7" name="TextBox 6">
            <a:extLst>
              <a:ext uri="{FF2B5EF4-FFF2-40B4-BE49-F238E27FC236}">
                <a16:creationId xmlns:a16="http://schemas.microsoft.com/office/drawing/2014/main" id="{3351F45E-4A89-7D9A-4349-6EC7759E7A1B}"/>
              </a:ext>
            </a:extLst>
          </p:cNvPr>
          <p:cNvSpPr txBox="1"/>
          <p:nvPr/>
        </p:nvSpPr>
        <p:spPr>
          <a:xfrm>
            <a:off x="299803" y="2143593"/>
            <a:ext cx="5081666" cy="3970318"/>
          </a:xfrm>
          <a:prstGeom prst="rect">
            <a:avLst/>
          </a:prstGeom>
          <a:noFill/>
          <a:ln w="12700">
            <a:solidFill>
              <a:schemeClr val="tx1"/>
            </a:solidFill>
          </a:ln>
        </p:spPr>
        <p:txBody>
          <a:bodyPr wrap="square" rtlCol="0">
            <a:spAutoFit/>
          </a:bodyPr>
          <a:lstStyle/>
          <a:p>
            <a:pPr marL="285750" indent="-285750">
              <a:buFont typeface="Wingdings" panose="05000000000000000000" pitchFamily="2" charset="2"/>
              <a:buChar char="Ø"/>
            </a:pPr>
            <a:r>
              <a:rPr lang="en-GB" sz="1800" b="1" kern="100" dirty="0">
                <a:effectLst/>
                <a:latin typeface="Times New Roman" panose="02020603050405020304" pitchFamily="18" charset="0"/>
                <a:ea typeface="Calibri" panose="020F0502020204030204" pitchFamily="34" charset="0"/>
              </a:rPr>
              <a:t>Clustering based on Job Satisfaction</a:t>
            </a:r>
            <a:endParaRPr lang="en-US" dirty="0">
              <a:ln w="12700">
                <a:solidFill>
                  <a:schemeClr val="tx1"/>
                </a:solidFill>
              </a:ln>
            </a:endParaRPr>
          </a:p>
          <a:p>
            <a:pPr marL="742950" lvl="1"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The "elbow" of the curve</a:t>
            </a:r>
            <a:r>
              <a:rPr lang="en-US" sz="1800" kern="100" dirty="0">
                <a:ln w="12700">
                  <a:noFill/>
                </a:ln>
                <a:effectLst/>
                <a:latin typeface="Times New Roman" panose="02020603050405020304" pitchFamily="18" charset="0"/>
                <a:ea typeface="Calibri" panose="020F0502020204030204" pitchFamily="34" charset="0"/>
              </a:rPr>
              <a:t> and the colors in dendrogram suggest</a:t>
            </a:r>
            <a:r>
              <a:rPr lang="en-US" kern="100" dirty="0">
                <a:ln w="12700">
                  <a:noFill/>
                </a:ln>
                <a:latin typeface="Times New Roman" panose="02020603050405020304" pitchFamily="18" charset="0"/>
                <a:ea typeface="Calibri" panose="020F0502020204030204" pitchFamily="34" charset="0"/>
              </a:rPr>
              <a:t>ed two distinct groups</a:t>
            </a:r>
            <a:endParaRPr lang="en-US" dirty="0">
              <a:ln w="12700">
                <a:solidFill>
                  <a:schemeClr val="tx1"/>
                </a:solidFill>
              </a:ln>
            </a:endParaRPr>
          </a:p>
          <a:p>
            <a:pPr marL="285750" indent="-285750">
              <a:buFont typeface="Arial" panose="020B0604020202020204" pitchFamily="34" charset="0"/>
              <a:buChar char="•"/>
            </a:pPr>
            <a:endParaRPr lang="en-US" dirty="0">
              <a:ln w="12700">
                <a:solidFill>
                  <a:schemeClr val="tx1"/>
                </a:solidFill>
              </a:ln>
            </a:endParaRPr>
          </a:p>
          <a:p>
            <a:pPr marL="742950" lvl="1" indent="-285750">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rPr>
              <a:t>clusters represent distinct groups with common job satisfaction characteristics</a:t>
            </a:r>
          </a:p>
          <a:p>
            <a:pPr marL="742950" lvl="1" indent="-285750">
              <a:buFont typeface="Arial" panose="020B0604020202020204" pitchFamily="34" charset="0"/>
              <a:buChar char="•"/>
            </a:pPr>
            <a:endParaRPr lang="en-US" kern="100" dirty="0">
              <a:ln w="12700">
                <a:solidFill>
                  <a:schemeClr val="tx1"/>
                </a:solidFill>
              </a:ln>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rPr>
              <a:t>reviewing the organization culture,</a:t>
            </a:r>
            <a:r>
              <a:rPr lang="en-CA" sz="1800" kern="100" dirty="0">
                <a:effectLst/>
                <a:latin typeface="Calibri" panose="020F0502020204030204" pitchFamily="34" charset="0"/>
                <a:ea typeface="Calibri" panose="020F0502020204030204" pitchFamily="34" charset="0"/>
                <a:cs typeface="SimSun" panose="02010600030101010101" pitchFamily="2" charset="-122"/>
              </a:rPr>
              <a:t> e</a:t>
            </a:r>
            <a:r>
              <a:rPr lang="en-CA" sz="1800" kern="100" dirty="0">
                <a:effectLst/>
                <a:latin typeface="Times New Roman" panose="02020603050405020304" pitchFamily="18" charset="0"/>
                <a:ea typeface="Calibri" panose="020F0502020204030204" pitchFamily="34" charset="0"/>
              </a:rPr>
              <a:t>nhanced communication and feedback mechanisms, increasing employee participation in decision-making and empowering employees to take ownership of their work and contribute meaningfully to organizational goals may address underlying dissatisfaction</a:t>
            </a:r>
            <a:endParaRPr lang="en-US" dirty="0">
              <a:ln w="12700">
                <a:solidFill>
                  <a:schemeClr val="tx1"/>
                </a:solidFill>
              </a:ln>
            </a:endParaRPr>
          </a:p>
        </p:txBody>
      </p:sp>
      <p:pic>
        <p:nvPicPr>
          <p:cNvPr id="2" name="Picture 1">
            <a:extLst>
              <a:ext uri="{FF2B5EF4-FFF2-40B4-BE49-F238E27FC236}">
                <a16:creationId xmlns:a16="http://schemas.microsoft.com/office/drawing/2014/main" id="{37086D96-BF32-BF87-03EB-7ADE70353A0E}"/>
              </a:ext>
            </a:extLst>
          </p:cNvPr>
          <p:cNvPicPr>
            <a:picLocks/>
          </p:cNvPicPr>
          <p:nvPr/>
        </p:nvPicPr>
        <p:blipFill>
          <a:blip r:embed="rId2" cstate="print"/>
          <a:srcRect/>
          <a:stretch/>
        </p:blipFill>
        <p:spPr>
          <a:xfrm>
            <a:off x="6810531" y="566678"/>
            <a:ext cx="3854031" cy="2585322"/>
          </a:xfrm>
          <a:prstGeom prst="rect">
            <a:avLst/>
          </a:prstGeom>
          <a:ln w="9525" cap="flat" cmpd="sng">
            <a:solidFill>
              <a:srgbClr val="000000"/>
            </a:solidFill>
            <a:prstDash val="solid"/>
            <a:round/>
            <a:headEnd type="none" w="med" len="med"/>
            <a:tailEnd type="none" w="med" len="med"/>
          </a:ln>
        </p:spPr>
      </p:pic>
      <p:pic>
        <p:nvPicPr>
          <p:cNvPr id="3" name="Picture 2">
            <a:extLst>
              <a:ext uri="{FF2B5EF4-FFF2-40B4-BE49-F238E27FC236}">
                <a16:creationId xmlns:a16="http://schemas.microsoft.com/office/drawing/2014/main" id="{EED8B3A3-3974-56FC-54C8-EAB6840DC67E}"/>
              </a:ext>
            </a:extLst>
          </p:cNvPr>
          <p:cNvPicPr>
            <a:picLocks/>
          </p:cNvPicPr>
          <p:nvPr/>
        </p:nvPicPr>
        <p:blipFill>
          <a:blip r:embed="rId3" cstate="print"/>
          <a:srcRect/>
          <a:stretch/>
        </p:blipFill>
        <p:spPr>
          <a:xfrm>
            <a:off x="6810530" y="3246922"/>
            <a:ext cx="3854031" cy="2963987"/>
          </a:xfrm>
          <a:prstGeom prst="rect">
            <a:avLst/>
          </a:prstGeom>
          <a:ln w="9525" cap="flat" cmpd="sng">
            <a:solidFill>
              <a:srgbClr val="000000"/>
            </a:solidFill>
            <a:prstDash val="solid"/>
            <a:round/>
            <a:headEnd type="none" w="med" len="med"/>
            <a:tailEnd type="none" w="med" len="med"/>
          </a:ln>
        </p:spPr>
      </p:pic>
    </p:spTree>
    <p:extLst>
      <p:ext uri="{BB962C8B-B14F-4D97-AF65-F5344CB8AC3E}">
        <p14:creationId xmlns:p14="http://schemas.microsoft.com/office/powerpoint/2010/main" val="20502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2B19A4-17CF-D5CC-C57F-28E219B3AC19}"/>
              </a:ext>
            </a:extLst>
          </p:cNvPr>
          <p:cNvSpPr txBox="1"/>
          <p:nvPr/>
        </p:nvSpPr>
        <p:spPr>
          <a:xfrm>
            <a:off x="1008184" y="174032"/>
            <a:ext cx="10175631" cy="111184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kern="1200">
                <a:solidFill>
                  <a:schemeClr val="tx1"/>
                </a:solidFill>
                <a:effectLst/>
                <a:latin typeface="+mj-lt"/>
                <a:ea typeface="+mj-ea"/>
                <a:cs typeface="+mj-cs"/>
              </a:rPr>
              <a:t>Dimensionality Reduction using Principal Component Analysis</a:t>
            </a:r>
            <a:endParaRPr lang="en-US" sz="3700" kern="1200">
              <a:solidFill>
                <a:schemeClr val="tx1"/>
              </a:solidFill>
              <a:latin typeface="+mj-lt"/>
              <a:ea typeface="+mj-ea"/>
              <a:cs typeface="+mj-cs"/>
            </a:endParaRPr>
          </a:p>
        </p:txBody>
      </p:sp>
      <p:sp>
        <p:nvSpPr>
          <p:cNvPr id="5" name="Rectangle 1">
            <a:extLst>
              <a:ext uri="{FF2B5EF4-FFF2-40B4-BE49-F238E27FC236}">
                <a16:creationId xmlns:a16="http://schemas.microsoft.com/office/drawing/2014/main" id="{DFE959CF-641A-03EE-91E7-4A75C517FC40}"/>
              </a:ext>
            </a:extLst>
          </p:cNvPr>
          <p:cNvSpPr>
            <a:spLocks noChangeArrowheads="1"/>
          </p:cNvSpPr>
          <p:nvPr/>
        </p:nvSpPr>
        <p:spPr bwMode="auto">
          <a:xfrm>
            <a:off x="614598" y="1122240"/>
            <a:ext cx="10175631"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85000" lnSpcReduction="20000"/>
          </a:bodyPr>
          <a:lstStyle/>
          <a:p>
            <a:pPr marR="0" lvl="0" fontAlgn="base">
              <a:lnSpc>
                <a:spcPct val="90000"/>
              </a:lnSpc>
              <a:spcBef>
                <a:spcPct val="0"/>
              </a:spcBef>
              <a:spcAft>
                <a:spcPts val="600"/>
              </a:spcAft>
              <a:buClrTx/>
              <a:buSzTx/>
              <a:tabLst/>
            </a:pPr>
            <a:endParaRPr kumimoji="0" lang="en-US" altLang="en-US" sz="2900" b="0"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2900" b="0" i="0" u="none" strike="noStrike" cap="none" normalizeH="0" baseline="0" dirty="0">
                <a:ln>
                  <a:noFill/>
                </a:ln>
                <a:effectLst/>
              </a:rPr>
              <a:t>Table </a:t>
            </a:r>
            <a:r>
              <a:rPr lang="en-US" altLang="en-US" sz="2900" dirty="0"/>
              <a:t>1</a:t>
            </a:r>
            <a:r>
              <a:rPr kumimoji="0" lang="en-US" altLang="en-US" sz="2900" b="0" i="0" u="none" strike="noStrike" cap="none" normalizeH="0" baseline="0" dirty="0">
                <a:ln>
                  <a:noFill/>
                </a:ln>
                <a:effectLst/>
              </a:rPr>
              <a:t>: Percentage of explained variance of the 7 indicators of PPE</a:t>
            </a:r>
            <a:endParaRPr kumimoji="0" lang="en-US" altLang="en-US" sz="2000" b="0" i="0" u="none" strike="noStrike" cap="none" normalizeH="0" baseline="0" dirty="0">
              <a:ln>
                <a:noFill/>
              </a:ln>
              <a:effectLst/>
            </a:endParaRPr>
          </a:p>
        </p:txBody>
      </p:sp>
      <p:sp>
        <p:nvSpPr>
          <p:cNvPr id="3" name="TextBox 2">
            <a:extLst>
              <a:ext uri="{FF2B5EF4-FFF2-40B4-BE49-F238E27FC236}">
                <a16:creationId xmlns:a16="http://schemas.microsoft.com/office/drawing/2014/main" id="{089E8837-C67D-D6EC-58B3-C9BF90FDE69B}"/>
              </a:ext>
            </a:extLst>
          </p:cNvPr>
          <p:cNvSpPr txBox="1"/>
          <p:nvPr/>
        </p:nvSpPr>
        <p:spPr>
          <a:xfrm>
            <a:off x="598983" y="4033568"/>
            <a:ext cx="10990986" cy="1477328"/>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GB" sz="1800" kern="100" dirty="0">
                <a:effectLst/>
                <a:latin typeface="Times New Roman" panose="02020603050405020304" pitchFamily="18" charset="0"/>
                <a:ea typeface="Calibri" panose="020F0502020204030204" pitchFamily="34" charset="0"/>
              </a:rPr>
              <a:t>Table 1 highlights the percentage of explained variance of the seven indicators related to PPE across different organisations.</a:t>
            </a:r>
          </a:p>
          <a:p>
            <a:pPr marL="285750" indent="-285750">
              <a:buFont typeface="Arial" panose="020B0604020202020204" pitchFamily="34" charset="0"/>
              <a:buChar char="•"/>
            </a:pPr>
            <a:r>
              <a:rPr lang="en-GB" sz="1800" i="1" kern="100" dirty="0">
                <a:effectLst/>
                <a:latin typeface="Times New Roman" panose="02020603050405020304" pitchFamily="18" charset="0"/>
                <a:ea typeface="Calibri" panose="020F0502020204030204" pitchFamily="34" charset="0"/>
              </a:rPr>
              <a:t>PC1 (compassionate and inclusive)</a:t>
            </a:r>
            <a:r>
              <a:rPr lang="en-GB" sz="1800" kern="100" dirty="0">
                <a:effectLst/>
                <a:latin typeface="Times New Roman" panose="02020603050405020304" pitchFamily="18" charset="0"/>
                <a:ea typeface="Calibri" panose="020F0502020204030204" pitchFamily="34" charset="0"/>
              </a:rPr>
              <a:t>, has the highest contribution, in differentiating organisational types. It explained 78.37% of the total variance. </a:t>
            </a:r>
          </a:p>
          <a:p>
            <a:pPr marL="285750" indent="-285750">
              <a:buFont typeface="Arial" panose="020B0604020202020204" pitchFamily="34" charset="0"/>
              <a:buChar char="•"/>
            </a:pPr>
            <a:r>
              <a:rPr lang="en-GB" i="1" kern="100" dirty="0">
                <a:latin typeface="Times New Roman" panose="02020603050405020304" pitchFamily="18" charset="0"/>
                <a:ea typeface="Calibri" panose="020F0502020204030204" pitchFamily="34" charset="0"/>
              </a:rPr>
              <a:t>PC2 (</a:t>
            </a:r>
            <a:r>
              <a:rPr lang="en-GB" sz="1800" i="1" kern="100" dirty="0">
                <a:effectLst/>
                <a:latin typeface="Times New Roman" panose="02020603050405020304" pitchFamily="18" charset="0"/>
                <a:ea typeface="Calibri" panose="020F0502020204030204" pitchFamily="34" charset="0"/>
              </a:rPr>
              <a:t>recognised and rewarded)</a:t>
            </a:r>
            <a:r>
              <a:rPr lang="en-GB" sz="1800" kern="100" dirty="0">
                <a:effectLst/>
                <a:latin typeface="Times New Roman" panose="02020603050405020304" pitchFamily="18" charset="0"/>
                <a:ea typeface="Calibri" panose="020F0502020204030204" pitchFamily="34" charset="0"/>
              </a:rPr>
              <a:t>, contributes 16.69% to the variance in differentiating organisational bench mark.</a:t>
            </a:r>
            <a:endParaRPr lang="en-CA" dirty="0"/>
          </a:p>
        </p:txBody>
      </p:sp>
      <p:graphicFrame>
        <p:nvGraphicFramePr>
          <p:cNvPr id="4" name="Table 3">
            <a:extLst>
              <a:ext uri="{FF2B5EF4-FFF2-40B4-BE49-F238E27FC236}">
                <a16:creationId xmlns:a16="http://schemas.microsoft.com/office/drawing/2014/main" id="{A992F04C-30E6-C51B-AD25-0C99355D5835}"/>
              </a:ext>
            </a:extLst>
          </p:cNvPr>
          <p:cNvGraphicFramePr>
            <a:graphicFrameLocks noGrp="1"/>
          </p:cNvGraphicFramePr>
          <p:nvPr>
            <p:extLst>
              <p:ext uri="{D42A27DB-BD31-4B8C-83A1-F6EECF244321}">
                <p14:modId xmlns:p14="http://schemas.microsoft.com/office/powerpoint/2010/main" val="2533684273"/>
              </p:ext>
            </p:extLst>
          </p:nvPr>
        </p:nvGraphicFramePr>
        <p:xfrm>
          <a:off x="569629" y="1808326"/>
          <a:ext cx="10822897" cy="1894244"/>
        </p:xfrm>
        <a:graphic>
          <a:graphicData uri="http://schemas.openxmlformats.org/drawingml/2006/table">
            <a:tbl>
              <a:tblPr firstRow="1" firstCol="1" bandRow="1"/>
              <a:tblGrid>
                <a:gridCol w="1854759">
                  <a:extLst>
                    <a:ext uri="{9D8B030D-6E8A-4147-A177-3AD203B41FA5}">
                      <a16:colId xmlns:a16="http://schemas.microsoft.com/office/drawing/2014/main" val="2756031099"/>
                    </a:ext>
                  </a:extLst>
                </a:gridCol>
                <a:gridCol w="1386169">
                  <a:extLst>
                    <a:ext uri="{9D8B030D-6E8A-4147-A177-3AD203B41FA5}">
                      <a16:colId xmlns:a16="http://schemas.microsoft.com/office/drawing/2014/main" val="2223587710"/>
                    </a:ext>
                  </a:extLst>
                </a:gridCol>
                <a:gridCol w="1386169">
                  <a:extLst>
                    <a:ext uri="{9D8B030D-6E8A-4147-A177-3AD203B41FA5}">
                      <a16:colId xmlns:a16="http://schemas.microsoft.com/office/drawing/2014/main" val="1910431392"/>
                    </a:ext>
                  </a:extLst>
                </a:gridCol>
                <a:gridCol w="1239160">
                  <a:extLst>
                    <a:ext uri="{9D8B030D-6E8A-4147-A177-3AD203B41FA5}">
                      <a16:colId xmlns:a16="http://schemas.microsoft.com/office/drawing/2014/main" val="3983006010"/>
                    </a:ext>
                  </a:extLst>
                </a:gridCol>
                <a:gridCol w="1239160">
                  <a:extLst>
                    <a:ext uri="{9D8B030D-6E8A-4147-A177-3AD203B41FA5}">
                      <a16:colId xmlns:a16="http://schemas.microsoft.com/office/drawing/2014/main" val="2304513911"/>
                    </a:ext>
                  </a:extLst>
                </a:gridCol>
                <a:gridCol w="1239160">
                  <a:extLst>
                    <a:ext uri="{9D8B030D-6E8A-4147-A177-3AD203B41FA5}">
                      <a16:colId xmlns:a16="http://schemas.microsoft.com/office/drawing/2014/main" val="1063127186"/>
                    </a:ext>
                  </a:extLst>
                </a:gridCol>
                <a:gridCol w="1239160">
                  <a:extLst>
                    <a:ext uri="{9D8B030D-6E8A-4147-A177-3AD203B41FA5}">
                      <a16:colId xmlns:a16="http://schemas.microsoft.com/office/drawing/2014/main" val="3161863998"/>
                    </a:ext>
                  </a:extLst>
                </a:gridCol>
                <a:gridCol w="1239160">
                  <a:extLst>
                    <a:ext uri="{9D8B030D-6E8A-4147-A177-3AD203B41FA5}">
                      <a16:colId xmlns:a16="http://schemas.microsoft.com/office/drawing/2014/main" val="1566635949"/>
                    </a:ext>
                  </a:extLst>
                </a:gridCol>
              </a:tblGrid>
              <a:tr h="774010">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Principal Component</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PC1</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PC2</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PC3</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PC4</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PC5</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PC6</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PC7</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2703884"/>
                  </a:ext>
                </a:extLst>
              </a:tr>
              <a:tr h="1120234">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Explained Variance percentage</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78.37%</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16.69%</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2.24%</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1.18%</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0.77%</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a:effectLst/>
                          <a:latin typeface="Times New Roman" panose="02020603050405020304" pitchFamily="18" charset="0"/>
                          <a:ea typeface="Calibri" panose="020F0502020204030204" pitchFamily="34" charset="0"/>
                          <a:cs typeface="SimSun" panose="02010600030101010101" pitchFamily="2" charset="-122"/>
                        </a:rPr>
                        <a:t>0.41%</a:t>
                      </a:r>
                      <a:endParaRPr lang="en-GB" sz="3400" b="0" i="0" u="none" strike="noStrike">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07000"/>
                        </a:lnSpc>
                        <a:spcAft>
                          <a:spcPts val="800"/>
                        </a:spcAft>
                      </a:pPr>
                      <a:r>
                        <a:rPr lang="en-GB" sz="2200" b="0" i="0" u="none" strike="noStrike" kern="100" dirty="0">
                          <a:effectLst/>
                          <a:latin typeface="Times New Roman" panose="02020603050405020304" pitchFamily="18" charset="0"/>
                          <a:ea typeface="Calibri" panose="020F0502020204030204" pitchFamily="34" charset="0"/>
                          <a:cs typeface="SimSun" panose="02010600030101010101" pitchFamily="2" charset="-122"/>
                        </a:rPr>
                        <a:t>0.35%</a:t>
                      </a:r>
                      <a:endParaRPr lang="en-GB" sz="3400" b="0" i="0" u="none" strike="noStrike" dirty="0">
                        <a:effectLst/>
                        <a:latin typeface="Arial" panose="020B0604020202020204" pitchFamily="34" charset="0"/>
                      </a:endParaRPr>
                    </a:p>
                  </a:txBody>
                  <a:tcPr marL="128551" marR="128551" marT="17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5522709"/>
                  </a:ext>
                </a:extLst>
              </a:tr>
            </a:tbl>
          </a:graphicData>
        </a:graphic>
      </p:graphicFrame>
    </p:spTree>
    <p:extLst>
      <p:ext uri="{BB962C8B-B14F-4D97-AF65-F5344CB8AC3E}">
        <p14:creationId xmlns:p14="http://schemas.microsoft.com/office/powerpoint/2010/main" val="354659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1865</TotalTime>
  <Words>1087</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Alasassy Caps</vt:lpstr>
      <vt:lpstr>Aptos</vt:lpstr>
      <vt:lpstr>Aptos Display</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Ifeoluwa Ruth Olonijolu</dc:creator>
  <cp:lastModifiedBy>Ifeoluwa Ruth Olonijolu</cp:lastModifiedBy>
  <cp:revision>1</cp:revision>
  <dcterms:created xsi:type="dcterms:W3CDTF">2024-10-02T07:18:21Z</dcterms:created>
  <dcterms:modified xsi:type="dcterms:W3CDTF">2024-10-03T14:24:20Z</dcterms:modified>
</cp:coreProperties>
</file>