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58C6-198B-4D20-8346-A05CD5A57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043E6173-CEEA-4FB8-9635-D6DD5A157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AA3E96F1-5DEB-44AE-837F-96BD15AB07BA}"/>
              </a:ext>
            </a:extLst>
          </p:cNvPr>
          <p:cNvSpPr>
            <a:spLocks noGrp="1"/>
          </p:cNvSpPr>
          <p:nvPr>
            <p:ph type="dt" sz="half" idx="10"/>
          </p:nvPr>
        </p:nvSpPr>
        <p:spPr/>
        <p:txBody>
          <a:bodyPr/>
          <a:lstStyle/>
          <a:p>
            <a:fld id="{B701B128-AE04-4745-A527-39CFBCC7D274}" type="datetimeFigureOut">
              <a:rPr lang="en-NG" smtClean="0"/>
              <a:t>12/04/2023</a:t>
            </a:fld>
            <a:endParaRPr lang="en-NG"/>
          </a:p>
        </p:txBody>
      </p:sp>
      <p:sp>
        <p:nvSpPr>
          <p:cNvPr id="5" name="Footer Placeholder 4">
            <a:extLst>
              <a:ext uri="{FF2B5EF4-FFF2-40B4-BE49-F238E27FC236}">
                <a16:creationId xmlns:a16="http://schemas.microsoft.com/office/drawing/2014/main" id="{08AA94AE-FF7A-4784-AF47-765F989BBD5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3C9FFA8-23BC-4FCF-A6D8-50A08B50B7DD}"/>
              </a:ext>
            </a:extLst>
          </p:cNvPr>
          <p:cNvSpPr>
            <a:spLocks noGrp="1"/>
          </p:cNvSpPr>
          <p:nvPr>
            <p:ph type="sldNum" sz="quarter" idx="12"/>
          </p:nvPr>
        </p:nvSpPr>
        <p:spPr/>
        <p:txBody>
          <a:bodyPr/>
          <a:lstStyle/>
          <a:p>
            <a:fld id="{FB95D478-46FB-49CE-B28A-14AB3253606C}" type="slidenum">
              <a:rPr lang="en-NG" smtClean="0"/>
              <a:t>‹#›</a:t>
            </a:fld>
            <a:endParaRPr lang="en-NG"/>
          </a:p>
        </p:txBody>
      </p:sp>
    </p:spTree>
    <p:extLst>
      <p:ext uri="{BB962C8B-B14F-4D97-AF65-F5344CB8AC3E}">
        <p14:creationId xmlns:p14="http://schemas.microsoft.com/office/powerpoint/2010/main" val="3326024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F6B3D-C7ED-4D15-BA08-14559C03D02B}"/>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DA4CC7E9-BE5C-4E92-A405-1C1EB411E6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23EC59F8-395D-4BDC-B4B0-2E7373FFF646}"/>
              </a:ext>
            </a:extLst>
          </p:cNvPr>
          <p:cNvSpPr>
            <a:spLocks noGrp="1"/>
          </p:cNvSpPr>
          <p:nvPr>
            <p:ph type="dt" sz="half" idx="10"/>
          </p:nvPr>
        </p:nvSpPr>
        <p:spPr/>
        <p:txBody>
          <a:bodyPr/>
          <a:lstStyle/>
          <a:p>
            <a:fld id="{B701B128-AE04-4745-A527-39CFBCC7D274}" type="datetimeFigureOut">
              <a:rPr lang="en-NG" smtClean="0"/>
              <a:t>12/04/2023</a:t>
            </a:fld>
            <a:endParaRPr lang="en-NG"/>
          </a:p>
        </p:txBody>
      </p:sp>
      <p:sp>
        <p:nvSpPr>
          <p:cNvPr id="5" name="Footer Placeholder 4">
            <a:extLst>
              <a:ext uri="{FF2B5EF4-FFF2-40B4-BE49-F238E27FC236}">
                <a16:creationId xmlns:a16="http://schemas.microsoft.com/office/drawing/2014/main" id="{E6E18BFF-0BDE-42CC-BA44-AB55522F518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57C2422-C428-4658-B164-C214C414D0AE}"/>
              </a:ext>
            </a:extLst>
          </p:cNvPr>
          <p:cNvSpPr>
            <a:spLocks noGrp="1"/>
          </p:cNvSpPr>
          <p:nvPr>
            <p:ph type="sldNum" sz="quarter" idx="12"/>
          </p:nvPr>
        </p:nvSpPr>
        <p:spPr/>
        <p:txBody>
          <a:bodyPr/>
          <a:lstStyle/>
          <a:p>
            <a:fld id="{FB95D478-46FB-49CE-B28A-14AB3253606C}" type="slidenum">
              <a:rPr lang="en-NG" smtClean="0"/>
              <a:t>‹#›</a:t>
            </a:fld>
            <a:endParaRPr lang="en-NG"/>
          </a:p>
        </p:txBody>
      </p:sp>
    </p:spTree>
    <p:extLst>
      <p:ext uri="{BB962C8B-B14F-4D97-AF65-F5344CB8AC3E}">
        <p14:creationId xmlns:p14="http://schemas.microsoft.com/office/powerpoint/2010/main" val="2880353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A04077-98A4-4E68-9736-7C6AE203BE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B5E87980-8ECC-4467-BB00-EA5F992790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2947D2C-D427-4E6E-A4DF-618355118F4D}"/>
              </a:ext>
            </a:extLst>
          </p:cNvPr>
          <p:cNvSpPr>
            <a:spLocks noGrp="1"/>
          </p:cNvSpPr>
          <p:nvPr>
            <p:ph type="dt" sz="half" idx="10"/>
          </p:nvPr>
        </p:nvSpPr>
        <p:spPr/>
        <p:txBody>
          <a:bodyPr/>
          <a:lstStyle/>
          <a:p>
            <a:fld id="{B701B128-AE04-4745-A527-39CFBCC7D274}" type="datetimeFigureOut">
              <a:rPr lang="en-NG" smtClean="0"/>
              <a:t>12/04/2023</a:t>
            </a:fld>
            <a:endParaRPr lang="en-NG"/>
          </a:p>
        </p:txBody>
      </p:sp>
      <p:sp>
        <p:nvSpPr>
          <p:cNvPr id="5" name="Footer Placeholder 4">
            <a:extLst>
              <a:ext uri="{FF2B5EF4-FFF2-40B4-BE49-F238E27FC236}">
                <a16:creationId xmlns:a16="http://schemas.microsoft.com/office/drawing/2014/main" id="{8CFAAC2A-CC90-4E8B-BC1E-9A739C804FA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E39F101-A3E1-40D1-A0C3-89AE866AE4D9}"/>
              </a:ext>
            </a:extLst>
          </p:cNvPr>
          <p:cNvSpPr>
            <a:spLocks noGrp="1"/>
          </p:cNvSpPr>
          <p:nvPr>
            <p:ph type="sldNum" sz="quarter" idx="12"/>
          </p:nvPr>
        </p:nvSpPr>
        <p:spPr/>
        <p:txBody>
          <a:bodyPr/>
          <a:lstStyle/>
          <a:p>
            <a:fld id="{FB95D478-46FB-49CE-B28A-14AB3253606C}" type="slidenum">
              <a:rPr lang="en-NG" smtClean="0"/>
              <a:t>‹#›</a:t>
            </a:fld>
            <a:endParaRPr lang="en-NG"/>
          </a:p>
        </p:txBody>
      </p:sp>
    </p:spTree>
    <p:extLst>
      <p:ext uri="{BB962C8B-B14F-4D97-AF65-F5344CB8AC3E}">
        <p14:creationId xmlns:p14="http://schemas.microsoft.com/office/powerpoint/2010/main" val="208476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A614A-6D85-4EF6-AC5D-8036478B7EA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68AF1A96-7D25-4FF1-B624-4E6A91CBF2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16BAFE2-43F7-4EBD-81D5-58C9FDBE998C}"/>
              </a:ext>
            </a:extLst>
          </p:cNvPr>
          <p:cNvSpPr>
            <a:spLocks noGrp="1"/>
          </p:cNvSpPr>
          <p:nvPr>
            <p:ph type="dt" sz="half" idx="10"/>
          </p:nvPr>
        </p:nvSpPr>
        <p:spPr/>
        <p:txBody>
          <a:bodyPr/>
          <a:lstStyle/>
          <a:p>
            <a:fld id="{B701B128-AE04-4745-A527-39CFBCC7D274}" type="datetimeFigureOut">
              <a:rPr lang="en-NG" smtClean="0"/>
              <a:t>12/04/2023</a:t>
            </a:fld>
            <a:endParaRPr lang="en-NG"/>
          </a:p>
        </p:txBody>
      </p:sp>
      <p:sp>
        <p:nvSpPr>
          <p:cNvPr id="5" name="Footer Placeholder 4">
            <a:extLst>
              <a:ext uri="{FF2B5EF4-FFF2-40B4-BE49-F238E27FC236}">
                <a16:creationId xmlns:a16="http://schemas.microsoft.com/office/drawing/2014/main" id="{12654F0A-27CC-43A2-8DF4-CFA3C2ADDB8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6B97B23-0B57-485E-8C68-CD4E29920305}"/>
              </a:ext>
            </a:extLst>
          </p:cNvPr>
          <p:cNvSpPr>
            <a:spLocks noGrp="1"/>
          </p:cNvSpPr>
          <p:nvPr>
            <p:ph type="sldNum" sz="quarter" idx="12"/>
          </p:nvPr>
        </p:nvSpPr>
        <p:spPr/>
        <p:txBody>
          <a:bodyPr/>
          <a:lstStyle/>
          <a:p>
            <a:fld id="{FB95D478-46FB-49CE-B28A-14AB3253606C}" type="slidenum">
              <a:rPr lang="en-NG" smtClean="0"/>
              <a:t>‹#›</a:t>
            </a:fld>
            <a:endParaRPr lang="en-NG"/>
          </a:p>
        </p:txBody>
      </p:sp>
    </p:spTree>
    <p:extLst>
      <p:ext uri="{BB962C8B-B14F-4D97-AF65-F5344CB8AC3E}">
        <p14:creationId xmlns:p14="http://schemas.microsoft.com/office/powerpoint/2010/main" val="312430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7B0A-51EE-4283-8595-369736288E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B03FD0A0-A029-4572-A705-1C3CEDE8D7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1CD54A-15DF-47D5-B4B6-FDE252246B66}"/>
              </a:ext>
            </a:extLst>
          </p:cNvPr>
          <p:cNvSpPr>
            <a:spLocks noGrp="1"/>
          </p:cNvSpPr>
          <p:nvPr>
            <p:ph type="dt" sz="half" idx="10"/>
          </p:nvPr>
        </p:nvSpPr>
        <p:spPr/>
        <p:txBody>
          <a:bodyPr/>
          <a:lstStyle/>
          <a:p>
            <a:fld id="{B701B128-AE04-4745-A527-39CFBCC7D274}" type="datetimeFigureOut">
              <a:rPr lang="en-NG" smtClean="0"/>
              <a:t>12/04/2023</a:t>
            </a:fld>
            <a:endParaRPr lang="en-NG"/>
          </a:p>
        </p:txBody>
      </p:sp>
      <p:sp>
        <p:nvSpPr>
          <p:cNvPr id="5" name="Footer Placeholder 4">
            <a:extLst>
              <a:ext uri="{FF2B5EF4-FFF2-40B4-BE49-F238E27FC236}">
                <a16:creationId xmlns:a16="http://schemas.microsoft.com/office/drawing/2014/main" id="{C459C1F2-9F3C-48F0-BDC5-19F2FD6D28F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95DAC19-7BD8-46B5-886F-48114EEDB3B8}"/>
              </a:ext>
            </a:extLst>
          </p:cNvPr>
          <p:cNvSpPr>
            <a:spLocks noGrp="1"/>
          </p:cNvSpPr>
          <p:nvPr>
            <p:ph type="sldNum" sz="quarter" idx="12"/>
          </p:nvPr>
        </p:nvSpPr>
        <p:spPr/>
        <p:txBody>
          <a:bodyPr/>
          <a:lstStyle/>
          <a:p>
            <a:fld id="{FB95D478-46FB-49CE-B28A-14AB3253606C}" type="slidenum">
              <a:rPr lang="en-NG" smtClean="0"/>
              <a:t>‹#›</a:t>
            </a:fld>
            <a:endParaRPr lang="en-NG"/>
          </a:p>
        </p:txBody>
      </p:sp>
    </p:spTree>
    <p:extLst>
      <p:ext uri="{BB962C8B-B14F-4D97-AF65-F5344CB8AC3E}">
        <p14:creationId xmlns:p14="http://schemas.microsoft.com/office/powerpoint/2010/main" val="207053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521B-BA54-4D8C-818C-FC10F48A0575}"/>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4D8102C6-4DEE-4C61-B053-5C4DC8D9BF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626903FD-8313-4BCE-990A-9696032E6D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96A3DF30-665A-4F1C-9255-8972B157834B}"/>
              </a:ext>
            </a:extLst>
          </p:cNvPr>
          <p:cNvSpPr>
            <a:spLocks noGrp="1"/>
          </p:cNvSpPr>
          <p:nvPr>
            <p:ph type="dt" sz="half" idx="10"/>
          </p:nvPr>
        </p:nvSpPr>
        <p:spPr/>
        <p:txBody>
          <a:bodyPr/>
          <a:lstStyle/>
          <a:p>
            <a:fld id="{B701B128-AE04-4745-A527-39CFBCC7D274}" type="datetimeFigureOut">
              <a:rPr lang="en-NG" smtClean="0"/>
              <a:t>12/04/2023</a:t>
            </a:fld>
            <a:endParaRPr lang="en-NG"/>
          </a:p>
        </p:txBody>
      </p:sp>
      <p:sp>
        <p:nvSpPr>
          <p:cNvPr id="6" name="Footer Placeholder 5">
            <a:extLst>
              <a:ext uri="{FF2B5EF4-FFF2-40B4-BE49-F238E27FC236}">
                <a16:creationId xmlns:a16="http://schemas.microsoft.com/office/drawing/2014/main" id="{E9E78DC3-11CB-479C-A9B4-397C2F075CC8}"/>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81496BF-4493-48F8-8E69-22436DA47441}"/>
              </a:ext>
            </a:extLst>
          </p:cNvPr>
          <p:cNvSpPr>
            <a:spLocks noGrp="1"/>
          </p:cNvSpPr>
          <p:nvPr>
            <p:ph type="sldNum" sz="quarter" idx="12"/>
          </p:nvPr>
        </p:nvSpPr>
        <p:spPr/>
        <p:txBody>
          <a:bodyPr/>
          <a:lstStyle/>
          <a:p>
            <a:fld id="{FB95D478-46FB-49CE-B28A-14AB3253606C}" type="slidenum">
              <a:rPr lang="en-NG" smtClean="0"/>
              <a:t>‹#›</a:t>
            </a:fld>
            <a:endParaRPr lang="en-NG"/>
          </a:p>
        </p:txBody>
      </p:sp>
    </p:spTree>
    <p:extLst>
      <p:ext uri="{BB962C8B-B14F-4D97-AF65-F5344CB8AC3E}">
        <p14:creationId xmlns:p14="http://schemas.microsoft.com/office/powerpoint/2010/main" val="1073937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BC4B-FF97-459F-8612-967AE6A32C76}"/>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2797E780-2BA4-4199-96C7-F09ABD612F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7BCC38-D01E-42D5-8DAA-9F38BA5584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C350E3B4-2550-40B1-BACB-74B28342E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ECFE6F-7921-49C0-8FD3-0E196722FD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F7779AE5-3799-4A4D-8A44-2AC84CB87263}"/>
              </a:ext>
            </a:extLst>
          </p:cNvPr>
          <p:cNvSpPr>
            <a:spLocks noGrp="1"/>
          </p:cNvSpPr>
          <p:nvPr>
            <p:ph type="dt" sz="half" idx="10"/>
          </p:nvPr>
        </p:nvSpPr>
        <p:spPr/>
        <p:txBody>
          <a:bodyPr/>
          <a:lstStyle/>
          <a:p>
            <a:fld id="{B701B128-AE04-4745-A527-39CFBCC7D274}" type="datetimeFigureOut">
              <a:rPr lang="en-NG" smtClean="0"/>
              <a:t>12/04/2023</a:t>
            </a:fld>
            <a:endParaRPr lang="en-NG"/>
          </a:p>
        </p:txBody>
      </p:sp>
      <p:sp>
        <p:nvSpPr>
          <p:cNvPr id="8" name="Footer Placeholder 7">
            <a:extLst>
              <a:ext uri="{FF2B5EF4-FFF2-40B4-BE49-F238E27FC236}">
                <a16:creationId xmlns:a16="http://schemas.microsoft.com/office/drawing/2014/main" id="{C67E49EB-4324-441A-B964-A362A1FB92B8}"/>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9245A9FE-975E-41CD-9FCB-BEC788E38B19}"/>
              </a:ext>
            </a:extLst>
          </p:cNvPr>
          <p:cNvSpPr>
            <a:spLocks noGrp="1"/>
          </p:cNvSpPr>
          <p:nvPr>
            <p:ph type="sldNum" sz="quarter" idx="12"/>
          </p:nvPr>
        </p:nvSpPr>
        <p:spPr/>
        <p:txBody>
          <a:bodyPr/>
          <a:lstStyle/>
          <a:p>
            <a:fld id="{FB95D478-46FB-49CE-B28A-14AB3253606C}" type="slidenum">
              <a:rPr lang="en-NG" smtClean="0"/>
              <a:t>‹#›</a:t>
            </a:fld>
            <a:endParaRPr lang="en-NG"/>
          </a:p>
        </p:txBody>
      </p:sp>
    </p:spTree>
    <p:extLst>
      <p:ext uri="{BB962C8B-B14F-4D97-AF65-F5344CB8AC3E}">
        <p14:creationId xmlns:p14="http://schemas.microsoft.com/office/powerpoint/2010/main" val="212540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B5EF-0B7F-4B77-B016-B3F9EB05F793}"/>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ABBCDEFB-364E-4970-A262-D0297AC8589B}"/>
              </a:ext>
            </a:extLst>
          </p:cNvPr>
          <p:cNvSpPr>
            <a:spLocks noGrp="1"/>
          </p:cNvSpPr>
          <p:nvPr>
            <p:ph type="dt" sz="half" idx="10"/>
          </p:nvPr>
        </p:nvSpPr>
        <p:spPr/>
        <p:txBody>
          <a:bodyPr/>
          <a:lstStyle/>
          <a:p>
            <a:fld id="{B701B128-AE04-4745-A527-39CFBCC7D274}" type="datetimeFigureOut">
              <a:rPr lang="en-NG" smtClean="0"/>
              <a:t>12/04/2023</a:t>
            </a:fld>
            <a:endParaRPr lang="en-NG"/>
          </a:p>
        </p:txBody>
      </p:sp>
      <p:sp>
        <p:nvSpPr>
          <p:cNvPr id="4" name="Footer Placeholder 3">
            <a:extLst>
              <a:ext uri="{FF2B5EF4-FFF2-40B4-BE49-F238E27FC236}">
                <a16:creationId xmlns:a16="http://schemas.microsoft.com/office/drawing/2014/main" id="{D6C93171-4D4E-46BD-AE16-7FA7124FD05B}"/>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499DD7F8-5A54-4F09-8D51-665B99E252DC}"/>
              </a:ext>
            </a:extLst>
          </p:cNvPr>
          <p:cNvSpPr>
            <a:spLocks noGrp="1"/>
          </p:cNvSpPr>
          <p:nvPr>
            <p:ph type="sldNum" sz="quarter" idx="12"/>
          </p:nvPr>
        </p:nvSpPr>
        <p:spPr/>
        <p:txBody>
          <a:bodyPr/>
          <a:lstStyle/>
          <a:p>
            <a:fld id="{FB95D478-46FB-49CE-B28A-14AB3253606C}" type="slidenum">
              <a:rPr lang="en-NG" smtClean="0"/>
              <a:t>‹#›</a:t>
            </a:fld>
            <a:endParaRPr lang="en-NG"/>
          </a:p>
        </p:txBody>
      </p:sp>
    </p:spTree>
    <p:extLst>
      <p:ext uri="{BB962C8B-B14F-4D97-AF65-F5344CB8AC3E}">
        <p14:creationId xmlns:p14="http://schemas.microsoft.com/office/powerpoint/2010/main" val="208531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901FEE-FC75-45B1-8B58-5DD854E6774A}"/>
              </a:ext>
            </a:extLst>
          </p:cNvPr>
          <p:cNvSpPr>
            <a:spLocks noGrp="1"/>
          </p:cNvSpPr>
          <p:nvPr>
            <p:ph type="dt" sz="half" idx="10"/>
          </p:nvPr>
        </p:nvSpPr>
        <p:spPr/>
        <p:txBody>
          <a:bodyPr/>
          <a:lstStyle/>
          <a:p>
            <a:fld id="{B701B128-AE04-4745-A527-39CFBCC7D274}" type="datetimeFigureOut">
              <a:rPr lang="en-NG" smtClean="0"/>
              <a:t>12/04/2023</a:t>
            </a:fld>
            <a:endParaRPr lang="en-NG"/>
          </a:p>
        </p:txBody>
      </p:sp>
      <p:sp>
        <p:nvSpPr>
          <p:cNvPr id="3" name="Footer Placeholder 2">
            <a:extLst>
              <a:ext uri="{FF2B5EF4-FFF2-40B4-BE49-F238E27FC236}">
                <a16:creationId xmlns:a16="http://schemas.microsoft.com/office/drawing/2014/main" id="{B68D9EBC-E4B3-48B9-B599-C6EB113BE1C6}"/>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BBD4A048-686A-47DA-8803-0BB50EB9B2F5}"/>
              </a:ext>
            </a:extLst>
          </p:cNvPr>
          <p:cNvSpPr>
            <a:spLocks noGrp="1"/>
          </p:cNvSpPr>
          <p:nvPr>
            <p:ph type="sldNum" sz="quarter" idx="12"/>
          </p:nvPr>
        </p:nvSpPr>
        <p:spPr/>
        <p:txBody>
          <a:bodyPr/>
          <a:lstStyle/>
          <a:p>
            <a:fld id="{FB95D478-46FB-49CE-B28A-14AB3253606C}" type="slidenum">
              <a:rPr lang="en-NG" smtClean="0"/>
              <a:t>‹#›</a:t>
            </a:fld>
            <a:endParaRPr lang="en-NG"/>
          </a:p>
        </p:txBody>
      </p:sp>
    </p:spTree>
    <p:extLst>
      <p:ext uri="{BB962C8B-B14F-4D97-AF65-F5344CB8AC3E}">
        <p14:creationId xmlns:p14="http://schemas.microsoft.com/office/powerpoint/2010/main" val="2347108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13AA-A352-4922-9C3B-F842ABB8E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BB06642B-67F5-4381-90B0-982FA9294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0A21CA8C-F058-44D8-AF0F-A3591F9B6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EFB572-10DB-40D1-9868-60B8873BD52F}"/>
              </a:ext>
            </a:extLst>
          </p:cNvPr>
          <p:cNvSpPr>
            <a:spLocks noGrp="1"/>
          </p:cNvSpPr>
          <p:nvPr>
            <p:ph type="dt" sz="half" idx="10"/>
          </p:nvPr>
        </p:nvSpPr>
        <p:spPr/>
        <p:txBody>
          <a:bodyPr/>
          <a:lstStyle/>
          <a:p>
            <a:fld id="{B701B128-AE04-4745-A527-39CFBCC7D274}" type="datetimeFigureOut">
              <a:rPr lang="en-NG" smtClean="0"/>
              <a:t>12/04/2023</a:t>
            </a:fld>
            <a:endParaRPr lang="en-NG"/>
          </a:p>
        </p:txBody>
      </p:sp>
      <p:sp>
        <p:nvSpPr>
          <p:cNvPr id="6" name="Footer Placeholder 5">
            <a:extLst>
              <a:ext uri="{FF2B5EF4-FFF2-40B4-BE49-F238E27FC236}">
                <a16:creationId xmlns:a16="http://schemas.microsoft.com/office/drawing/2014/main" id="{68FE5BA8-0136-467A-8436-546AECAC7958}"/>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27EA1BC-49E5-4ED3-A4C0-46D2B1531C71}"/>
              </a:ext>
            </a:extLst>
          </p:cNvPr>
          <p:cNvSpPr>
            <a:spLocks noGrp="1"/>
          </p:cNvSpPr>
          <p:nvPr>
            <p:ph type="sldNum" sz="quarter" idx="12"/>
          </p:nvPr>
        </p:nvSpPr>
        <p:spPr/>
        <p:txBody>
          <a:bodyPr/>
          <a:lstStyle/>
          <a:p>
            <a:fld id="{FB95D478-46FB-49CE-B28A-14AB3253606C}" type="slidenum">
              <a:rPr lang="en-NG" smtClean="0"/>
              <a:t>‹#›</a:t>
            </a:fld>
            <a:endParaRPr lang="en-NG"/>
          </a:p>
        </p:txBody>
      </p:sp>
    </p:spTree>
    <p:extLst>
      <p:ext uri="{BB962C8B-B14F-4D97-AF65-F5344CB8AC3E}">
        <p14:creationId xmlns:p14="http://schemas.microsoft.com/office/powerpoint/2010/main" val="3321133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38E4-0F8F-46E4-A357-789AC7DEF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A7294B98-D294-4724-AC81-6274EF3CDF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2D045904-4C6E-430E-B361-90F1C1275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784D2D-3BD6-46D7-A9D5-101ECE9F2383}"/>
              </a:ext>
            </a:extLst>
          </p:cNvPr>
          <p:cNvSpPr>
            <a:spLocks noGrp="1"/>
          </p:cNvSpPr>
          <p:nvPr>
            <p:ph type="dt" sz="half" idx="10"/>
          </p:nvPr>
        </p:nvSpPr>
        <p:spPr/>
        <p:txBody>
          <a:bodyPr/>
          <a:lstStyle/>
          <a:p>
            <a:fld id="{B701B128-AE04-4745-A527-39CFBCC7D274}" type="datetimeFigureOut">
              <a:rPr lang="en-NG" smtClean="0"/>
              <a:t>12/04/2023</a:t>
            </a:fld>
            <a:endParaRPr lang="en-NG"/>
          </a:p>
        </p:txBody>
      </p:sp>
      <p:sp>
        <p:nvSpPr>
          <p:cNvPr id="6" name="Footer Placeholder 5">
            <a:extLst>
              <a:ext uri="{FF2B5EF4-FFF2-40B4-BE49-F238E27FC236}">
                <a16:creationId xmlns:a16="http://schemas.microsoft.com/office/drawing/2014/main" id="{77DAD28F-B0C2-4CE4-BECE-3C08FED8D3F9}"/>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381AC536-4E78-45E0-B832-59DE4565B021}"/>
              </a:ext>
            </a:extLst>
          </p:cNvPr>
          <p:cNvSpPr>
            <a:spLocks noGrp="1"/>
          </p:cNvSpPr>
          <p:nvPr>
            <p:ph type="sldNum" sz="quarter" idx="12"/>
          </p:nvPr>
        </p:nvSpPr>
        <p:spPr/>
        <p:txBody>
          <a:bodyPr/>
          <a:lstStyle/>
          <a:p>
            <a:fld id="{FB95D478-46FB-49CE-B28A-14AB3253606C}" type="slidenum">
              <a:rPr lang="en-NG" smtClean="0"/>
              <a:t>‹#›</a:t>
            </a:fld>
            <a:endParaRPr lang="en-NG"/>
          </a:p>
        </p:txBody>
      </p:sp>
    </p:spTree>
    <p:extLst>
      <p:ext uri="{BB962C8B-B14F-4D97-AF65-F5344CB8AC3E}">
        <p14:creationId xmlns:p14="http://schemas.microsoft.com/office/powerpoint/2010/main" val="297792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9998B8-9F76-4D56-9374-43E1D15E6B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4FCF9805-227A-452F-BF24-C5B3DC2BFB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4C2EE36-144B-4579-8ABE-023732AE0F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1B128-AE04-4745-A527-39CFBCC7D274}" type="datetimeFigureOut">
              <a:rPr lang="en-NG" smtClean="0"/>
              <a:t>12/04/2023</a:t>
            </a:fld>
            <a:endParaRPr lang="en-NG"/>
          </a:p>
        </p:txBody>
      </p:sp>
      <p:sp>
        <p:nvSpPr>
          <p:cNvPr id="5" name="Footer Placeholder 4">
            <a:extLst>
              <a:ext uri="{FF2B5EF4-FFF2-40B4-BE49-F238E27FC236}">
                <a16:creationId xmlns:a16="http://schemas.microsoft.com/office/drawing/2014/main" id="{2409B776-8F1E-4DCC-95BB-BBBFD48F64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9B006DAD-E062-4264-A3DA-13DCAF3F0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5D478-46FB-49CE-B28A-14AB3253606C}" type="slidenum">
              <a:rPr lang="en-NG" smtClean="0"/>
              <a:t>‹#›</a:t>
            </a:fld>
            <a:endParaRPr lang="en-NG"/>
          </a:p>
        </p:txBody>
      </p:sp>
    </p:spTree>
    <p:extLst>
      <p:ext uri="{BB962C8B-B14F-4D97-AF65-F5344CB8AC3E}">
        <p14:creationId xmlns:p14="http://schemas.microsoft.com/office/powerpoint/2010/main" val="1080230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CFEB6F-846B-459C-9D98-EFD78879F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06017"/>
            <a:ext cx="6858000" cy="6645965"/>
          </a:xfrm>
          <a:prstGeom prst="rect">
            <a:avLst/>
          </a:prstGeom>
        </p:spPr>
      </p:pic>
    </p:spTree>
    <p:extLst>
      <p:ext uri="{BB962C8B-B14F-4D97-AF65-F5344CB8AC3E}">
        <p14:creationId xmlns:p14="http://schemas.microsoft.com/office/powerpoint/2010/main" val="191542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92C3EC-29B9-4DD3-98A0-E68C84BD5962}"/>
              </a:ext>
            </a:extLst>
          </p:cNvPr>
          <p:cNvSpPr/>
          <p:nvPr/>
        </p:nvSpPr>
        <p:spPr>
          <a:xfrm>
            <a:off x="0" y="0"/>
            <a:ext cx="10972800" cy="369332"/>
          </a:xfrm>
          <a:prstGeom prst="rect">
            <a:avLst/>
          </a:prstGeom>
        </p:spPr>
        <p:txBody>
          <a:bodyPr wrap="square">
            <a:spAutoFit/>
          </a:bodyPr>
          <a:lstStyle/>
          <a:p>
            <a:pPr fontAlgn="base"/>
            <a:r>
              <a:rPr lang="en-US" dirty="0">
                <a:solidFill>
                  <a:srgbClr val="404040"/>
                </a:solidFill>
                <a:latin typeface="-system-ui"/>
              </a:rPr>
              <a:t>8. Which item was purchased just before the customer became a member?</a:t>
            </a:r>
          </a:p>
        </p:txBody>
      </p:sp>
      <p:pic>
        <p:nvPicPr>
          <p:cNvPr id="4" name="Picture 3">
            <a:extLst>
              <a:ext uri="{FF2B5EF4-FFF2-40B4-BE49-F238E27FC236}">
                <a16:creationId xmlns:a16="http://schemas.microsoft.com/office/drawing/2014/main" id="{04F9EFAD-6256-49E9-B1D7-C25518DE2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332"/>
            <a:ext cx="12192000" cy="5247110"/>
          </a:xfrm>
          <a:prstGeom prst="rect">
            <a:avLst/>
          </a:prstGeom>
        </p:spPr>
      </p:pic>
    </p:spTree>
    <p:extLst>
      <p:ext uri="{BB962C8B-B14F-4D97-AF65-F5344CB8AC3E}">
        <p14:creationId xmlns:p14="http://schemas.microsoft.com/office/powerpoint/2010/main" val="190573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CCAC2C-9248-4C1C-A1A3-536AA42F5AEE}"/>
              </a:ext>
            </a:extLst>
          </p:cNvPr>
          <p:cNvSpPr/>
          <p:nvPr/>
        </p:nvSpPr>
        <p:spPr>
          <a:xfrm>
            <a:off x="-1" y="0"/>
            <a:ext cx="11830929" cy="369332"/>
          </a:xfrm>
          <a:prstGeom prst="rect">
            <a:avLst/>
          </a:prstGeom>
        </p:spPr>
        <p:txBody>
          <a:bodyPr wrap="square">
            <a:spAutoFit/>
          </a:bodyPr>
          <a:lstStyle/>
          <a:p>
            <a:pPr fontAlgn="base"/>
            <a:r>
              <a:rPr lang="en-US" dirty="0">
                <a:solidFill>
                  <a:srgbClr val="404040"/>
                </a:solidFill>
                <a:latin typeface="-system-ui"/>
              </a:rPr>
              <a:t>7. If each $1 spent equates to 10 points and sushi has a 2x points multiplier - how many points would each customer have?</a:t>
            </a:r>
          </a:p>
        </p:txBody>
      </p:sp>
      <p:pic>
        <p:nvPicPr>
          <p:cNvPr id="4" name="Picture 3">
            <a:extLst>
              <a:ext uri="{FF2B5EF4-FFF2-40B4-BE49-F238E27FC236}">
                <a16:creationId xmlns:a16="http://schemas.microsoft.com/office/drawing/2014/main" id="{3F2F3E40-B81D-4617-A23F-E20406F3D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7680"/>
            <a:ext cx="12192000" cy="3632609"/>
          </a:xfrm>
          <a:prstGeom prst="rect">
            <a:avLst/>
          </a:prstGeom>
        </p:spPr>
      </p:pic>
    </p:spTree>
    <p:extLst>
      <p:ext uri="{BB962C8B-B14F-4D97-AF65-F5344CB8AC3E}">
        <p14:creationId xmlns:p14="http://schemas.microsoft.com/office/powerpoint/2010/main" val="2697212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6CFC88-79B1-419C-BEEA-C02E5D58E82A}"/>
              </a:ext>
            </a:extLst>
          </p:cNvPr>
          <p:cNvSpPr/>
          <p:nvPr/>
        </p:nvSpPr>
        <p:spPr>
          <a:xfrm>
            <a:off x="0" y="99703"/>
            <a:ext cx="11999742" cy="646331"/>
          </a:xfrm>
          <a:prstGeom prst="rect">
            <a:avLst/>
          </a:prstGeom>
        </p:spPr>
        <p:txBody>
          <a:bodyPr wrap="square">
            <a:spAutoFit/>
          </a:bodyPr>
          <a:lstStyle/>
          <a:p>
            <a:pPr fontAlgn="base"/>
            <a:r>
              <a:rPr lang="en-US" dirty="0">
                <a:solidFill>
                  <a:srgbClr val="404040"/>
                </a:solidFill>
                <a:latin typeface="-system-ui"/>
              </a:rPr>
              <a:t>8. In the first week after a customer joins the program (including their join date) they earn 2x points on all items, not just sushi - how many points do customer A and B have at the end of January?</a:t>
            </a:r>
          </a:p>
        </p:txBody>
      </p:sp>
      <p:pic>
        <p:nvPicPr>
          <p:cNvPr id="4" name="Picture 3">
            <a:extLst>
              <a:ext uri="{FF2B5EF4-FFF2-40B4-BE49-F238E27FC236}">
                <a16:creationId xmlns:a16="http://schemas.microsoft.com/office/drawing/2014/main" id="{A1E17A9F-24BB-4F2E-ADAF-0C9077CC1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6034"/>
            <a:ext cx="12192000" cy="4257382"/>
          </a:xfrm>
          <a:prstGeom prst="rect">
            <a:avLst/>
          </a:prstGeom>
        </p:spPr>
      </p:pic>
    </p:spTree>
    <p:extLst>
      <p:ext uri="{BB962C8B-B14F-4D97-AF65-F5344CB8AC3E}">
        <p14:creationId xmlns:p14="http://schemas.microsoft.com/office/powerpoint/2010/main" val="3407419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931A-A7A8-42F0-BB22-4468282D023C}"/>
              </a:ext>
            </a:extLst>
          </p:cNvPr>
          <p:cNvSpPr>
            <a:spLocks noGrp="1"/>
          </p:cNvSpPr>
          <p:nvPr>
            <p:ph type="title"/>
          </p:nvPr>
        </p:nvSpPr>
        <p:spPr>
          <a:xfrm>
            <a:off x="838200" y="0"/>
            <a:ext cx="10515600" cy="534572"/>
          </a:xfrm>
        </p:spPr>
        <p:txBody>
          <a:bodyPr>
            <a:normAutofit/>
          </a:bodyPr>
          <a:lstStyle/>
          <a:p>
            <a:r>
              <a:rPr lang="en-US" sz="2400" dirty="0">
                <a:latin typeface="Arial Black" panose="020B0A04020102020204" pitchFamily="34" charset="0"/>
              </a:rPr>
              <a:t>                                           INSIGHTS</a:t>
            </a:r>
            <a:endParaRPr lang="en-NG" sz="2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6B35FB0-8825-42C5-848C-FC1E7BEFDD6F}"/>
              </a:ext>
            </a:extLst>
          </p:cNvPr>
          <p:cNvSpPr>
            <a:spLocks noGrp="1"/>
          </p:cNvSpPr>
          <p:nvPr>
            <p:ph idx="1"/>
          </p:nvPr>
        </p:nvSpPr>
        <p:spPr>
          <a:xfrm>
            <a:off x="838200" y="436100"/>
            <a:ext cx="10515600" cy="3137094"/>
          </a:xfrm>
        </p:spPr>
        <p:txBody>
          <a:bodyPr>
            <a:normAutofit fontScale="55000" lnSpcReduction="20000"/>
          </a:bodyPr>
          <a:lstStyle/>
          <a:p>
            <a:pPr marL="0" indent="0">
              <a:buNone/>
            </a:pPr>
            <a:r>
              <a:rPr lang="en-US" dirty="0"/>
              <a:t>The following topics are covered in this case study</a:t>
            </a:r>
          </a:p>
          <a:p>
            <a:r>
              <a:rPr lang="en-US" dirty="0"/>
              <a:t>Data retrieval using SELECT statements</a:t>
            </a:r>
          </a:p>
          <a:p>
            <a:r>
              <a:rPr lang="en-US" dirty="0"/>
              <a:t>Filtering data using WHERE and GROUP BY clauses</a:t>
            </a:r>
          </a:p>
          <a:p>
            <a:r>
              <a:rPr lang="en-US" dirty="0"/>
              <a:t>Aggregating data using COUNT, SUM, and other aggregate functions</a:t>
            </a:r>
          </a:p>
          <a:p>
            <a:r>
              <a:rPr lang="en-US" dirty="0"/>
              <a:t>Joining tables using INNER JOIN and LEFT JOIN statements</a:t>
            </a:r>
          </a:p>
          <a:p>
            <a:r>
              <a:rPr lang="en-US" dirty="0"/>
              <a:t>Using subqueries to retrieve data from multiple tables</a:t>
            </a:r>
          </a:p>
          <a:p>
            <a:r>
              <a:rPr lang="en-US" dirty="0"/>
              <a:t>Using CASE statements to perform conditional logic in queries</a:t>
            </a:r>
          </a:p>
          <a:p>
            <a:r>
              <a:rPr lang="en-US" dirty="0"/>
              <a:t>Data manipulation using UPDATE and DELETE statements</a:t>
            </a:r>
          </a:p>
          <a:p>
            <a:r>
              <a:rPr lang="en-US" dirty="0"/>
              <a:t>Creating and modifying database schemas using CREATE and ALTER statements</a:t>
            </a:r>
          </a:p>
          <a:p>
            <a:r>
              <a:rPr lang="en-US" dirty="0"/>
              <a:t>Using indexes to optimize database performance</a:t>
            </a:r>
          </a:p>
          <a:p>
            <a:r>
              <a:rPr lang="en-US" dirty="0"/>
              <a:t>Best practices for writing efficient and effective SQL code.</a:t>
            </a:r>
          </a:p>
          <a:p>
            <a:endParaRPr lang="en-NG" dirty="0"/>
          </a:p>
        </p:txBody>
      </p:sp>
    </p:spTree>
    <p:extLst>
      <p:ext uri="{BB962C8B-B14F-4D97-AF65-F5344CB8AC3E}">
        <p14:creationId xmlns:p14="http://schemas.microsoft.com/office/powerpoint/2010/main" val="408298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5B93FF-50C2-4424-BF66-3D5AA4DFDC9C}"/>
              </a:ext>
            </a:extLst>
          </p:cNvPr>
          <p:cNvSpPr/>
          <p:nvPr/>
        </p:nvSpPr>
        <p:spPr>
          <a:xfrm>
            <a:off x="980661" y="413556"/>
            <a:ext cx="10442713" cy="1754326"/>
          </a:xfrm>
          <a:prstGeom prst="rect">
            <a:avLst/>
          </a:prstGeom>
        </p:spPr>
        <p:txBody>
          <a:bodyPr wrap="square">
            <a:spAutoFit/>
          </a:bodyPr>
          <a:lstStyle/>
          <a:p>
            <a:pPr algn="ctr" fontAlgn="base"/>
            <a:r>
              <a:rPr lang="en-US" b="1" i="0" dirty="0">
                <a:solidFill>
                  <a:srgbClr val="222222"/>
                </a:solidFill>
                <a:effectLst/>
                <a:latin typeface="-system-ui"/>
              </a:rPr>
              <a:t>Introduction</a:t>
            </a:r>
          </a:p>
          <a:p>
            <a:pPr fontAlgn="base"/>
            <a:r>
              <a:rPr lang="en-US" b="0" i="0" dirty="0">
                <a:solidFill>
                  <a:srgbClr val="404040"/>
                </a:solidFill>
                <a:effectLst/>
                <a:latin typeface="+mj-lt"/>
              </a:rPr>
              <a:t>Danny seriously loves Japanese food so in the beginning of 2021, he decides to embark upon a risky venture and opens up a cute little restaurant that sells his 3 favorite foods: sushi, curry and ramen.</a:t>
            </a:r>
          </a:p>
          <a:p>
            <a:pPr fontAlgn="base"/>
            <a:r>
              <a:rPr lang="en-US" b="0" i="0" dirty="0">
                <a:solidFill>
                  <a:srgbClr val="404040"/>
                </a:solidFill>
                <a:effectLst/>
                <a:latin typeface="+mj-lt"/>
              </a:rPr>
              <a:t>Danny’s Diner is in need of your assistance to help the restaurant stay afloat - the restaurant has captured some very basic data from their few months of operation but have no idea how to use their data to help them run the business.</a:t>
            </a:r>
          </a:p>
        </p:txBody>
      </p:sp>
      <p:sp>
        <p:nvSpPr>
          <p:cNvPr id="3" name="Rectangle 1">
            <a:extLst>
              <a:ext uri="{FF2B5EF4-FFF2-40B4-BE49-F238E27FC236}">
                <a16:creationId xmlns:a16="http://schemas.microsoft.com/office/drawing/2014/main" id="{5CDDC794-9C9E-46B3-9A98-2C9E3E3B27E1}"/>
              </a:ext>
            </a:extLst>
          </p:cNvPr>
          <p:cNvSpPr>
            <a:spLocks noChangeArrowheads="1"/>
          </p:cNvSpPr>
          <p:nvPr/>
        </p:nvSpPr>
        <p:spPr bwMode="auto">
          <a:xfrm>
            <a:off x="1192695" y="2289460"/>
            <a:ext cx="10018644" cy="415498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NG" sz="1800" b="1" i="0" u="none" strike="noStrike" cap="none" normalizeH="0" baseline="0" dirty="0">
                <a:ln>
                  <a:noFill/>
                </a:ln>
                <a:solidFill>
                  <a:srgbClr val="222222"/>
                </a:solidFill>
                <a:effectLst/>
                <a:latin typeface="-system-ui"/>
              </a:rPr>
              <a:t>                                                                             </a:t>
            </a:r>
            <a:r>
              <a:rPr kumimoji="0" lang="en-NG" altLang="en-NG" sz="1800" b="1" i="0" u="none" strike="noStrike" cap="none" normalizeH="0" baseline="0" dirty="0">
                <a:ln>
                  <a:noFill/>
                </a:ln>
                <a:solidFill>
                  <a:srgbClr val="222222"/>
                </a:solidFill>
                <a:effectLst/>
                <a:latin typeface="-system-ui"/>
              </a:rPr>
              <a:t>Problem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b="0" i="0" u="none" strike="noStrike" cap="none" normalizeH="0" baseline="0" dirty="0">
                <a:ln>
                  <a:noFill/>
                </a:ln>
                <a:solidFill>
                  <a:srgbClr val="404040"/>
                </a:solidFill>
                <a:effectLst/>
                <a:latin typeface="+mj-lt"/>
              </a:rPr>
              <a:t>Danny wants to use the data to answer a few simple questions about his customers, especially about their visiting patterns, how much money they’ve spent and also which menu items are their favourite. Having this deeper connection with his customers will help him deliver a better and more personalised experience for his loyal customers.</a:t>
            </a:r>
            <a:endParaRPr kumimoji="0" lang="en-NG" altLang="en-NG"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b="0" i="0" u="none" strike="noStrike" cap="none" normalizeH="0" baseline="0" dirty="0">
                <a:ln>
                  <a:noFill/>
                </a:ln>
                <a:solidFill>
                  <a:srgbClr val="404040"/>
                </a:solidFill>
                <a:effectLst/>
                <a:latin typeface="+mj-lt"/>
              </a:rPr>
              <a:t>He plans on using these insights to help him decide whether he should expand the existing customer loyalty program - additionally he needs help to generate some basic datasets so his team can easily inspect the data without needing to use SQL.</a:t>
            </a:r>
            <a:endParaRPr kumimoji="0" lang="en-NG" altLang="en-NG"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b="0" i="0" u="none" strike="noStrike" cap="none" normalizeH="0" baseline="0" dirty="0">
                <a:ln>
                  <a:noFill/>
                </a:ln>
                <a:solidFill>
                  <a:srgbClr val="404040"/>
                </a:solidFill>
                <a:effectLst/>
                <a:latin typeface="+mj-lt"/>
              </a:rPr>
              <a:t>Danny has provided you with a sample of his overall customer data due to privacy issues - but he hopes that these examples are enough for you to write fully functioning SQL queries to help him answer his questions!</a:t>
            </a:r>
            <a:endParaRPr kumimoji="0" lang="en-NG" altLang="en-NG"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b="0" i="0" u="none" strike="noStrike" cap="none" normalizeH="0" baseline="0" dirty="0">
                <a:ln>
                  <a:noFill/>
                </a:ln>
                <a:solidFill>
                  <a:srgbClr val="404040"/>
                </a:solidFill>
                <a:effectLst/>
                <a:latin typeface="+mj-lt"/>
              </a:rPr>
              <a:t>Danny has shared with you 3 key datasets for this case study:</a:t>
            </a:r>
            <a:endParaRPr kumimoji="0" lang="en-NG" altLang="en-NG"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b="0" i="0" u="none" strike="noStrike" cap="none" normalizeH="0" baseline="0" dirty="0">
                <a:ln>
                  <a:noFill/>
                </a:ln>
                <a:solidFill>
                  <a:srgbClr val="FF554A"/>
                </a:solidFill>
                <a:effectLst/>
                <a:latin typeface="+mj-lt"/>
              </a:rPr>
              <a:t>sales</a:t>
            </a:r>
            <a:endParaRPr kumimoji="0" lang="en-NG" altLang="en-NG" b="0" i="0" u="none" strike="noStrike" cap="none" normalizeH="0" baseline="0" dirty="0">
              <a:ln>
                <a:noFill/>
              </a:ln>
              <a:solidFill>
                <a:srgbClr val="40404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b="0" i="0" u="none" strike="noStrike" cap="none" normalizeH="0" baseline="0" dirty="0">
                <a:ln>
                  <a:noFill/>
                </a:ln>
                <a:solidFill>
                  <a:srgbClr val="FF554A"/>
                </a:solidFill>
                <a:effectLst/>
                <a:latin typeface="+mj-lt"/>
              </a:rPr>
              <a:t>menu</a:t>
            </a:r>
            <a:endParaRPr kumimoji="0" lang="en-NG" altLang="en-NG" b="0" i="0" u="none" strike="noStrike" cap="none" normalizeH="0" baseline="0" dirty="0">
              <a:ln>
                <a:noFill/>
              </a:ln>
              <a:solidFill>
                <a:srgbClr val="40404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b="0" i="0" u="none" strike="noStrike" cap="none" normalizeH="0" baseline="0" dirty="0">
                <a:ln>
                  <a:noFill/>
                </a:ln>
                <a:solidFill>
                  <a:srgbClr val="FF554A"/>
                </a:solidFill>
                <a:effectLst/>
                <a:latin typeface="+mj-lt"/>
              </a:rPr>
              <a:t>members</a:t>
            </a:r>
            <a:endParaRPr kumimoji="0" lang="en-NG" altLang="en-NG" b="0" i="0" u="none" strike="noStrike" cap="none" normalizeH="0" baseline="0" dirty="0">
              <a:ln>
                <a:noFill/>
              </a:ln>
              <a:solidFill>
                <a:srgbClr val="40404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G" altLang="en-NG"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2599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F4F8A5CD-3E5F-4C31-A1AA-C1DCBFF8D12A}"/>
              </a:ext>
            </a:extLst>
          </p:cNvPr>
          <p:cNvSpPr>
            <a:spLocks noChangeArrowheads="1"/>
          </p:cNvSpPr>
          <p:nvPr/>
        </p:nvSpPr>
        <p:spPr bwMode="auto">
          <a:xfrm>
            <a:off x="503583" y="296698"/>
            <a:ext cx="11688417" cy="78483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NG" sz="1500" b="1" i="0" u="none" strike="noStrike" cap="none" normalizeH="0" baseline="0" dirty="0">
                <a:ln>
                  <a:noFill/>
                </a:ln>
                <a:solidFill>
                  <a:srgbClr val="222222"/>
                </a:solidFill>
                <a:effectLst/>
                <a:latin typeface="-system-ui"/>
              </a:rPr>
              <a:t>                                                                                                                    </a:t>
            </a:r>
            <a:r>
              <a:rPr kumimoji="0" lang="en-NG" altLang="en-NG" sz="1500" b="1" i="0" u="none" strike="noStrike" cap="none" normalizeH="0" baseline="0" dirty="0">
                <a:ln>
                  <a:noFill/>
                </a:ln>
                <a:solidFill>
                  <a:srgbClr val="222222"/>
                </a:solidFill>
                <a:effectLst/>
                <a:latin typeface="-system-ui"/>
              </a:rPr>
              <a:t>Table 1: sales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b="0" i="0" u="none" strike="noStrike" cap="none" normalizeH="0" baseline="0" dirty="0">
                <a:ln>
                  <a:noFill/>
                </a:ln>
                <a:solidFill>
                  <a:srgbClr val="404040"/>
                </a:solidFill>
                <a:effectLst/>
                <a:latin typeface="+mj-lt"/>
              </a:rPr>
              <a:t>The </a:t>
            </a:r>
            <a:r>
              <a:rPr kumimoji="0" lang="en-NG" altLang="en-NG" b="0" i="0" u="none" strike="noStrike" cap="none" normalizeH="0" baseline="0" dirty="0">
                <a:ln>
                  <a:noFill/>
                </a:ln>
                <a:solidFill>
                  <a:srgbClr val="FF554A"/>
                </a:solidFill>
                <a:effectLst/>
                <a:latin typeface="+mj-lt"/>
              </a:rPr>
              <a:t>sales</a:t>
            </a:r>
            <a:r>
              <a:rPr kumimoji="0" lang="en-NG" altLang="en-NG" b="0" i="0" u="none" strike="noStrike" cap="none" normalizeH="0" baseline="0" dirty="0">
                <a:ln>
                  <a:noFill/>
                </a:ln>
                <a:solidFill>
                  <a:srgbClr val="404040"/>
                </a:solidFill>
                <a:effectLst/>
                <a:latin typeface="+mj-lt"/>
              </a:rPr>
              <a:t> table captures all </a:t>
            </a:r>
            <a:r>
              <a:rPr kumimoji="0" lang="en-NG" altLang="en-NG" b="0" i="0" u="none" strike="noStrike" cap="none" normalizeH="0" baseline="0" dirty="0">
                <a:ln>
                  <a:noFill/>
                </a:ln>
                <a:solidFill>
                  <a:srgbClr val="FF554A"/>
                </a:solidFill>
                <a:effectLst/>
                <a:latin typeface="+mj-lt"/>
              </a:rPr>
              <a:t>customer_id</a:t>
            </a:r>
            <a:r>
              <a:rPr kumimoji="0" lang="en-NG" altLang="en-NG" b="0" i="0" u="none" strike="noStrike" cap="none" normalizeH="0" baseline="0" dirty="0">
                <a:ln>
                  <a:noFill/>
                </a:ln>
                <a:solidFill>
                  <a:srgbClr val="404040"/>
                </a:solidFill>
                <a:effectLst/>
                <a:latin typeface="+mj-lt"/>
              </a:rPr>
              <a:t> level purchases with an corresponding </a:t>
            </a:r>
            <a:r>
              <a:rPr kumimoji="0" lang="en-NG" altLang="en-NG" b="0" i="0" u="none" strike="noStrike" cap="none" normalizeH="0" baseline="0" dirty="0">
                <a:ln>
                  <a:noFill/>
                </a:ln>
                <a:solidFill>
                  <a:srgbClr val="FF554A"/>
                </a:solidFill>
                <a:effectLst/>
                <a:latin typeface="+mj-lt"/>
              </a:rPr>
              <a:t>order_date</a:t>
            </a:r>
            <a:r>
              <a:rPr kumimoji="0" lang="en-NG" altLang="en-NG" b="0" i="0" u="none" strike="noStrike" cap="none" normalizeH="0" baseline="0" dirty="0">
                <a:ln>
                  <a:noFill/>
                </a:ln>
                <a:solidFill>
                  <a:srgbClr val="404040"/>
                </a:solidFill>
                <a:effectLst/>
                <a:latin typeface="+mj-lt"/>
              </a:rPr>
              <a:t> and </a:t>
            </a:r>
            <a:r>
              <a:rPr kumimoji="0" lang="en-NG" altLang="en-NG" b="0" i="0" u="none" strike="noStrike" cap="none" normalizeH="0" baseline="0" dirty="0">
                <a:ln>
                  <a:noFill/>
                </a:ln>
                <a:solidFill>
                  <a:srgbClr val="FF554A"/>
                </a:solidFill>
                <a:effectLst/>
                <a:latin typeface="+mj-lt"/>
              </a:rPr>
              <a:t>product_id</a:t>
            </a:r>
            <a:r>
              <a:rPr kumimoji="0" lang="en-NG" altLang="en-NG" b="0" i="0" u="none" strike="noStrike" cap="none" normalizeH="0" baseline="0" dirty="0">
                <a:ln>
                  <a:noFill/>
                </a:ln>
                <a:solidFill>
                  <a:srgbClr val="404040"/>
                </a:solidFill>
                <a:effectLst/>
                <a:latin typeface="+mj-lt"/>
              </a:rPr>
              <a:t> information for when and what menu items were ordered</a:t>
            </a:r>
            <a:r>
              <a:rPr kumimoji="0" lang="en-NG" altLang="en-NG" sz="1300" b="0" i="0" u="none" strike="noStrike" cap="none" normalizeH="0" baseline="0" dirty="0">
                <a:ln>
                  <a:noFill/>
                </a:ln>
                <a:solidFill>
                  <a:srgbClr val="404040"/>
                </a:solidFill>
                <a:effectLst/>
                <a:latin typeface="-system-ui"/>
              </a:rPr>
              <a:t>.</a:t>
            </a:r>
            <a:endParaRPr kumimoji="0" lang="en-NG" altLang="en-NG"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AC4969C2-7463-45E0-89B6-9AFC7F73C0F4}"/>
              </a:ext>
            </a:extLst>
          </p:cNvPr>
          <p:cNvGraphicFramePr>
            <a:graphicFrameLocks noGrp="1"/>
          </p:cNvGraphicFramePr>
          <p:nvPr>
            <p:extLst>
              <p:ext uri="{D42A27DB-BD31-4B8C-83A1-F6EECF244321}">
                <p14:modId xmlns:p14="http://schemas.microsoft.com/office/powerpoint/2010/main" val="1092599008"/>
              </p:ext>
            </p:extLst>
          </p:nvPr>
        </p:nvGraphicFramePr>
        <p:xfrm>
          <a:off x="1802295" y="1405366"/>
          <a:ext cx="8786190" cy="5155936"/>
        </p:xfrm>
        <a:graphic>
          <a:graphicData uri="http://schemas.openxmlformats.org/drawingml/2006/table">
            <a:tbl>
              <a:tblPr/>
              <a:tblGrid>
                <a:gridCol w="2928730">
                  <a:extLst>
                    <a:ext uri="{9D8B030D-6E8A-4147-A177-3AD203B41FA5}">
                      <a16:colId xmlns:a16="http://schemas.microsoft.com/office/drawing/2014/main" val="1391003728"/>
                    </a:ext>
                  </a:extLst>
                </a:gridCol>
                <a:gridCol w="2928730">
                  <a:extLst>
                    <a:ext uri="{9D8B030D-6E8A-4147-A177-3AD203B41FA5}">
                      <a16:colId xmlns:a16="http://schemas.microsoft.com/office/drawing/2014/main" val="2695666019"/>
                    </a:ext>
                  </a:extLst>
                </a:gridCol>
                <a:gridCol w="2928730">
                  <a:extLst>
                    <a:ext uri="{9D8B030D-6E8A-4147-A177-3AD203B41FA5}">
                      <a16:colId xmlns:a16="http://schemas.microsoft.com/office/drawing/2014/main" val="4018140040"/>
                    </a:ext>
                  </a:extLst>
                </a:gridCol>
              </a:tblGrid>
              <a:tr h="322246">
                <a:tc>
                  <a:txBody>
                    <a:bodyPr/>
                    <a:lstStyle/>
                    <a:p>
                      <a:pPr algn="l" fontAlgn="base"/>
                      <a:r>
                        <a:rPr lang="en-US" sz="1300" b="1">
                          <a:effectLst/>
                          <a:latin typeface="inherit"/>
                        </a:rPr>
                        <a:t>customer_id</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sz="1300" b="1" dirty="0">
                          <a:effectLst/>
                          <a:latin typeface="inherit"/>
                        </a:rPr>
                        <a:t>order_date</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sz="1300" b="1">
                          <a:effectLst/>
                          <a:latin typeface="inherit"/>
                        </a:rPr>
                        <a:t>product_id</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61500497"/>
                  </a:ext>
                </a:extLst>
              </a:tr>
              <a:tr h="322246">
                <a:tc>
                  <a:txBody>
                    <a:bodyPr/>
                    <a:lstStyle/>
                    <a:p>
                      <a:pPr algn="l" fontAlgn="base"/>
                      <a:r>
                        <a:rPr lang="en-US" sz="1300">
                          <a:effectLst/>
                        </a:rPr>
                        <a:t>A</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NG" sz="1300">
                          <a:effectLst/>
                        </a:rPr>
                        <a:t>2021-01-01</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NG" sz="1300">
                          <a:effectLst/>
                        </a:rPr>
                        <a:t>1</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44857761"/>
                  </a:ext>
                </a:extLst>
              </a:tr>
              <a:tr h="322246">
                <a:tc>
                  <a:txBody>
                    <a:bodyPr/>
                    <a:lstStyle/>
                    <a:p>
                      <a:pPr algn="l" fontAlgn="base"/>
                      <a:r>
                        <a:rPr lang="en-US" sz="1300">
                          <a:effectLst/>
                        </a:rPr>
                        <a:t>A</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fontAlgn="base"/>
                      <a:r>
                        <a:rPr lang="en-NG" sz="1300">
                          <a:effectLst/>
                        </a:rPr>
                        <a:t>2021-01-01</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fontAlgn="base"/>
                      <a:r>
                        <a:rPr lang="en-NG" sz="1300">
                          <a:effectLst/>
                        </a:rPr>
                        <a:t>2</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3526166293"/>
                  </a:ext>
                </a:extLst>
              </a:tr>
              <a:tr h="322246">
                <a:tc>
                  <a:txBody>
                    <a:bodyPr/>
                    <a:lstStyle/>
                    <a:p>
                      <a:pPr algn="l" fontAlgn="base"/>
                      <a:r>
                        <a:rPr lang="en-US" sz="1300">
                          <a:effectLst/>
                        </a:rPr>
                        <a:t>A</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NG" sz="1300">
                          <a:effectLst/>
                        </a:rPr>
                        <a:t>2021-01-07</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NG" sz="1300">
                          <a:effectLst/>
                        </a:rPr>
                        <a:t>2</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26270228"/>
                  </a:ext>
                </a:extLst>
              </a:tr>
              <a:tr h="322246">
                <a:tc>
                  <a:txBody>
                    <a:bodyPr/>
                    <a:lstStyle/>
                    <a:p>
                      <a:pPr algn="l" fontAlgn="base"/>
                      <a:r>
                        <a:rPr lang="en-US" sz="1300">
                          <a:effectLst/>
                        </a:rPr>
                        <a:t>A</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fontAlgn="base"/>
                      <a:r>
                        <a:rPr lang="en-NG" sz="1300">
                          <a:effectLst/>
                        </a:rPr>
                        <a:t>2021-01-10</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fontAlgn="base"/>
                      <a:r>
                        <a:rPr lang="en-NG" sz="1300">
                          <a:effectLst/>
                        </a:rPr>
                        <a:t>3</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1042764647"/>
                  </a:ext>
                </a:extLst>
              </a:tr>
              <a:tr h="322246">
                <a:tc>
                  <a:txBody>
                    <a:bodyPr/>
                    <a:lstStyle/>
                    <a:p>
                      <a:pPr algn="l" fontAlgn="base"/>
                      <a:r>
                        <a:rPr lang="en-US" sz="1300">
                          <a:effectLst/>
                        </a:rPr>
                        <a:t>A</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NG" sz="1300">
                          <a:effectLst/>
                        </a:rPr>
                        <a:t>2021-01-11</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NG" sz="1300">
                          <a:effectLst/>
                        </a:rPr>
                        <a:t>3</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76946288"/>
                  </a:ext>
                </a:extLst>
              </a:tr>
              <a:tr h="322246">
                <a:tc>
                  <a:txBody>
                    <a:bodyPr/>
                    <a:lstStyle/>
                    <a:p>
                      <a:pPr algn="l" fontAlgn="base"/>
                      <a:r>
                        <a:rPr lang="en-US" sz="1300">
                          <a:effectLst/>
                        </a:rPr>
                        <a:t>A</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fontAlgn="base"/>
                      <a:r>
                        <a:rPr lang="en-NG" sz="1300">
                          <a:effectLst/>
                        </a:rPr>
                        <a:t>2021-01-11</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fontAlgn="base"/>
                      <a:r>
                        <a:rPr lang="en-NG" sz="1300">
                          <a:effectLst/>
                        </a:rPr>
                        <a:t>3</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3438494064"/>
                  </a:ext>
                </a:extLst>
              </a:tr>
              <a:tr h="322246">
                <a:tc>
                  <a:txBody>
                    <a:bodyPr/>
                    <a:lstStyle/>
                    <a:p>
                      <a:pPr algn="l" fontAlgn="base"/>
                      <a:r>
                        <a:rPr lang="en-US" sz="1300">
                          <a:effectLst/>
                        </a:rPr>
                        <a:t>B</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NG" sz="1300">
                          <a:effectLst/>
                        </a:rPr>
                        <a:t>2021-01-01</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NG" sz="1300">
                          <a:effectLst/>
                        </a:rPr>
                        <a:t>2</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82690414"/>
                  </a:ext>
                </a:extLst>
              </a:tr>
              <a:tr h="322246">
                <a:tc>
                  <a:txBody>
                    <a:bodyPr/>
                    <a:lstStyle/>
                    <a:p>
                      <a:pPr algn="l" fontAlgn="base"/>
                      <a:r>
                        <a:rPr lang="en-US" sz="1300">
                          <a:effectLst/>
                        </a:rPr>
                        <a:t>B</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fontAlgn="base"/>
                      <a:r>
                        <a:rPr lang="en-NG" sz="1300">
                          <a:effectLst/>
                        </a:rPr>
                        <a:t>2021-01-02</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fontAlgn="base"/>
                      <a:r>
                        <a:rPr lang="en-NG" sz="1300">
                          <a:effectLst/>
                        </a:rPr>
                        <a:t>2</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1395549428"/>
                  </a:ext>
                </a:extLst>
              </a:tr>
              <a:tr h="322246">
                <a:tc>
                  <a:txBody>
                    <a:bodyPr/>
                    <a:lstStyle/>
                    <a:p>
                      <a:pPr algn="l" fontAlgn="base"/>
                      <a:r>
                        <a:rPr lang="en-US" sz="1300">
                          <a:effectLst/>
                        </a:rPr>
                        <a:t>B</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NG" sz="1300">
                          <a:effectLst/>
                        </a:rPr>
                        <a:t>2021-01-04</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NG" sz="1300">
                          <a:effectLst/>
                        </a:rPr>
                        <a:t>1</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78716955"/>
                  </a:ext>
                </a:extLst>
              </a:tr>
              <a:tr h="322246">
                <a:tc>
                  <a:txBody>
                    <a:bodyPr/>
                    <a:lstStyle/>
                    <a:p>
                      <a:pPr algn="l" fontAlgn="base"/>
                      <a:r>
                        <a:rPr lang="en-US" sz="1300">
                          <a:effectLst/>
                        </a:rPr>
                        <a:t>B</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fontAlgn="base"/>
                      <a:r>
                        <a:rPr lang="en-NG" sz="1300">
                          <a:effectLst/>
                        </a:rPr>
                        <a:t>2021-01-11</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fontAlgn="base"/>
                      <a:r>
                        <a:rPr lang="en-NG" sz="1300">
                          <a:effectLst/>
                        </a:rPr>
                        <a:t>1</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4194217099"/>
                  </a:ext>
                </a:extLst>
              </a:tr>
              <a:tr h="322246">
                <a:tc>
                  <a:txBody>
                    <a:bodyPr/>
                    <a:lstStyle/>
                    <a:p>
                      <a:pPr algn="l" fontAlgn="base"/>
                      <a:r>
                        <a:rPr lang="en-US" sz="1300">
                          <a:effectLst/>
                        </a:rPr>
                        <a:t>B</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NG" sz="1300">
                          <a:effectLst/>
                        </a:rPr>
                        <a:t>2021-01-16</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NG" sz="1300">
                          <a:effectLst/>
                        </a:rPr>
                        <a:t>3</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37584478"/>
                  </a:ext>
                </a:extLst>
              </a:tr>
              <a:tr h="322246">
                <a:tc>
                  <a:txBody>
                    <a:bodyPr/>
                    <a:lstStyle/>
                    <a:p>
                      <a:pPr algn="l" fontAlgn="base"/>
                      <a:r>
                        <a:rPr lang="en-US" sz="1300">
                          <a:effectLst/>
                        </a:rPr>
                        <a:t>B</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fontAlgn="base"/>
                      <a:r>
                        <a:rPr lang="en-NG" sz="1300">
                          <a:effectLst/>
                        </a:rPr>
                        <a:t>2021-02-01</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fontAlgn="base"/>
                      <a:r>
                        <a:rPr lang="en-NG" sz="1300">
                          <a:effectLst/>
                        </a:rPr>
                        <a:t>3</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2474972186"/>
                  </a:ext>
                </a:extLst>
              </a:tr>
              <a:tr h="322246">
                <a:tc>
                  <a:txBody>
                    <a:bodyPr/>
                    <a:lstStyle/>
                    <a:p>
                      <a:pPr algn="l" fontAlgn="base"/>
                      <a:r>
                        <a:rPr lang="en-US" sz="1300">
                          <a:effectLst/>
                        </a:rPr>
                        <a:t>C</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NG" sz="1300">
                          <a:effectLst/>
                        </a:rPr>
                        <a:t>2021-01-01</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NG" sz="1300">
                          <a:effectLst/>
                        </a:rPr>
                        <a:t>3</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68843735"/>
                  </a:ext>
                </a:extLst>
              </a:tr>
              <a:tr h="322246">
                <a:tc>
                  <a:txBody>
                    <a:bodyPr/>
                    <a:lstStyle/>
                    <a:p>
                      <a:pPr algn="l" fontAlgn="base"/>
                      <a:r>
                        <a:rPr lang="en-US" sz="1300">
                          <a:effectLst/>
                        </a:rPr>
                        <a:t>C</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fontAlgn="base"/>
                      <a:r>
                        <a:rPr lang="en-NG" sz="1300">
                          <a:effectLst/>
                        </a:rPr>
                        <a:t>2021-01-01</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fontAlgn="base"/>
                      <a:r>
                        <a:rPr lang="en-NG" sz="1300">
                          <a:effectLst/>
                        </a:rPr>
                        <a:t>3</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472446572"/>
                  </a:ext>
                </a:extLst>
              </a:tr>
              <a:tr h="322246">
                <a:tc>
                  <a:txBody>
                    <a:bodyPr/>
                    <a:lstStyle/>
                    <a:p>
                      <a:pPr algn="l" fontAlgn="base"/>
                      <a:r>
                        <a:rPr lang="en-US" sz="1300">
                          <a:effectLst/>
                        </a:rPr>
                        <a:t>C</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NG" sz="1300" dirty="0">
                          <a:effectLst/>
                        </a:rPr>
                        <a:t>2021-01-07</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NG" sz="1300" dirty="0">
                          <a:effectLst/>
                        </a:rPr>
                        <a:t>3</a:t>
                      </a:r>
                    </a:p>
                  </a:txBody>
                  <a:tcPr marL="86653" marR="86653" marT="39994" marB="399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77997139"/>
                  </a:ext>
                </a:extLst>
              </a:tr>
            </a:tbl>
          </a:graphicData>
        </a:graphic>
      </p:graphicFrame>
    </p:spTree>
    <p:extLst>
      <p:ext uri="{BB962C8B-B14F-4D97-AF65-F5344CB8AC3E}">
        <p14:creationId xmlns:p14="http://schemas.microsoft.com/office/powerpoint/2010/main" val="1008293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0847E1B-B894-4293-BF33-31FF35CF5E40}"/>
              </a:ext>
            </a:extLst>
          </p:cNvPr>
          <p:cNvGraphicFramePr>
            <a:graphicFrameLocks noGrp="1"/>
          </p:cNvGraphicFramePr>
          <p:nvPr>
            <p:extLst>
              <p:ext uri="{D42A27DB-BD31-4B8C-83A1-F6EECF244321}">
                <p14:modId xmlns:p14="http://schemas.microsoft.com/office/powerpoint/2010/main" val="2158870380"/>
              </p:ext>
            </p:extLst>
          </p:nvPr>
        </p:nvGraphicFramePr>
        <p:xfrm>
          <a:off x="838200" y="956255"/>
          <a:ext cx="10515600" cy="1554480"/>
        </p:xfrm>
        <a:graphic>
          <a:graphicData uri="http://schemas.openxmlformats.org/drawingml/2006/table">
            <a:tbl>
              <a:tblPr/>
              <a:tblGrid>
                <a:gridCol w="3505200">
                  <a:extLst>
                    <a:ext uri="{9D8B030D-6E8A-4147-A177-3AD203B41FA5}">
                      <a16:colId xmlns:a16="http://schemas.microsoft.com/office/drawing/2014/main" val="3956006375"/>
                    </a:ext>
                  </a:extLst>
                </a:gridCol>
                <a:gridCol w="3505200">
                  <a:extLst>
                    <a:ext uri="{9D8B030D-6E8A-4147-A177-3AD203B41FA5}">
                      <a16:colId xmlns:a16="http://schemas.microsoft.com/office/drawing/2014/main" val="3990909421"/>
                    </a:ext>
                  </a:extLst>
                </a:gridCol>
                <a:gridCol w="3505200">
                  <a:extLst>
                    <a:ext uri="{9D8B030D-6E8A-4147-A177-3AD203B41FA5}">
                      <a16:colId xmlns:a16="http://schemas.microsoft.com/office/drawing/2014/main" val="3163616286"/>
                    </a:ext>
                  </a:extLst>
                </a:gridCol>
              </a:tblGrid>
              <a:tr h="334093">
                <a:tc>
                  <a:txBody>
                    <a:bodyPr/>
                    <a:lstStyle/>
                    <a:p>
                      <a:pPr algn="l" fontAlgn="base"/>
                      <a:r>
                        <a:rPr lang="en-US" b="1">
                          <a:effectLst/>
                          <a:latin typeface="inherit"/>
                        </a:rPr>
                        <a:t>product_id</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b="1">
                          <a:effectLst/>
                          <a:latin typeface="inherit"/>
                        </a:rPr>
                        <a:t>product_name</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b="1">
                          <a:effectLst/>
                          <a:latin typeface="inherit"/>
                        </a:rPr>
                        <a:t>price</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05437868"/>
                  </a:ext>
                </a:extLst>
              </a:tr>
              <a:tr h="334093">
                <a:tc>
                  <a:txBody>
                    <a:bodyPr/>
                    <a:lstStyle/>
                    <a:p>
                      <a:pPr algn="l" fontAlgn="base"/>
                      <a:r>
                        <a:rPr lang="en-NG">
                          <a:effectLst/>
                        </a:rPr>
                        <a:t>1</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a:effectLst/>
                        </a:rPr>
                        <a:t>sushi</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NG">
                          <a:effectLst/>
                        </a:rPr>
                        <a:t>10</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71885229"/>
                  </a:ext>
                </a:extLst>
              </a:tr>
              <a:tr h="334093">
                <a:tc>
                  <a:txBody>
                    <a:bodyPr/>
                    <a:lstStyle/>
                    <a:p>
                      <a:pPr algn="l" fontAlgn="base"/>
                      <a:r>
                        <a:rPr lang="en-NG">
                          <a:effectLst/>
                        </a:rPr>
                        <a:t>2</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fontAlgn="base"/>
                      <a:r>
                        <a:rPr lang="en-US">
                          <a:effectLst/>
                        </a:rPr>
                        <a:t>curry</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fontAlgn="base"/>
                      <a:r>
                        <a:rPr lang="en-NG">
                          <a:effectLst/>
                        </a:rPr>
                        <a:t>15</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4005707518"/>
                  </a:ext>
                </a:extLst>
              </a:tr>
              <a:tr h="334093">
                <a:tc>
                  <a:txBody>
                    <a:bodyPr/>
                    <a:lstStyle/>
                    <a:p>
                      <a:pPr algn="l" fontAlgn="base"/>
                      <a:r>
                        <a:rPr lang="en-NG">
                          <a:effectLst/>
                        </a:rPr>
                        <a:t>3</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dirty="0">
                          <a:effectLst/>
                        </a:rPr>
                        <a:t>ramen</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NG" dirty="0">
                          <a:effectLst/>
                        </a:rPr>
                        <a:t>12</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46305619"/>
                  </a:ext>
                </a:extLst>
              </a:tr>
            </a:tbl>
          </a:graphicData>
        </a:graphic>
      </p:graphicFrame>
      <p:sp>
        <p:nvSpPr>
          <p:cNvPr id="3" name="Rectangle 1">
            <a:extLst>
              <a:ext uri="{FF2B5EF4-FFF2-40B4-BE49-F238E27FC236}">
                <a16:creationId xmlns:a16="http://schemas.microsoft.com/office/drawing/2014/main" id="{639CD287-5E19-4D82-9DF7-3E5BCD8649D4}"/>
              </a:ext>
            </a:extLst>
          </p:cNvPr>
          <p:cNvSpPr>
            <a:spLocks noChangeArrowheads="1"/>
          </p:cNvSpPr>
          <p:nvPr/>
        </p:nvSpPr>
        <p:spPr bwMode="auto">
          <a:xfrm>
            <a:off x="983973" y="171425"/>
            <a:ext cx="10515600" cy="78483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NG" sz="1500" b="1" i="0" u="none" strike="noStrike" cap="none" normalizeH="0" baseline="0" dirty="0">
                <a:ln>
                  <a:noFill/>
                </a:ln>
                <a:solidFill>
                  <a:srgbClr val="222222"/>
                </a:solidFill>
                <a:effectLst/>
                <a:latin typeface="-system-ui"/>
              </a:rPr>
              <a:t>                                                                                                          </a:t>
            </a:r>
            <a:r>
              <a:rPr kumimoji="0" lang="en-NG" altLang="en-NG" sz="1500" b="1" i="0" u="none" strike="noStrike" cap="none" normalizeH="0" baseline="0" dirty="0">
                <a:ln>
                  <a:noFill/>
                </a:ln>
                <a:solidFill>
                  <a:srgbClr val="222222"/>
                </a:solidFill>
                <a:effectLst/>
                <a:latin typeface="-system-ui"/>
              </a:rPr>
              <a:t>Table 2: menu</a:t>
            </a: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b="0" i="0" u="none" strike="noStrike" cap="none" normalizeH="0" baseline="0" dirty="0">
                <a:ln>
                  <a:noFill/>
                </a:ln>
                <a:solidFill>
                  <a:srgbClr val="404040"/>
                </a:solidFill>
                <a:effectLst/>
                <a:latin typeface="+mj-lt"/>
              </a:rPr>
              <a:t>The </a:t>
            </a:r>
            <a:r>
              <a:rPr kumimoji="0" lang="en-NG" altLang="en-NG" b="0" i="0" u="none" strike="noStrike" cap="none" normalizeH="0" baseline="0" dirty="0">
                <a:ln>
                  <a:noFill/>
                </a:ln>
                <a:solidFill>
                  <a:srgbClr val="FF554A"/>
                </a:solidFill>
                <a:effectLst/>
                <a:latin typeface="+mj-lt"/>
              </a:rPr>
              <a:t>menu</a:t>
            </a:r>
            <a:r>
              <a:rPr kumimoji="0" lang="en-NG" altLang="en-NG" b="0" i="0" u="none" strike="noStrike" cap="none" normalizeH="0" baseline="0" dirty="0">
                <a:ln>
                  <a:noFill/>
                </a:ln>
                <a:solidFill>
                  <a:srgbClr val="404040"/>
                </a:solidFill>
                <a:effectLst/>
                <a:latin typeface="+mj-lt"/>
              </a:rPr>
              <a:t> table maps the </a:t>
            </a:r>
            <a:r>
              <a:rPr kumimoji="0" lang="en-NG" altLang="en-NG" b="0" i="0" u="none" strike="noStrike" cap="none" normalizeH="0" baseline="0" dirty="0">
                <a:ln>
                  <a:noFill/>
                </a:ln>
                <a:solidFill>
                  <a:srgbClr val="FF554A"/>
                </a:solidFill>
                <a:effectLst/>
                <a:latin typeface="+mj-lt"/>
              </a:rPr>
              <a:t>product_id</a:t>
            </a:r>
            <a:r>
              <a:rPr kumimoji="0" lang="en-NG" altLang="en-NG" b="0" i="0" u="none" strike="noStrike" cap="none" normalizeH="0" baseline="0" dirty="0">
                <a:ln>
                  <a:noFill/>
                </a:ln>
                <a:solidFill>
                  <a:srgbClr val="404040"/>
                </a:solidFill>
                <a:effectLst/>
                <a:latin typeface="+mj-lt"/>
              </a:rPr>
              <a:t> to the actual </a:t>
            </a:r>
            <a:r>
              <a:rPr kumimoji="0" lang="en-NG" altLang="en-NG" b="0" i="0" u="none" strike="noStrike" cap="none" normalizeH="0" baseline="0" dirty="0">
                <a:ln>
                  <a:noFill/>
                </a:ln>
                <a:solidFill>
                  <a:srgbClr val="FF554A"/>
                </a:solidFill>
                <a:effectLst/>
                <a:latin typeface="+mj-lt"/>
              </a:rPr>
              <a:t>product_name</a:t>
            </a:r>
            <a:r>
              <a:rPr kumimoji="0" lang="en-NG" altLang="en-NG" b="0" i="0" u="none" strike="noStrike" cap="none" normalizeH="0" baseline="0" dirty="0">
                <a:ln>
                  <a:noFill/>
                </a:ln>
                <a:solidFill>
                  <a:srgbClr val="404040"/>
                </a:solidFill>
                <a:effectLst/>
                <a:latin typeface="+mj-lt"/>
              </a:rPr>
              <a:t> and </a:t>
            </a:r>
            <a:r>
              <a:rPr kumimoji="0" lang="en-NG" altLang="en-NG" b="0" i="0" u="none" strike="noStrike" cap="none" normalizeH="0" baseline="0" dirty="0">
                <a:ln>
                  <a:noFill/>
                </a:ln>
                <a:solidFill>
                  <a:srgbClr val="FF554A"/>
                </a:solidFill>
                <a:effectLst/>
                <a:latin typeface="+mj-lt"/>
              </a:rPr>
              <a:t>price</a:t>
            </a:r>
            <a:r>
              <a:rPr kumimoji="0" lang="en-NG" altLang="en-NG" b="0" i="0" u="none" strike="noStrike" cap="none" normalizeH="0" baseline="0" dirty="0">
                <a:ln>
                  <a:noFill/>
                </a:ln>
                <a:solidFill>
                  <a:srgbClr val="404040"/>
                </a:solidFill>
                <a:effectLst/>
                <a:latin typeface="+mj-lt"/>
              </a:rPr>
              <a:t> of each menu item</a:t>
            </a:r>
            <a:r>
              <a:rPr kumimoji="0" lang="en-NG" altLang="en-NG" sz="1300" b="0" i="0" u="none" strike="noStrike" cap="none" normalizeH="0" baseline="0" dirty="0">
                <a:ln>
                  <a:noFill/>
                </a:ln>
                <a:solidFill>
                  <a:srgbClr val="404040"/>
                </a:solidFill>
                <a:effectLst/>
                <a:latin typeface="-system-ui"/>
              </a:rPr>
              <a:t>.</a:t>
            </a:r>
            <a:endParaRPr kumimoji="0" lang="en-NG" altLang="en-NG"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G" altLang="en-NG"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79428AFD-2D9C-499E-A4B5-0B38424A4245}"/>
              </a:ext>
            </a:extLst>
          </p:cNvPr>
          <p:cNvGraphicFramePr>
            <a:graphicFrameLocks noGrp="1"/>
          </p:cNvGraphicFramePr>
          <p:nvPr>
            <p:extLst>
              <p:ext uri="{D42A27DB-BD31-4B8C-83A1-F6EECF244321}">
                <p14:modId xmlns:p14="http://schemas.microsoft.com/office/powerpoint/2010/main" val="3930106255"/>
              </p:ext>
            </p:extLst>
          </p:nvPr>
        </p:nvGraphicFramePr>
        <p:xfrm>
          <a:off x="838200" y="4389914"/>
          <a:ext cx="10515600" cy="1165860"/>
        </p:xfrm>
        <a:graphic>
          <a:graphicData uri="http://schemas.openxmlformats.org/drawingml/2006/table">
            <a:tbl>
              <a:tblPr/>
              <a:tblGrid>
                <a:gridCol w="5257800">
                  <a:extLst>
                    <a:ext uri="{9D8B030D-6E8A-4147-A177-3AD203B41FA5}">
                      <a16:colId xmlns:a16="http://schemas.microsoft.com/office/drawing/2014/main" val="806985297"/>
                    </a:ext>
                  </a:extLst>
                </a:gridCol>
                <a:gridCol w="5257800">
                  <a:extLst>
                    <a:ext uri="{9D8B030D-6E8A-4147-A177-3AD203B41FA5}">
                      <a16:colId xmlns:a16="http://schemas.microsoft.com/office/drawing/2014/main" val="1458438232"/>
                    </a:ext>
                  </a:extLst>
                </a:gridCol>
              </a:tblGrid>
              <a:tr h="0">
                <a:tc>
                  <a:txBody>
                    <a:bodyPr/>
                    <a:lstStyle/>
                    <a:p>
                      <a:pPr algn="l" fontAlgn="base"/>
                      <a:r>
                        <a:rPr lang="en-US" b="1">
                          <a:effectLst/>
                          <a:latin typeface="inherit"/>
                        </a:rPr>
                        <a:t>customer_id</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b="1">
                          <a:effectLst/>
                          <a:latin typeface="inherit"/>
                        </a:rPr>
                        <a:t>join_date</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79519203"/>
                  </a:ext>
                </a:extLst>
              </a:tr>
              <a:tr h="0">
                <a:tc>
                  <a:txBody>
                    <a:bodyPr/>
                    <a:lstStyle/>
                    <a:p>
                      <a:pPr algn="l" fontAlgn="base"/>
                      <a:r>
                        <a:rPr lang="en-US">
                          <a:effectLst/>
                        </a:rPr>
                        <a:t>A</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r>
                        <a:rPr lang="en-NG">
                          <a:effectLst/>
                        </a:rPr>
                        <a:t>2021-01-07</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2352898"/>
                  </a:ext>
                </a:extLst>
              </a:tr>
              <a:tr h="0">
                <a:tc>
                  <a:txBody>
                    <a:bodyPr/>
                    <a:lstStyle/>
                    <a:p>
                      <a:pPr algn="l" fontAlgn="base"/>
                      <a:r>
                        <a:rPr lang="en-US" dirty="0">
                          <a:effectLst/>
                        </a:rPr>
                        <a:t>B</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fontAlgn="base"/>
                      <a:r>
                        <a:rPr lang="en-NG" dirty="0">
                          <a:effectLst/>
                        </a:rPr>
                        <a:t>2021-01-09</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849618777"/>
                  </a:ext>
                </a:extLst>
              </a:tr>
            </a:tbl>
          </a:graphicData>
        </a:graphic>
      </p:graphicFrame>
      <p:sp>
        <p:nvSpPr>
          <p:cNvPr id="5" name="Rectangle 2">
            <a:extLst>
              <a:ext uri="{FF2B5EF4-FFF2-40B4-BE49-F238E27FC236}">
                <a16:creationId xmlns:a16="http://schemas.microsoft.com/office/drawing/2014/main" id="{2A8684E0-478E-4990-B383-38A43B2ED428}"/>
              </a:ext>
            </a:extLst>
          </p:cNvPr>
          <p:cNvSpPr>
            <a:spLocks noChangeArrowheads="1"/>
          </p:cNvSpPr>
          <p:nvPr/>
        </p:nvSpPr>
        <p:spPr bwMode="auto">
          <a:xfrm>
            <a:off x="838201" y="3118594"/>
            <a:ext cx="9830594" cy="106182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NG" sz="1500" b="1" i="0" u="none" strike="noStrike" cap="none" normalizeH="0" baseline="0" dirty="0">
                <a:ln>
                  <a:noFill/>
                </a:ln>
                <a:solidFill>
                  <a:srgbClr val="222222"/>
                </a:solidFill>
                <a:effectLst/>
                <a:latin typeface="-system-ui"/>
              </a:rPr>
              <a:t>                                                                                                             </a:t>
            </a:r>
            <a:r>
              <a:rPr kumimoji="0" lang="en-NG" altLang="en-NG" sz="1500" b="1" i="0" u="none" strike="noStrike" cap="none" normalizeH="0" baseline="0" dirty="0">
                <a:ln>
                  <a:noFill/>
                </a:ln>
                <a:solidFill>
                  <a:srgbClr val="222222"/>
                </a:solidFill>
                <a:effectLst/>
                <a:latin typeface="-system-ui"/>
              </a:rPr>
              <a:t>Table 3: members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b="0" i="0" u="none" strike="noStrike" cap="none" normalizeH="0" baseline="0" dirty="0">
                <a:ln>
                  <a:noFill/>
                </a:ln>
                <a:solidFill>
                  <a:srgbClr val="404040"/>
                </a:solidFill>
                <a:effectLst/>
                <a:latin typeface="+mj-lt"/>
              </a:rPr>
              <a:t>The final </a:t>
            </a:r>
            <a:r>
              <a:rPr kumimoji="0" lang="en-NG" altLang="en-NG" b="0" i="0" u="none" strike="noStrike" cap="none" normalizeH="0" baseline="0" dirty="0">
                <a:ln>
                  <a:noFill/>
                </a:ln>
                <a:solidFill>
                  <a:srgbClr val="FF554A"/>
                </a:solidFill>
                <a:effectLst/>
                <a:latin typeface="+mj-lt"/>
              </a:rPr>
              <a:t>members</a:t>
            </a:r>
            <a:r>
              <a:rPr kumimoji="0" lang="en-NG" altLang="en-NG" b="0" i="0" u="none" strike="noStrike" cap="none" normalizeH="0" baseline="0" dirty="0">
                <a:ln>
                  <a:noFill/>
                </a:ln>
                <a:solidFill>
                  <a:srgbClr val="404040"/>
                </a:solidFill>
                <a:effectLst/>
                <a:latin typeface="+mj-lt"/>
              </a:rPr>
              <a:t> table captures the </a:t>
            </a:r>
            <a:r>
              <a:rPr kumimoji="0" lang="en-NG" altLang="en-NG" b="0" i="0" u="none" strike="noStrike" cap="none" normalizeH="0" baseline="0" dirty="0">
                <a:ln>
                  <a:noFill/>
                </a:ln>
                <a:solidFill>
                  <a:srgbClr val="FF554A"/>
                </a:solidFill>
                <a:effectLst/>
                <a:latin typeface="+mj-lt"/>
              </a:rPr>
              <a:t>join_date</a:t>
            </a:r>
            <a:r>
              <a:rPr kumimoji="0" lang="en-NG" altLang="en-NG" b="0" i="0" u="none" strike="noStrike" cap="none" normalizeH="0" baseline="0" dirty="0">
                <a:ln>
                  <a:noFill/>
                </a:ln>
                <a:solidFill>
                  <a:srgbClr val="404040"/>
                </a:solidFill>
                <a:effectLst/>
                <a:latin typeface="+mj-lt"/>
              </a:rPr>
              <a:t> when a </a:t>
            </a:r>
            <a:r>
              <a:rPr kumimoji="0" lang="en-NG" altLang="en-NG" b="0" i="0" u="none" strike="noStrike" cap="none" normalizeH="0" baseline="0" dirty="0">
                <a:ln>
                  <a:noFill/>
                </a:ln>
                <a:solidFill>
                  <a:srgbClr val="FF554A"/>
                </a:solidFill>
                <a:effectLst/>
                <a:latin typeface="+mj-lt"/>
              </a:rPr>
              <a:t>customer_id</a:t>
            </a:r>
            <a:r>
              <a:rPr kumimoji="0" lang="en-NG" altLang="en-NG" b="0" i="0" u="none" strike="noStrike" cap="none" normalizeH="0" baseline="0" dirty="0">
                <a:ln>
                  <a:noFill/>
                </a:ln>
                <a:solidFill>
                  <a:srgbClr val="404040"/>
                </a:solidFill>
                <a:effectLst/>
                <a:latin typeface="+mj-lt"/>
              </a:rPr>
              <a:t> joined the beta version of the Danny’s Diner loyalty program</a:t>
            </a:r>
            <a:r>
              <a:rPr kumimoji="0" lang="en-NG" altLang="en-NG" sz="1300" b="0" i="0" u="none" strike="noStrike" cap="none" normalizeH="0" baseline="0" dirty="0">
                <a:ln>
                  <a:noFill/>
                </a:ln>
                <a:solidFill>
                  <a:srgbClr val="404040"/>
                </a:solidFill>
                <a:effectLst/>
                <a:latin typeface="-system-ui"/>
              </a:rPr>
              <a:t>.</a:t>
            </a:r>
            <a:endParaRPr kumimoji="0" lang="en-NG" altLang="en-NG"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G" altLang="en-NG"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352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4D1A64-4002-4865-A3DC-9AE8D766D824}"/>
              </a:ext>
            </a:extLst>
          </p:cNvPr>
          <p:cNvSpPr/>
          <p:nvPr/>
        </p:nvSpPr>
        <p:spPr>
          <a:xfrm>
            <a:off x="1921565" y="1028343"/>
            <a:ext cx="8878956" cy="3970318"/>
          </a:xfrm>
          <a:prstGeom prst="rect">
            <a:avLst/>
          </a:prstGeom>
        </p:spPr>
        <p:txBody>
          <a:bodyPr wrap="square">
            <a:spAutoFit/>
          </a:bodyPr>
          <a:lstStyle/>
          <a:p>
            <a:pPr algn="ctr" fontAlgn="base"/>
            <a:r>
              <a:rPr lang="en-US" b="1" i="0" dirty="0">
                <a:solidFill>
                  <a:srgbClr val="222222"/>
                </a:solidFill>
                <a:effectLst/>
                <a:latin typeface="-system-ui"/>
              </a:rPr>
              <a:t>Case Study Questions</a:t>
            </a:r>
          </a:p>
          <a:p>
            <a:pPr fontAlgn="base"/>
            <a:endParaRPr lang="en-US" b="0" i="0" dirty="0">
              <a:solidFill>
                <a:srgbClr val="404040"/>
              </a:solidFill>
              <a:effectLst/>
              <a:latin typeface="-system-ui"/>
            </a:endParaRPr>
          </a:p>
          <a:p>
            <a:pPr fontAlgn="base">
              <a:buFont typeface="+mj-lt"/>
              <a:buAutoNum type="arabicPeriod"/>
            </a:pPr>
            <a:r>
              <a:rPr lang="en-US" b="0" i="0" dirty="0">
                <a:solidFill>
                  <a:srgbClr val="404040"/>
                </a:solidFill>
                <a:effectLst/>
                <a:latin typeface="-system-ui"/>
              </a:rPr>
              <a:t>What is the total amount each customer spent at the restaurant?</a:t>
            </a:r>
          </a:p>
          <a:p>
            <a:pPr fontAlgn="base">
              <a:buFont typeface="+mj-lt"/>
              <a:buAutoNum type="arabicPeriod"/>
            </a:pPr>
            <a:r>
              <a:rPr lang="en-US" b="0" i="0" dirty="0">
                <a:solidFill>
                  <a:srgbClr val="404040"/>
                </a:solidFill>
                <a:effectLst/>
                <a:latin typeface="-system-ui"/>
              </a:rPr>
              <a:t>How many days has each customer visited the restaurant?</a:t>
            </a:r>
          </a:p>
          <a:p>
            <a:pPr fontAlgn="base">
              <a:buFont typeface="+mj-lt"/>
              <a:buAutoNum type="arabicPeriod"/>
            </a:pPr>
            <a:r>
              <a:rPr lang="en-US" b="0" i="0" dirty="0">
                <a:solidFill>
                  <a:srgbClr val="404040"/>
                </a:solidFill>
                <a:effectLst/>
                <a:latin typeface="-system-ui"/>
              </a:rPr>
              <a:t>What is the most purchased item on the menu and how many times was it purchased by all customers?</a:t>
            </a:r>
          </a:p>
          <a:p>
            <a:pPr fontAlgn="base">
              <a:buFont typeface="+mj-lt"/>
              <a:buAutoNum type="arabicPeriod"/>
            </a:pPr>
            <a:r>
              <a:rPr lang="en-US" b="0" i="0" dirty="0">
                <a:solidFill>
                  <a:srgbClr val="404040"/>
                </a:solidFill>
                <a:effectLst/>
                <a:latin typeface="-system-ui"/>
              </a:rPr>
              <a:t>Which item was the most popular for each customer?</a:t>
            </a:r>
          </a:p>
          <a:p>
            <a:pPr fontAlgn="base">
              <a:buFont typeface="+mj-lt"/>
              <a:buAutoNum type="arabicPeriod"/>
            </a:pPr>
            <a:r>
              <a:rPr lang="en-US" b="0" i="0" dirty="0">
                <a:solidFill>
                  <a:srgbClr val="404040"/>
                </a:solidFill>
                <a:effectLst/>
                <a:latin typeface="-system-ui"/>
              </a:rPr>
              <a:t>Which item was purchased first by the customer after they became a member?</a:t>
            </a:r>
          </a:p>
          <a:p>
            <a:pPr fontAlgn="base">
              <a:buFont typeface="+mj-lt"/>
              <a:buAutoNum type="arabicPeriod"/>
            </a:pPr>
            <a:r>
              <a:rPr lang="en-US" b="0" i="0" dirty="0">
                <a:solidFill>
                  <a:srgbClr val="404040"/>
                </a:solidFill>
                <a:effectLst/>
                <a:latin typeface="-system-ui"/>
              </a:rPr>
              <a:t>Which item was purchased just before the customer became a member?</a:t>
            </a:r>
          </a:p>
          <a:p>
            <a:pPr fontAlgn="base">
              <a:buFont typeface="+mj-lt"/>
              <a:buAutoNum type="arabicPeriod"/>
            </a:pPr>
            <a:r>
              <a:rPr lang="en-US" b="0" i="0" dirty="0">
                <a:solidFill>
                  <a:srgbClr val="404040"/>
                </a:solidFill>
                <a:effectLst/>
                <a:latin typeface="-system-ui"/>
              </a:rPr>
              <a:t>If each $1 spent equates to 10 points and sushi has a 2x points multiplier - how many points would each customer have?</a:t>
            </a:r>
          </a:p>
          <a:p>
            <a:pPr fontAlgn="base">
              <a:buFont typeface="+mj-lt"/>
              <a:buAutoNum type="arabicPeriod"/>
            </a:pPr>
            <a:r>
              <a:rPr lang="en-US" b="0" i="0" dirty="0">
                <a:solidFill>
                  <a:srgbClr val="404040"/>
                </a:solidFill>
                <a:effectLst/>
                <a:latin typeface="-system-ui"/>
              </a:rPr>
              <a:t>In the first week after a customer joins the program (including their join date) they earn 2x points on all items, not just sushi - how many points do customer A and B have at the end of January?</a:t>
            </a:r>
          </a:p>
        </p:txBody>
      </p:sp>
    </p:spTree>
    <p:extLst>
      <p:ext uri="{BB962C8B-B14F-4D97-AF65-F5344CB8AC3E}">
        <p14:creationId xmlns:p14="http://schemas.microsoft.com/office/powerpoint/2010/main" val="906931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1FE5C3-362E-4952-BED8-9D242BD94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91" y="347228"/>
            <a:ext cx="12013809" cy="3545059"/>
          </a:xfrm>
          <a:prstGeom prst="rect">
            <a:avLst/>
          </a:prstGeom>
        </p:spPr>
      </p:pic>
      <p:sp>
        <p:nvSpPr>
          <p:cNvPr id="6" name="Rectangle 5">
            <a:extLst>
              <a:ext uri="{FF2B5EF4-FFF2-40B4-BE49-F238E27FC236}">
                <a16:creationId xmlns:a16="http://schemas.microsoft.com/office/drawing/2014/main" id="{0921CC58-8564-42D6-A4FA-ED49745BEC16}"/>
              </a:ext>
            </a:extLst>
          </p:cNvPr>
          <p:cNvSpPr/>
          <p:nvPr/>
        </p:nvSpPr>
        <p:spPr>
          <a:xfrm>
            <a:off x="0" y="0"/>
            <a:ext cx="11835618" cy="369332"/>
          </a:xfrm>
          <a:prstGeom prst="rect">
            <a:avLst/>
          </a:prstGeom>
        </p:spPr>
        <p:txBody>
          <a:bodyPr wrap="square">
            <a:spAutoFit/>
          </a:bodyPr>
          <a:lstStyle/>
          <a:p>
            <a:pPr fontAlgn="base">
              <a:buFont typeface="+mj-lt"/>
              <a:buAutoNum type="arabicPeriod"/>
            </a:pPr>
            <a:r>
              <a:rPr lang="en-US" dirty="0">
                <a:solidFill>
                  <a:srgbClr val="404040"/>
                </a:solidFill>
                <a:latin typeface="-system-ui"/>
              </a:rPr>
              <a:t>What is the total amount each customer spent at the restaurant?</a:t>
            </a:r>
          </a:p>
        </p:txBody>
      </p:sp>
      <p:sp>
        <p:nvSpPr>
          <p:cNvPr id="7" name="Rectangle 6">
            <a:extLst>
              <a:ext uri="{FF2B5EF4-FFF2-40B4-BE49-F238E27FC236}">
                <a16:creationId xmlns:a16="http://schemas.microsoft.com/office/drawing/2014/main" id="{9389081E-BAF3-4370-9EC5-A437604814D2}"/>
              </a:ext>
            </a:extLst>
          </p:cNvPr>
          <p:cNvSpPr/>
          <p:nvPr/>
        </p:nvSpPr>
        <p:spPr>
          <a:xfrm>
            <a:off x="178190" y="3870183"/>
            <a:ext cx="8571914" cy="369332"/>
          </a:xfrm>
          <a:prstGeom prst="rect">
            <a:avLst/>
          </a:prstGeom>
        </p:spPr>
        <p:txBody>
          <a:bodyPr wrap="square">
            <a:spAutoFit/>
          </a:bodyPr>
          <a:lstStyle/>
          <a:p>
            <a:pPr fontAlgn="base"/>
            <a:r>
              <a:rPr lang="en-US" dirty="0">
                <a:solidFill>
                  <a:srgbClr val="404040"/>
                </a:solidFill>
                <a:latin typeface="-system-ui"/>
              </a:rPr>
              <a:t>2. How many days has each customer visited the restaurant?</a:t>
            </a:r>
          </a:p>
        </p:txBody>
      </p:sp>
      <p:pic>
        <p:nvPicPr>
          <p:cNvPr id="9" name="Picture 8">
            <a:extLst>
              <a:ext uri="{FF2B5EF4-FFF2-40B4-BE49-F238E27FC236}">
                <a16:creationId xmlns:a16="http://schemas.microsoft.com/office/drawing/2014/main" id="{BFD44E58-F125-411A-94FF-48D5DD0E8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95" y="4239515"/>
            <a:ext cx="12013809" cy="2618485"/>
          </a:xfrm>
          <a:prstGeom prst="rect">
            <a:avLst/>
          </a:prstGeom>
        </p:spPr>
      </p:pic>
    </p:spTree>
    <p:extLst>
      <p:ext uri="{BB962C8B-B14F-4D97-AF65-F5344CB8AC3E}">
        <p14:creationId xmlns:p14="http://schemas.microsoft.com/office/powerpoint/2010/main" val="26175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C208D5-5922-4EA7-9C2A-2C48F2F74917}"/>
              </a:ext>
            </a:extLst>
          </p:cNvPr>
          <p:cNvSpPr/>
          <p:nvPr/>
        </p:nvSpPr>
        <p:spPr>
          <a:xfrm>
            <a:off x="28136" y="0"/>
            <a:ext cx="11901268" cy="1200329"/>
          </a:xfrm>
          <a:prstGeom prst="rect">
            <a:avLst/>
          </a:prstGeom>
        </p:spPr>
        <p:txBody>
          <a:bodyPr wrap="square">
            <a:spAutoFit/>
          </a:bodyPr>
          <a:lstStyle/>
          <a:p>
            <a:pPr fontAlgn="base"/>
            <a:r>
              <a:rPr lang="en-US" dirty="0">
                <a:solidFill>
                  <a:srgbClr val="404040"/>
                </a:solidFill>
                <a:latin typeface="-system-ui"/>
              </a:rPr>
              <a:t>4. What is the most purchased item on the menu and how many times was it purchased by all customers?</a:t>
            </a:r>
          </a:p>
          <a:p>
            <a:pPr fontAlgn="base"/>
            <a:r>
              <a:rPr lang="en-US" dirty="0">
                <a:solidFill>
                  <a:srgbClr val="404040"/>
                </a:solidFill>
                <a:latin typeface="-system-ui"/>
              </a:rPr>
              <a:t>The first thing that came to my mind when seeing this query was to query them separately, but I realized that it wasn’t as efficient, so I used joins instead</a:t>
            </a:r>
          </a:p>
          <a:p>
            <a:pPr fontAlgn="base"/>
            <a:endParaRPr lang="en-US" dirty="0">
              <a:solidFill>
                <a:srgbClr val="404040"/>
              </a:solidFill>
              <a:latin typeface="-system-ui"/>
            </a:endParaRPr>
          </a:p>
        </p:txBody>
      </p:sp>
      <p:pic>
        <p:nvPicPr>
          <p:cNvPr id="4" name="Picture 3">
            <a:extLst>
              <a:ext uri="{FF2B5EF4-FFF2-40B4-BE49-F238E27FC236}">
                <a16:creationId xmlns:a16="http://schemas.microsoft.com/office/drawing/2014/main" id="{4575174D-5AC6-4D20-AB9B-C3C5DBE48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6" y="886265"/>
            <a:ext cx="12192000" cy="3600538"/>
          </a:xfrm>
          <a:prstGeom prst="rect">
            <a:avLst/>
          </a:prstGeom>
        </p:spPr>
      </p:pic>
    </p:spTree>
    <p:extLst>
      <p:ext uri="{BB962C8B-B14F-4D97-AF65-F5344CB8AC3E}">
        <p14:creationId xmlns:p14="http://schemas.microsoft.com/office/powerpoint/2010/main" val="2520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ECFC05-B3CB-4CAC-AB9E-F01F389A5838}"/>
              </a:ext>
            </a:extLst>
          </p:cNvPr>
          <p:cNvSpPr/>
          <p:nvPr/>
        </p:nvSpPr>
        <p:spPr>
          <a:xfrm>
            <a:off x="0" y="0"/>
            <a:ext cx="10677378" cy="369332"/>
          </a:xfrm>
          <a:prstGeom prst="rect">
            <a:avLst/>
          </a:prstGeom>
        </p:spPr>
        <p:txBody>
          <a:bodyPr wrap="square">
            <a:spAutoFit/>
          </a:bodyPr>
          <a:lstStyle/>
          <a:p>
            <a:pPr fontAlgn="base"/>
            <a:r>
              <a:rPr lang="en-US" dirty="0">
                <a:solidFill>
                  <a:srgbClr val="404040"/>
                </a:solidFill>
                <a:latin typeface="-system-ui"/>
              </a:rPr>
              <a:t>5. Which item was the most popular for each customer?</a:t>
            </a:r>
          </a:p>
        </p:txBody>
      </p:sp>
      <p:pic>
        <p:nvPicPr>
          <p:cNvPr id="4" name="Picture 3">
            <a:extLst>
              <a:ext uri="{FF2B5EF4-FFF2-40B4-BE49-F238E27FC236}">
                <a16:creationId xmlns:a16="http://schemas.microsoft.com/office/drawing/2014/main" id="{39D83027-7680-4CC7-B916-57D8C59F7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310"/>
            <a:ext cx="12192000" cy="4819678"/>
          </a:xfrm>
          <a:prstGeom prst="rect">
            <a:avLst/>
          </a:prstGeom>
        </p:spPr>
      </p:pic>
    </p:spTree>
    <p:extLst>
      <p:ext uri="{BB962C8B-B14F-4D97-AF65-F5344CB8AC3E}">
        <p14:creationId xmlns:p14="http://schemas.microsoft.com/office/powerpoint/2010/main" val="4140647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C08411-8BCC-40B3-968B-2719E31067AC}"/>
              </a:ext>
            </a:extLst>
          </p:cNvPr>
          <p:cNvSpPr/>
          <p:nvPr/>
        </p:nvSpPr>
        <p:spPr>
          <a:xfrm>
            <a:off x="-1" y="0"/>
            <a:ext cx="11859065" cy="369332"/>
          </a:xfrm>
          <a:prstGeom prst="rect">
            <a:avLst/>
          </a:prstGeom>
        </p:spPr>
        <p:txBody>
          <a:bodyPr wrap="square">
            <a:spAutoFit/>
          </a:bodyPr>
          <a:lstStyle/>
          <a:p>
            <a:pPr fontAlgn="base"/>
            <a:r>
              <a:rPr lang="en-US" dirty="0">
                <a:solidFill>
                  <a:srgbClr val="404040"/>
                </a:solidFill>
                <a:latin typeface="-system-ui"/>
              </a:rPr>
              <a:t>6. Which item was purchased first by the customer after they became a member?</a:t>
            </a:r>
          </a:p>
        </p:txBody>
      </p:sp>
      <p:pic>
        <p:nvPicPr>
          <p:cNvPr id="4" name="Picture 3">
            <a:extLst>
              <a:ext uri="{FF2B5EF4-FFF2-40B4-BE49-F238E27FC236}">
                <a16:creationId xmlns:a16="http://schemas.microsoft.com/office/drawing/2014/main" id="{85BB2A47-72F8-4A72-BCAE-64DFE1F47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332"/>
            <a:ext cx="12192000" cy="4315210"/>
          </a:xfrm>
          <a:prstGeom prst="rect">
            <a:avLst/>
          </a:prstGeom>
        </p:spPr>
      </p:pic>
    </p:spTree>
    <p:extLst>
      <p:ext uri="{BB962C8B-B14F-4D97-AF65-F5344CB8AC3E}">
        <p14:creationId xmlns:p14="http://schemas.microsoft.com/office/powerpoint/2010/main" val="1617482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780</Words>
  <Application>Microsoft Office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Calibri Light</vt:lpstr>
      <vt:lpstr>inherit</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Boluwatife Akinronbi</dc:creator>
  <cp:lastModifiedBy>Boluwatife Akinronbi</cp:lastModifiedBy>
  <cp:revision>14</cp:revision>
  <dcterms:created xsi:type="dcterms:W3CDTF">2023-04-11T17:52:00Z</dcterms:created>
  <dcterms:modified xsi:type="dcterms:W3CDTF">2023-04-12T09:39:25Z</dcterms:modified>
</cp:coreProperties>
</file>