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702ebcce0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702ebcce0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702ebcce0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702ebcce0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702ebcce0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702ebcce0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2ebcce0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702ebcce0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cb6a8a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cb6a8a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cb6a8a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cb6a8a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ecb6a8a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ecb6a8a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2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hadoop.apache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2953" y="248275"/>
            <a:ext cx="8577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r>
              <a:rPr b="1" lang="en" sz="3300">
                <a:solidFill>
                  <a:srgbClr val="674EA7"/>
                </a:solidFill>
              </a:rPr>
              <a:t>Paper Presentation on</a:t>
            </a:r>
            <a:br>
              <a:rPr b="1" lang="en" sz="3300"/>
            </a:br>
            <a:r>
              <a:rPr b="1" lang="en" sz="3300">
                <a:solidFill>
                  <a:srgbClr val="073763"/>
                </a:solidFill>
              </a:rPr>
              <a:t>The Hadoop Distributed File System</a:t>
            </a:r>
            <a:br>
              <a:rPr lang="en" sz="3300">
                <a:solidFill>
                  <a:srgbClr val="073763"/>
                </a:solidFill>
              </a:rPr>
            </a:br>
            <a:r>
              <a:rPr b="1" lang="en" sz="1300">
                <a:solidFill>
                  <a:srgbClr val="20124D"/>
                </a:solidFill>
              </a:rPr>
              <a:t> Konstantin Shvachko, Hairong Kuang, Sanjay Radia, Robert Chansler </a:t>
            </a:r>
            <a:br>
              <a:rPr b="1" lang="en" sz="1300">
                <a:solidFill>
                  <a:srgbClr val="20124D"/>
                </a:solidFill>
              </a:rPr>
            </a:br>
            <a:r>
              <a:rPr b="1" lang="en" sz="1300">
                <a:solidFill>
                  <a:srgbClr val="20124D"/>
                </a:solidFill>
              </a:rPr>
              <a:t>Yahoo!</a:t>
            </a:r>
            <a:endParaRPr b="1" sz="1300">
              <a:solidFill>
                <a:srgbClr val="20124D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919302" y="4635275"/>
            <a:ext cx="11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1652" y="2710200"/>
            <a:ext cx="22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2428050"/>
            <a:ext cx="24237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832">
                <a:solidFill>
                  <a:schemeClr val="dk1"/>
                </a:solidFill>
              </a:rPr>
              <a:t> </a:t>
            </a:r>
            <a:r>
              <a:rPr b="1" lang="en" sz="2832">
                <a:solidFill>
                  <a:srgbClr val="134F5C"/>
                </a:solidFill>
              </a:rPr>
              <a:t>Team No: 03</a:t>
            </a:r>
            <a:br>
              <a:rPr b="1" lang="en" sz="2832">
                <a:solidFill>
                  <a:srgbClr val="134F5C"/>
                </a:solidFill>
              </a:rPr>
            </a:br>
            <a:endParaRPr b="1" sz="2832">
              <a:solidFill>
                <a:srgbClr val="134F5C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2334" y="3041100"/>
            <a:ext cx="3451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 </a:t>
            </a:r>
            <a:r>
              <a:rPr b="1" lang="en" sz="2300">
                <a:solidFill>
                  <a:srgbClr val="134F5C"/>
                </a:solidFill>
              </a:rPr>
              <a:t>Name: Iffat Ara Jui</a:t>
            </a:r>
            <a:br>
              <a:rPr b="1" lang="en" sz="2300">
                <a:solidFill>
                  <a:srgbClr val="134F5C"/>
                </a:solidFill>
              </a:rPr>
            </a:br>
            <a:r>
              <a:rPr b="1" lang="en" sz="2300">
                <a:solidFill>
                  <a:srgbClr val="134F5C"/>
                </a:solidFill>
              </a:rPr>
              <a:t> Id: 23166010</a:t>
            </a:r>
            <a:endParaRPr b="1" sz="2300">
              <a:solidFill>
                <a:srgbClr val="134F5C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468222" y="3110400"/>
            <a:ext cx="467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34F5C"/>
                </a:solidFill>
              </a:rPr>
              <a:t>ST : Ehsanur Rahman Rhythm </a:t>
            </a:r>
            <a:endParaRPr b="1" sz="19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34F5C"/>
                </a:solidFill>
              </a:rPr>
              <a:t>RA:  </a:t>
            </a:r>
            <a:r>
              <a:rPr b="1" lang="en" sz="1900">
                <a:solidFill>
                  <a:srgbClr val="134F5C"/>
                </a:solidFill>
              </a:rPr>
              <a:t>Sania</a:t>
            </a:r>
            <a:r>
              <a:rPr b="1" lang="en" sz="1900">
                <a:solidFill>
                  <a:srgbClr val="134F5C"/>
                </a:solidFill>
              </a:rPr>
              <a:t> Azhmee Bhuiyan</a:t>
            </a:r>
            <a:endParaRPr b="1" sz="19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869"/>
              <a:buFont typeface="Arial"/>
              <a:buNone/>
            </a:pPr>
            <a:r>
              <a:rPr b="1" lang="en" sz="3066">
                <a:latin typeface="Calibri"/>
                <a:ea typeface="Calibri"/>
                <a:cs typeface="Calibri"/>
                <a:sym typeface="Calibri"/>
              </a:rPr>
              <a:t>    Introduction</a:t>
            </a:r>
            <a:endParaRPr b="1" sz="3066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791675" y="1228275"/>
            <a:ext cx="23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428" y="811528"/>
            <a:ext cx="3526526" cy="2723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535900" y="3793025"/>
            <a:ext cx="3526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1: Hadoop Project Component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811525"/>
            <a:ext cx="5423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A data storage system used by Hadoop  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pplications.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It is a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system and a framework </a:t>
            </a:r>
            <a:b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that can analysis and transform very large data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sets using the MapReduce paradigm.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Can partition the data and can perform </a:t>
            </a:r>
            <a:b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computation across many(thousands)of hosts,</a:t>
            </a:r>
            <a:b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and execute application computations in parallel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close to their data.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It is the file system component of Hadoop.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In this paper the authors described the </a:t>
            </a:r>
            <a:b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architecture of HDFS and report on the</a:t>
            </a:r>
            <a:b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experience using HDFS to manage 25 petabytes</a:t>
            </a:r>
            <a:b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of enterprise data at Yahoo.</a:t>
            </a:r>
            <a:r>
              <a:rPr b="1"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Distributed 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121475" y="46503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Features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HDFS provides one of the most reliable filesystems.</a:t>
            </a:r>
            <a:b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It has a unique design that provides storage for extremely large files with streaming data access pattern.</a:t>
            </a:r>
            <a:b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 It is designed on principle of write-once</a:t>
            </a:r>
            <a:r>
              <a:rPr b="1" i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read-many-times. Once data is written large portions of dataset can be processed any number times.</a:t>
            </a:r>
            <a:b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 It runs on commodity hardware: hardware that is inexpensive and easily available in the market.</a:t>
            </a:r>
            <a:br>
              <a:rPr b="1"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65"/>
          </a:p>
        </p:txBody>
      </p:sp>
      <p:sp>
        <p:nvSpPr>
          <p:cNvPr id="76" name="Google Shape;76;p15"/>
          <p:cNvSpPr txBox="1"/>
          <p:nvPr/>
        </p:nvSpPr>
        <p:spPr>
          <a:xfrm>
            <a:off x="8167900" y="4568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0"/>
            <a:ext cx="91440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        Architecture of HDFS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0" y="679900"/>
            <a:ext cx="9144000" cy="4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114875" y="1107950"/>
            <a:ext cx="3940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NameNode Manages the file system namespace.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Regulates client’s access to files.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It also executes file system operations such as:</a:t>
            </a:r>
            <a:b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remaining, closing and opening files and directories. 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DataNodes perform read-write operations on the file systems, as per client request.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-They also perform operations such as block creation, deletion, and replication according to the instructions of the NameNode.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90075" y="3251650"/>
            <a:ext cx="38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75" y="3116300"/>
            <a:ext cx="3865500" cy="11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340475" y="4267200"/>
            <a:ext cx="352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Figure1:HDFS DataNodes and NameNode Image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009850" y="4680400"/>
            <a:ext cx="19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4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625" y="1107950"/>
            <a:ext cx="2302300" cy="225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>
            <a:stCxn id="90" idx="3"/>
          </p:cNvCxnSpPr>
          <p:nvPr/>
        </p:nvCxnSpPr>
        <p:spPr>
          <a:xfrm flipH="1" rot="10800000">
            <a:off x="2152175" y="1266600"/>
            <a:ext cx="365400" cy="9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90" idx="3"/>
          </p:cNvCxnSpPr>
          <p:nvPr/>
        </p:nvCxnSpPr>
        <p:spPr>
          <a:xfrm flipH="1" rot="10800000">
            <a:off x="2152175" y="1672500"/>
            <a:ext cx="3501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90" idx="3"/>
            <a:endCxn id="88" idx="1"/>
          </p:cNvCxnSpPr>
          <p:nvPr/>
        </p:nvCxnSpPr>
        <p:spPr>
          <a:xfrm>
            <a:off x="2152225" y="2233812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90" idx="3"/>
          </p:cNvCxnSpPr>
          <p:nvPr/>
        </p:nvCxnSpPr>
        <p:spPr>
          <a:xfrm>
            <a:off x="2152175" y="2233800"/>
            <a:ext cx="39540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90" idx="3"/>
          </p:cNvCxnSpPr>
          <p:nvPr/>
        </p:nvCxnSpPr>
        <p:spPr>
          <a:xfrm>
            <a:off x="2152175" y="2233800"/>
            <a:ext cx="3051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90" idx="3"/>
          </p:cNvCxnSpPr>
          <p:nvPr/>
        </p:nvCxnSpPr>
        <p:spPr>
          <a:xfrm>
            <a:off x="2152175" y="2233800"/>
            <a:ext cx="365400" cy="9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-12025" y="3449900"/>
            <a:ext cx="47238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HDFS Client is a code library that exports the HDFS file system  </a:t>
            </a:r>
            <a:b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interface.</a:t>
            </a:r>
            <a:b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User applications can access the file system using the HDFS  </a:t>
            </a:r>
            <a:b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client.</a:t>
            </a:r>
            <a:b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BackupNode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recently introduced feature.</a:t>
            </a:r>
            <a:b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750" y="1969350"/>
            <a:ext cx="2154925" cy="5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50575" y="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720">
                <a:latin typeface="Calibri"/>
                <a:ea typeface="Calibri"/>
                <a:cs typeface="Calibri"/>
                <a:sym typeface="Calibri"/>
              </a:rPr>
              <a:t>         File I/O Operations and Replica Management of HDFS</a:t>
            </a:r>
            <a:endParaRPr b="1" sz="27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2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5114925" y="643750"/>
            <a:ext cx="3352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HDFS Read Image</a:t>
            </a:r>
            <a:r>
              <a:rPr lang="en">
                <a:solidFill>
                  <a:srgbClr val="333333"/>
                </a:solidFill>
              </a:rPr>
              <a:t>:</a:t>
            </a:r>
            <a:br>
              <a:rPr lang="en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563" y="965938"/>
            <a:ext cx="4515225" cy="15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5704725" y="2579425"/>
            <a:ext cx="3262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HDFS Read Image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584425" y="3326850"/>
            <a:ext cx="3502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HDFS Write Image</a:t>
            </a:r>
            <a:r>
              <a:rPr lang="en" sz="1800">
                <a:solidFill>
                  <a:srgbClr val="333333"/>
                </a:solidFill>
              </a:rPr>
              <a:t>: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821725" y="3883300"/>
            <a:ext cx="3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291825"/>
            <a:ext cx="4602224" cy="12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7250475" y="48608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942275" y="4743300"/>
            <a:ext cx="12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5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5734725" y="4624475"/>
            <a:ext cx="3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Figure3: HDFS Write Image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896775" y="2955813"/>
            <a:ext cx="423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HDFS Write Image</a:t>
            </a:r>
            <a:r>
              <a:rPr lang="en"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6975" y="524400"/>
            <a:ext cx="2382550" cy="73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6975" y="1084900"/>
            <a:ext cx="2382550" cy="7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975" y="1708863"/>
            <a:ext cx="2382550" cy="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6975" y="2897325"/>
            <a:ext cx="2382550" cy="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81225" y="2315900"/>
            <a:ext cx="2434050" cy="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06975" y="4093975"/>
            <a:ext cx="2382550" cy="9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6975" y="3546875"/>
            <a:ext cx="2382550" cy="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1876975"/>
            <a:ext cx="1923600" cy="159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7"/>
          <p:cNvCxnSpPr/>
          <p:nvPr/>
        </p:nvCxnSpPr>
        <p:spPr>
          <a:xfrm flipH="1" rot="10800000">
            <a:off x="1776150" y="1025800"/>
            <a:ext cx="5265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/>
          <p:nvPr/>
        </p:nvCxnSpPr>
        <p:spPr>
          <a:xfrm flipH="1" rot="10800000">
            <a:off x="1791200" y="1597225"/>
            <a:ext cx="6318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1731025" y="3281725"/>
            <a:ext cx="451200" cy="10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1761125" y="3116300"/>
            <a:ext cx="6168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1746075" y="2965900"/>
            <a:ext cx="5415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endCxn id="118" idx="1"/>
          </p:cNvCxnSpPr>
          <p:nvPr/>
        </p:nvCxnSpPr>
        <p:spPr>
          <a:xfrm>
            <a:off x="1776125" y="2621887"/>
            <a:ext cx="305100" cy="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/>
          <p:nvPr/>
        </p:nvCxnSpPr>
        <p:spPr>
          <a:xfrm flipH="1" rot="10800000">
            <a:off x="1731025" y="2123575"/>
            <a:ext cx="5715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820">
                <a:latin typeface="Calibri"/>
                <a:ea typeface="Calibri"/>
                <a:cs typeface="Calibri"/>
                <a:sym typeface="Calibri"/>
              </a:rPr>
              <a:t>   Future Work</a:t>
            </a:r>
            <a:endParaRPr b="1" sz="28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0" y="755100"/>
            <a:ext cx="9055200" cy="4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1.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stop the automated failover a BackupNode has been created that receives all transactions        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from the primary NameNode.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2. The authors have planned to use Zookeeper at Yahoo’s distributed consensus technology to   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build an automated failover solution.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3. Block IDs will be extended to prefix by the block pool identifiers. It will solve the scalability 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problem by allowing namespaces(and NameNodes) to share the physical storage within a         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cluster.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4. Authors are also planning to use application or job centric namespaces instead of cluster 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    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centric namespaces.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221900" y="4560075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0" y="0"/>
            <a:ext cx="914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b="1" lang="en"/>
              <a:t>References</a:t>
            </a:r>
            <a:endParaRPr b="1"/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8453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0" y="694800"/>
            <a:ext cx="9144000" cy="4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0" y="561450"/>
            <a:ext cx="9144000" cy="4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- </a:t>
            </a:r>
            <a:r>
              <a:rPr b="1" lang="en" sz="1500">
                <a:solidFill>
                  <a:schemeClr val="dk1"/>
                </a:solidFill>
              </a:rPr>
              <a:t>Apache Hadoop. </a:t>
            </a:r>
            <a:r>
              <a:rPr b="1" lang="en" sz="1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http://hadoop.apache.org/</a:t>
            </a:r>
            <a:br>
              <a:rPr b="1" lang="en" sz="1500">
                <a:solidFill>
                  <a:schemeClr val="dk1"/>
                </a:solidFill>
              </a:rPr>
            </a:b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     - F. P. Junqueira, B. C. Reed. “The life and times of a zookeeper,” In Proc. of the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       28th ACM Symposium on Principles of Distributed Computing, Calgary, AB,      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       Canada, August 10-12, 2009.</a:t>
            </a:r>
            <a:br>
              <a:rPr b="1" lang="en" sz="1500">
                <a:solidFill>
                  <a:schemeClr val="dk1"/>
                </a:solidFill>
              </a:rPr>
            </a:b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     - J. Venner, Pro Hadoop. Apress, June 22, 2009.   </a:t>
            </a:r>
            <a:br>
              <a:rPr b="1" lang="en" sz="1500">
                <a:solidFill>
                  <a:schemeClr val="dk1"/>
                </a:solidFill>
              </a:rPr>
            </a:b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     -  T. White, Hadoop: The Definitive Guide. O'Reilly Media, Yahoo! Press, June 5, 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     2009.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     -  K. V. Shvachko, “HDFS Scalability: The limits to growth,” ;login:. April 2010,    </a:t>
            </a: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chemeClr val="dk1"/>
                </a:solidFill>
              </a:rPr>
              <a:t>        pp. 6-16.   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822025" y="4725525"/>
            <a:ext cx="13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1624950" y="1597300"/>
            <a:ext cx="5894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       Thank You</a:t>
            </a:r>
            <a:endParaRPr sz="5500"/>
          </a:p>
        </p:txBody>
      </p:sp>
      <p:sp>
        <p:nvSpPr>
          <p:cNvPr id="150" name="Google Shape;150;p20"/>
          <p:cNvSpPr txBox="1"/>
          <p:nvPr/>
        </p:nvSpPr>
        <p:spPr>
          <a:xfrm>
            <a:off x="7882175" y="4635275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