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31c77f0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a31c77f0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a31c77f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a31c77f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a31c77f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a31c77f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a31c77f0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a31c77f0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a31c77f0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a31c77f0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a31c77f0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a31c77f0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a31c77f0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a31c77f0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a31c77f0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a31c77f0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a31c77f0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a31c77f0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38350" y="5731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7" name="Google Shape;87;p13"/>
          <p:cNvSpPr txBox="1"/>
          <p:nvPr/>
        </p:nvSpPr>
        <p:spPr>
          <a:xfrm>
            <a:off x="398550" y="728450"/>
            <a:ext cx="8543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Lato"/>
                <a:ea typeface="Lato"/>
                <a:cs typeface="Lato"/>
                <a:sym typeface="Lato"/>
              </a:rPr>
              <a:t>Study on Machine Learning approach using Fingerprint Recognition System</a:t>
            </a:r>
            <a:br>
              <a:rPr lang="en" sz="3200">
                <a:latin typeface="Lato"/>
                <a:ea typeface="Lato"/>
                <a:cs typeface="Lato"/>
                <a:sym typeface="Lato"/>
              </a:rPr>
            </a:br>
            <a:r>
              <a:rPr lang="en" sz="3200">
                <a:latin typeface="Lato"/>
                <a:ea typeface="Lato"/>
                <a:cs typeface="Lato"/>
                <a:sym typeface="Lato"/>
              </a:rPr>
              <a:t>                                     </a:t>
            </a:r>
            <a:r>
              <a:rPr lang="en" sz="2100">
                <a:latin typeface="Lato"/>
                <a:ea typeface="Lato"/>
                <a:cs typeface="Lato"/>
                <a:sym typeface="Lato"/>
              </a:rPr>
              <a:t>Paper Presentation</a:t>
            </a:r>
            <a:endParaRPr sz="2100">
              <a:latin typeface="Lato"/>
              <a:ea typeface="Lato"/>
              <a:cs typeface="Lato"/>
              <a:sym typeface="Lato"/>
            </a:endParaRPr>
          </a:p>
        </p:txBody>
      </p:sp>
      <p:sp>
        <p:nvSpPr>
          <p:cNvPr id="88" name="Google Shape;88;p13"/>
          <p:cNvSpPr txBox="1"/>
          <p:nvPr/>
        </p:nvSpPr>
        <p:spPr>
          <a:xfrm>
            <a:off x="38350" y="2571750"/>
            <a:ext cx="48480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Lato"/>
                <a:ea typeface="Lato"/>
                <a:cs typeface="Lato"/>
                <a:sym typeface="Lato"/>
              </a:rPr>
              <a:t>Group No. 15</a:t>
            </a:r>
            <a:br>
              <a:rPr lang="en" sz="2600">
                <a:latin typeface="Lato"/>
                <a:ea typeface="Lato"/>
                <a:cs typeface="Lato"/>
                <a:sym typeface="Lato"/>
              </a:rPr>
            </a:br>
            <a:br>
              <a:rPr lang="en" sz="1500">
                <a:latin typeface="Lato"/>
                <a:ea typeface="Lato"/>
                <a:cs typeface="Lato"/>
                <a:sym typeface="Lato"/>
              </a:rPr>
            </a:br>
            <a:r>
              <a:rPr lang="en" sz="1700"/>
              <a:t>1. Name: Iffat Ara Jui. Id: 23166010                                      </a:t>
            </a:r>
            <a:br>
              <a:rPr lang="en" sz="1700"/>
            </a:br>
            <a:r>
              <a:rPr lang="en" sz="1700"/>
              <a:t>2. Name: Md. Shajeebul Islam Sk. Id:        22366027</a:t>
            </a:r>
            <a:r>
              <a:rPr lang="en" sz="1600">
                <a:solidFill>
                  <a:schemeClr val="accent1"/>
                </a:solidFill>
              </a:rPr>
              <a:t> </a:t>
            </a:r>
            <a:br>
              <a:rPr lang="en" sz="1300"/>
            </a:br>
            <a:r>
              <a:rPr lang="en" sz="1700"/>
              <a:t>3. Name: Fatema Tuz Zohora. Id:  22366015</a:t>
            </a:r>
            <a:br>
              <a:rPr lang="en" sz="1700"/>
            </a:br>
            <a:r>
              <a:rPr lang="en" sz="1700"/>
              <a:t>4. Name: Jubayer Ishfaq Rafid. Id: 21101149</a:t>
            </a:r>
            <a:endParaRPr sz="900">
              <a:solidFill>
                <a:srgbClr val="24292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500">
              <a:latin typeface="Lato"/>
              <a:ea typeface="Lato"/>
              <a:cs typeface="Lato"/>
              <a:sym typeface="Lato"/>
            </a:endParaRPr>
          </a:p>
        </p:txBody>
      </p:sp>
      <p:sp>
        <p:nvSpPr>
          <p:cNvPr id="89" name="Google Shape;89;p13"/>
          <p:cNvSpPr txBox="1"/>
          <p:nvPr/>
        </p:nvSpPr>
        <p:spPr>
          <a:xfrm>
            <a:off x="4972475" y="2799675"/>
            <a:ext cx="39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ST: </a:t>
            </a:r>
            <a:r>
              <a:rPr lang="en" sz="1650">
                <a:solidFill>
                  <a:srgbClr val="1D1C1D"/>
                </a:solidFill>
                <a:highlight>
                  <a:srgbClr val="F8F8F8"/>
                </a:highlight>
              </a:rPr>
              <a:t>Ehsanur Rahman Rhythm</a:t>
            </a:r>
            <a:br>
              <a:rPr lang="en" sz="2100"/>
            </a:br>
            <a:br>
              <a:rPr lang="en" sz="1700"/>
            </a:br>
            <a:r>
              <a:rPr lang="en" sz="1700"/>
              <a:t>RA: </a:t>
            </a:r>
            <a:r>
              <a:rPr lang="en" sz="1650">
                <a:solidFill>
                  <a:srgbClr val="1D1C1D"/>
                </a:solidFill>
                <a:highlight>
                  <a:srgbClr val="F8F8F8"/>
                </a:highlight>
              </a:rPr>
              <a:t> Md. Sabbir Hossain</a:t>
            </a:r>
            <a:br>
              <a:rPr lang="en" sz="1650">
                <a:solidFill>
                  <a:srgbClr val="1D1C1D"/>
                </a:solidFill>
                <a:highlight>
                  <a:srgbClr val="F8F8F8"/>
                </a:highlight>
              </a:rPr>
            </a:br>
            <a:br>
              <a:rPr lang="en" sz="1650">
                <a:solidFill>
                  <a:srgbClr val="1D1C1D"/>
                </a:solidFill>
                <a:highlight>
                  <a:srgbClr val="F8F8F8"/>
                </a:highlight>
              </a:rPr>
            </a:br>
            <a:r>
              <a:rPr lang="en" sz="1650">
                <a:solidFill>
                  <a:srgbClr val="1D1C1D"/>
                </a:solidFill>
                <a:highlight>
                  <a:srgbClr val="F8F8F8"/>
                </a:highlight>
              </a:rPr>
              <a:t>Course Teacher: Annajiat Alim Rasel</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567800" y="613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Literature Review</a:t>
            </a:r>
            <a:endParaRPr/>
          </a:p>
        </p:txBody>
      </p:sp>
      <p:sp>
        <p:nvSpPr>
          <p:cNvPr id="146" name="Google Shape;146;p22"/>
          <p:cNvSpPr txBox="1"/>
          <p:nvPr>
            <p:ph idx="1" type="body"/>
          </p:nvPr>
        </p:nvSpPr>
        <p:spPr>
          <a:xfrm>
            <a:off x="148425" y="1285300"/>
            <a:ext cx="8861400" cy="369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sz="1400">
                <a:solidFill>
                  <a:srgbClr val="000000"/>
                </a:solidFill>
                <a:latin typeface="Arial"/>
                <a:ea typeface="Arial"/>
                <a:cs typeface="Arial"/>
                <a:sym typeface="Arial"/>
              </a:rPr>
              <a:t>More and more</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studies are made on multimodal biometrics. In this studies, at</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least two modalities are used. Faced with the complexity and</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precision of the textures of the sweat bread and fingerprints several studies are interested in the dual of iris paints.</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t>
            </a:r>
            <a:r>
              <a:rPr lang="en" sz="1400">
                <a:solidFill>
                  <a:srgbClr val="000000"/>
                </a:solidFill>
                <a:highlight>
                  <a:srgbClr val="FFFFFF"/>
                </a:highlight>
                <a:latin typeface="Arial"/>
                <a:ea typeface="Arial"/>
                <a:cs typeface="Arial"/>
                <a:sym typeface="Arial"/>
              </a:rPr>
              <a:t>Recent research focuses on deep learning, which is widely used in computer vision and mainly in biometrics. It’s success is due to </a:t>
            </a:r>
            <a:r>
              <a:rPr lang="en" sz="1400">
                <a:solidFill>
                  <a:srgbClr val="000000"/>
                </a:solidFill>
                <a:highlight>
                  <a:srgbClr val="FFFFFF"/>
                </a:highlight>
                <a:latin typeface="Arial"/>
                <a:ea typeface="Arial"/>
                <a:cs typeface="Arial"/>
                <a:sym typeface="Arial"/>
              </a:rPr>
              <a:t>its</a:t>
            </a:r>
            <a:r>
              <a:rPr lang="en" sz="1400">
                <a:solidFill>
                  <a:srgbClr val="000000"/>
                </a:solidFill>
                <a:highlight>
                  <a:srgbClr val="FFFFFF"/>
                </a:highlight>
                <a:latin typeface="Arial"/>
                <a:ea typeface="Arial"/>
                <a:cs typeface="Arial"/>
                <a:sym typeface="Arial"/>
              </a:rPr>
              <a:t> robustness with better recognition scores. The study done in this work shows the performance of convolutional neural networks in fingerprint recognition CNN algorithm were applied to the fingerprint database.</a:t>
            </a:r>
            <a:br>
              <a:rPr lang="en" sz="1400">
                <a:solidFill>
                  <a:srgbClr val="000000"/>
                </a:solidFill>
                <a:highlight>
                  <a:srgbClr val="FFFFFF"/>
                </a:highlight>
                <a:latin typeface="Arial"/>
                <a:ea typeface="Arial"/>
                <a:cs typeface="Arial"/>
                <a:sym typeface="Arial"/>
              </a:rPr>
            </a:br>
            <a:endParaRPr sz="1400">
              <a:solidFill>
                <a:srgbClr val="000000"/>
              </a:solidFill>
              <a:latin typeface="Arial"/>
              <a:ea typeface="Arial"/>
              <a:cs typeface="Arial"/>
              <a:sym typeface="Arial"/>
            </a:endParaRPr>
          </a:p>
        </p:txBody>
      </p:sp>
      <p:pic>
        <p:nvPicPr>
          <p:cNvPr id="147" name="Google Shape;147;p22"/>
          <p:cNvPicPr preferRelativeResize="0"/>
          <p:nvPr/>
        </p:nvPicPr>
        <p:blipFill>
          <a:blip r:embed="rId3">
            <a:alphaModFix/>
          </a:blip>
          <a:stretch>
            <a:fillRect/>
          </a:stretch>
        </p:blipFill>
        <p:spPr>
          <a:xfrm>
            <a:off x="3004800" y="3207075"/>
            <a:ext cx="4923750" cy="177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02925" y="76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Abstract</a:t>
            </a:r>
            <a:endParaRPr/>
          </a:p>
        </p:txBody>
      </p:sp>
      <p:sp>
        <p:nvSpPr>
          <p:cNvPr id="95" name="Google Shape;95;p14"/>
          <p:cNvSpPr txBox="1"/>
          <p:nvPr>
            <p:ph idx="1" type="body"/>
          </p:nvPr>
        </p:nvSpPr>
        <p:spPr>
          <a:xfrm>
            <a:off x="802925" y="1368875"/>
            <a:ext cx="7688700" cy="370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t>-</a:t>
            </a:r>
            <a:r>
              <a:rPr lang="en" sz="1400">
                <a:solidFill>
                  <a:srgbClr val="000000"/>
                </a:solidFill>
                <a:highlight>
                  <a:srgbClr val="FFFFFF"/>
                </a:highlight>
                <a:latin typeface="Arial"/>
                <a:ea typeface="Arial"/>
                <a:cs typeface="Arial"/>
                <a:sym typeface="Arial"/>
              </a:rPr>
              <a:t>The pattern of fingerprints are permanent and unchangeable.</a:t>
            </a:r>
            <a:r>
              <a:rPr lang="en" sz="1600">
                <a:solidFill>
                  <a:srgbClr val="000000"/>
                </a:solidFill>
                <a:highlight>
                  <a:srgbClr val="FFFFFF"/>
                </a:highlight>
                <a:latin typeface="Arial"/>
                <a:ea typeface="Arial"/>
                <a:cs typeface="Arial"/>
                <a:sym typeface="Arial"/>
              </a:rPr>
              <a:t> on each finger during all the life. In situations where</a:t>
            </a:r>
            <a:r>
              <a:rPr lang="en" sz="1600">
                <a:solidFill>
                  <a:srgbClr val="000000"/>
                </a:solidFill>
              </a:rPr>
              <a:t> </a:t>
            </a:r>
            <a:r>
              <a:rPr lang="en" sz="1600">
                <a:solidFill>
                  <a:srgbClr val="000000"/>
                </a:solidFill>
                <a:highlight>
                  <a:srgbClr val="FFFFFF"/>
                </a:highlight>
                <a:latin typeface="Arial"/>
                <a:ea typeface="Arial"/>
                <a:cs typeface="Arial"/>
                <a:sym typeface="Arial"/>
              </a:rPr>
              <a:t>algorithmic methods are either unavailable or too computationally intensive, neural networks allow for the solution of issues.</a:t>
            </a:r>
            <a:endParaRPr sz="1600">
              <a:solidFill>
                <a:srgbClr val="000000"/>
              </a:solidFill>
              <a:highlight>
                <a:srgbClr val="FFFFFF"/>
              </a:highlight>
              <a:latin typeface="Arial"/>
              <a:ea typeface="Arial"/>
              <a:cs typeface="Arial"/>
              <a:sym typeface="Arial"/>
            </a:endParaRPr>
          </a:p>
          <a:p>
            <a:pPr indent="0" lvl="0" marL="0" rtl="0" algn="l">
              <a:lnSpc>
                <a:spcPct val="107000"/>
              </a:lnSpc>
              <a:spcBef>
                <a:spcPts val="1200"/>
              </a:spcBef>
              <a:spcAft>
                <a:spcPts val="0"/>
              </a:spcAft>
              <a:buNone/>
            </a:pPr>
            <a:r>
              <a:t/>
            </a:r>
            <a:endParaRPr sz="1600">
              <a:solidFill>
                <a:srgbClr val="000000"/>
              </a:solidFill>
            </a:endParaRPr>
          </a:p>
          <a:p>
            <a:pPr indent="0" lvl="0" marL="0" rtl="0" algn="l">
              <a:spcBef>
                <a:spcPts val="0"/>
              </a:spcBef>
              <a:spcAft>
                <a:spcPts val="0"/>
              </a:spcAft>
              <a:buNone/>
            </a:pPr>
            <a:r>
              <a:rPr lang="en" sz="1400"/>
              <a:t>-</a:t>
            </a:r>
            <a:r>
              <a:rPr lang="en" sz="1600">
                <a:solidFill>
                  <a:srgbClr val="000000"/>
                </a:solidFill>
                <a:highlight>
                  <a:srgbClr val="FFFFFF"/>
                </a:highlight>
                <a:latin typeface="Arial"/>
                <a:ea typeface="Arial"/>
                <a:cs typeface="Arial"/>
                <a:sym typeface="Arial"/>
              </a:rPr>
              <a:t>An application for neural networks that seems appropriate is the</a:t>
            </a:r>
            <a:r>
              <a:rPr lang="en" sz="1600">
                <a:solidFill>
                  <a:srgbClr val="000000"/>
                </a:solidFill>
              </a:rPr>
              <a:t> </a:t>
            </a:r>
            <a:r>
              <a:rPr lang="en" sz="1600">
                <a:solidFill>
                  <a:srgbClr val="000000"/>
                </a:solidFill>
                <a:highlight>
                  <a:srgbClr val="FFFFFF"/>
                </a:highlight>
                <a:latin typeface="Arial"/>
                <a:ea typeface="Arial"/>
                <a:cs typeface="Arial"/>
                <a:sym typeface="Arial"/>
              </a:rPr>
              <a:t>issue of feature extraction and classification. When compared to</a:t>
            </a:r>
            <a:r>
              <a:rPr lang="en" sz="1600">
                <a:solidFill>
                  <a:srgbClr val="000000"/>
                </a:solidFill>
              </a:rPr>
              <a:t> </a:t>
            </a:r>
            <a:r>
              <a:rPr lang="en" sz="1600">
                <a:solidFill>
                  <a:srgbClr val="000000"/>
                </a:solidFill>
                <a:highlight>
                  <a:srgbClr val="FFFFFF"/>
                </a:highlight>
                <a:latin typeface="Arial"/>
                <a:ea typeface="Arial"/>
                <a:cs typeface="Arial"/>
                <a:sym typeface="Arial"/>
              </a:rPr>
              <a:t>traditional technique, they give a substantial speed advantage.</a:t>
            </a:r>
            <a:endParaRPr sz="1600">
              <a:solidFill>
                <a:srgbClr val="000000"/>
              </a:solidFill>
              <a:highlight>
                <a:srgbClr val="FFFFFF"/>
              </a:highlight>
              <a:latin typeface="Arial"/>
              <a:ea typeface="Arial"/>
              <a:cs typeface="Arial"/>
              <a:sym typeface="Arial"/>
            </a:endParaRPr>
          </a:p>
          <a:p>
            <a:pPr indent="0" lvl="0" marL="0" rtl="0" algn="l">
              <a:lnSpc>
                <a:spcPct val="107000"/>
              </a:lnSpc>
              <a:spcBef>
                <a:spcPts val="1200"/>
              </a:spcBef>
              <a:spcAft>
                <a:spcPts val="0"/>
              </a:spcAft>
              <a:buNone/>
            </a:pPr>
            <a:r>
              <a:t/>
            </a:r>
            <a:endParaRPr sz="1600">
              <a:solidFill>
                <a:srgbClr val="000000"/>
              </a:solidFill>
            </a:endParaRPr>
          </a:p>
          <a:p>
            <a:pPr indent="0" lvl="0" marL="0" rtl="0" algn="l">
              <a:spcBef>
                <a:spcPts val="0"/>
              </a:spcBef>
              <a:spcAft>
                <a:spcPts val="0"/>
              </a:spcAft>
              <a:buNone/>
            </a:pPr>
            <a:r>
              <a:rPr lang="en" sz="1400"/>
              <a:t>-</a:t>
            </a:r>
            <a:r>
              <a:rPr lang="en" sz="1600">
                <a:solidFill>
                  <a:srgbClr val="000000"/>
                </a:solidFill>
                <a:highlight>
                  <a:srgbClr val="FFFFFF"/>
                </a:highlight>
                <a:latin typeface="Arial"/>
                <a:ea typeface="Arial"/>
                <a:cs typeface="Arial"/>
                <a:sym typeface="Arial"/>
              </a:rPr>
              <a:t>Fingerprints are distinctive and remain enduring throughout</a:t>
            </a:r>
            <a:r>
              <a:rPr lang="en" sz="1600">
                <a:solidFill>
                  <a:srgbClr val="000000"/>
                </a:solidFill>
              </a:rPr>
              <a:t> </a:t>
            </a:r>
            <a:r>
              <a:rPr lang="en" sz="1600">
                <a:solidFill>
                  <a:srgbClr val="000000"/>
                </a:solidFill>
                <a:highlight>
                  <a:srgbClr val="FFFFFF"/>
                </a:highlight>
                <a:latin typeface="Arial"/>
                <a:ea typeface="Arial"/>
                <a:cs typeface="Arial"/>
                <a:sym typeface="Arial"/>
              </a:rPr>
              <a:t>a person’s life. The automatic fingerprint recognition system</a:t>
            </a:r>
            <a:r>
              <a:rPr lang="en" sz="1600">
                <a:solidFill>
                  <a:srgbClr val="000000"/>
                </a:solidFill>
              </a:rPr>
              <a:t> </a:t>
            </a:r>
            <a:r>
              <a:rPr lang="en" sz="1600">
                <a:solidFill>
                  <a:srgbClr val="000000"/>
                </a:solidFill>
                <a:highlight>
                  <a:srgbClr val="FFFFFF"/>
                </a:highlight>
                <a:latin typeface="Arial"/>
                <a:ea typeface="Arial"/>
                <a:cs typeface="Arial"/>
                <a:sym typeface="Arial"/>
              </a:rPr>
              <a:t>based on ridges and it’s characteristics known as minutiae. It</a:t>
            </a:r>
            <a:r>
              <a:rPr lang="en" sz="1600">
                <a:solidFill>
                  <a:srgbClr val="000000"/>
                </a:solidFill>
              </a:rPr>
              <a:t> </a:t>
            </a:r>
            <a:r>
              <a:rPr lang="en" sz="1600">
                <a:solidFill>
                  <a:srgbClr val="000000"/>
                </a:solidFill>
                <a:highlight>
                  <a:srgbClr val="FFFFFF"/>
                </a:highlight>
                <a:latin typeface="Arial"/>
                <a:ea typeface="Arial"/>
                <a:cs typeface="Arial"/>
                <a:sym typeface="Arial"/>
              </a:rPr>
              <a:t>is extremely important to mark these minutiae accurately.  </a:t>
            </a:r>
            <a:endParaRPr sz="1600">
              <a:solidFill>
                <a:srgbClr val="000000"/>
              </a:solidFill>
              <a:highlight>
                <a:srgbClr val="FFFFFF"/>
              </a:highlight>
              <a:latin typeface="Arial"/>
              <a:ea typeface="Arial"/>
              <a:cs typeface="Arial"/>
              <a:sym typeface="Arial"/>
            </a:endParaRPr>
          </a:p>
          <a:p>
            <a:pPr indent="0" lvl="0" marL="0" rtl="0" algn="l">
              <a:lnSpc>
                <a:spcPct val="107000"/>
              </a:lnSpc>
              <a:spcBef>
                <a:spcPts val="1200"/>
              </a:spcBef>
              <a:spcAft>
                <a:spcPts val="0"/>
              </a:spcAft>
              <a:buNone/>
            </a:pPr>
            <a:r>
              <a:rPr lang="en" sz="1600">
                <a:solidFill>
                  <a:srgbClr val="000000"/>
                </a:solidFill>
              </a:rPr>
              <a:t> </a:t>
            </a:r>
            <a:endParaRPr sz="1600">
              <a:solidFill>
                <a:srgbClr val="000000"/>
              </a:solidFill>
            </a:endParaRPr>
          </a:p>
          <a:p>
            <a:pPr indent="0" lvl="0" marL="0" rtl="0" algn="l">
              <a:lnSpc>
                <a:spcPct val="107000"/>
              </a:lnSpc>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672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 Abstract</a:t>
            </a:r>
            <a:r>
              <a:rPr lang="en"/>
              <a:t>                           </a:t>
            </a:r>
            <a:endParaRPr/>
          </a:p>
        </p:txBody>
      </p:sp>
      <p:sp>
        <p:nvSpPr>
          <p:cNvPr id="101" name="Google Shape;101;p15"/>
          <p:cNvSpPr txBox="1"/>
          <p:nvPr>
            <p:ph idx="1" type="body"/>
          </p:nvPr>
        </p:nvSpPr>
        <p:spPr>
          <a:xfrm>
            <a:off x="119025" y="1383575"/>
            <a:ext cx="8936100" cy="4760400"/>
          </a:xfrm>
          <a:prstGeom prst="rect">
            <a:avLst/>
          </a:prstGeom>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lang="en" sz="1700">
                <a:solidFill>
                  <a:srgbClr val="000000"/>
                </a:solidFill>
              </a:rPr>
              <a:t>-I</a:t>
            </a:r>
            <a:r>
              <a:rPr lang="en" sz="1842">
                <a:solidFill>
                  <a:srgbClr val="000000"/>
                </a:solidFill>
              </a:rPr>
              <a:t>n this paper, we have used ridge termination and ridge </a:t>
            </a:r>
            <a:r>
              <a:rPr lang="en" sz="1842">
                <a:solidFill>
                  <a:srgbClr val="000000"/>
                </a:solidFill>
              </a:rPr>
              <a:t>bifurcation</a:t>
            </a:r>
            <a:r>
              <a:rPr lang="en" sz="1842">
                <a:solidFill>
                  <a:srgbClr val="000000"/>
                </a:solidFill>
              </a:rPr>
              <a:t> as minutiae for fingerprint recognition system. </a:t>
            </a:r>
            <a:r>
              <a:rPr lang="en" sz="1742">
                <a:solidFill>
                  <a:srgbClr val="000000"/>
                </a:solidFill>
                <a:highlight>
                  <a:srgbClr val="FFFFFF"/>
                </a:highlight>
                <a:latin typeface="Arial"/>
                <a:ea typeface="Arial"/>
                <a:cs typeface="Arial"/>
                <a:sym typeface="Arial"/>
              </a:rPr>
              <a:t>At the time of analysis,</a:t>
            </a:r>
            <a:r>
              <a:rPr lang="en" sz="1742">
                <a:solidFill>
                  <a:srgbClr val="000000"/>
                </a:solidFill>
              </a:rPr>
              <a:t> </a:t>
            </a:r>
            <a:r>
              <a:rPr lang="en" sz="1742">
                <a:solidFill>
                  <a:srgbClr val="000000"/>
                </a:solidFill>
                <a:highlight>
                  <a:srgbClr val="FFFFFF"/>
                </a:highlight>
                <a:latin typeface="Arial"/>
                <a:ea typeface="Arial"/>
                <a:cs typeface="Arial"/>
                <a:sym typeface="Arial"/>
              </a:rPr>
              <a:t>the approaches of attributes impart better result.</a:t>
            </a:r>
            <a:br>
              <a:rPr lang="en" sz="1742">
                <a:solidFill>
                  <a:srgbClr val="000000"/>
                </a:solidFill>
                <a:highlight>
                  <a:srgbClr val="FFFFFF"/>
                </a:highlight>
                <a:latin typeface="Arial"/>
                <a:ea typeface="Arial"/>
                <a:cs typeface="Arial"/>
                <a:sym typeface="Arial"/>
              </a:rPr>
            </a:br>
            <a:br>
              <a:rPr lang="en" sz="1742">
                <a:solidFill>
                  <a:srgbClr val="000000"/>
                </a:solidFill>
                <a:highlight>
                  <a:srgbClr val="FFFFFF"/>
                </a:highlight>
                <a:latin typeface="Arial"/>
                <a:ea typeface="Arial"/>
                <a:cs typeface="Arial"/>
                <a:sym typeface="Arial"/>
              </a:rPr>
            </a:br>
            <a:r>
              <a:rPr lang="en" sz="1742">
                <a:solidFill>
                  <a:srgbClr val="000000"/>
                </a:solidFill>
                <a:highlight>
                  <a:srgbClr val="FFFFFF"/>
                </a:highlight>
                <a:latin typeface="Arial"/>
                <a:ea typeface="Arial"/>
                <a:cs typeface="Arial"/>
                <a:sym typeface="Arial"/>
              </a:rPr>
              <a:t>-With this technique recognition rate of this intended method</a:t>
            </a:r>
            <a:r>
              <a:rPr lang="en" sz="1742">
                <a:solidFill>
                  <a:srgbClr val="000000"/>
                </a:solidFill>
              </a:rPr>
              <a:t> </a:t>
            </a:r>
            <a:r>
              <a:rPr lang="en" sz="1742">
                <a:solidFill>
                  <a:srgbClr val="000000"/>
                </a:solidFill>
                <a:highlight>
                  <a:srgbClr val="FFFFFF"/>
                </a:highlight>
                <a:latin typeface="Arial"/>
                <a:ea typeface="Arial"/>
                <a:cs typeface="Arial"/>
                <a:sym typeface="Arial"/>
              </a:rPr>
              <a:t>of fingerprint recognition system using neural network is quite</a:t>
            </a:r>
            <a:r>
              <a:rPr lang="en" sz="1742">
                <a:solidFill>
                  <a:srgbClr val="000000"/>
                </a:solidFill>
              </a:rPr>
              <a:t> </a:t>
            </a:r>
            <a:r>
              <a:rPr lang="en" sz="1742">
                <a:solidFill>
                  <a:srgbClr val="000000"/>
                </a:solidFill>
                <a:highlight>
                  <a:srgbClr val="FFFFFF"/>
                </a:highlight>
                <a:latin typeface="Arial"/>
                <a:ea typeface="Arial"/>
                <a:cs typeface="Arial"/>
                <a:sym typeface="Arial"/>
              </a:rPr>
              <a:t>impressive. </a:t>
            </a:r>
            <a:br>
              <a:rPr lang="en" sz="1742">
                <a:solidFill>
                  <a:srgbClr val="000000"/>
                </a:solidFill>
                <a:highlight>
                  <a:srgbClr val="FFFFFF"/>
                </a:highlight>
                <a:latin typeface="Arial"/>
                <a:ea typeface="Arial"/>
                <a:cs typeface="Arial"/>
                <a:sym typeface="Arial"/>
              </a:rPr>
            </a:br>
            <a:br>
              <a:rPr lang="en" sz="1742">
                <a:solidFill>
                  <a:srgbClr val="000000"/>
                </a:solidFill>
                <a:highlight>
                  <a:srgbClr val="FFFFFF"/>
                </a:highlight>
                <a:latin typeface="Arial"/>
                <a:ea typeface="Arial"/>
                <a:cs typeface="Arial"/>
                <a:sym typeface="Arial"/>
              </a:rPr>
            </a:br>
            <a:r>
              <a:rPr lang="en" sz="1742">
                <a:solidFill>
                  <a:srgbClr val="000000"/>
                </a:solidFill>
                <a:highlight>
                  <a:srgbClr val="FFFFFF"/>
                </a:highlight>
                <a:latin typeface="Arial"/>
                <a:ea typeface="Arial"/>
                <a:cs typeface="Arial"/>
                <a:sym typeface="Arial"/>
              </a:rPr>
              <a:t>-From the extraction outcome we may infer about a very affirmative impact of neural network on recognition rate.</a:t>
            </a:r>
            <a:endParaRPr sz="1742">
              <a:solidFill>
                <a:srgbClr val="000000"/>
              </a:solidFill>
              <a:highlight>
                <a:srgbClr val="FFFFFF"/>
              </a:highlight>
              <a:latin typeface="Arial"/>
              <a:ea typeface="Arial"/>
              <a:cs typeface="Arial"/>
              <a:sym typeface="Arial"/>
            </a:endParaRPr>
          </a:p>
          <a:p>
            <a:pPr indent="0" lvl="0" marL="0" rtl="0" algn="l">
              <a:lnSpc>
                <a:spcPct val="107000"/>
              </a:lnSpc>
              <a:spcBef>
                <a:spcPts val="0"/>
              </a:spcBef>
              <a:spcAft>
                <a:spcPts val="0"/>
              </a:spcAft>
              <a:buNone/>
            </a:pPr>
            <a:r>
              <a:t/>
            </a:r>
            <a:endParaRPr sz="1742">
              <a:solidFill>
                <a:srgbClr val="000000"/>
              </a:solidFill>
            </a:endParaRPr>
          </a:p>
          <a:p>
            <a:pPr indent="0" lvl="0" marL="0" rtl="0" algn="l">
              <a:lnSpc>
                <a:spcPct val="107000"/>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07000"/>
              </a:lnSpc>
              <a:spcBef>
                <a:spcPts val="0"/>
              </a:spcBef>
              <a:spcAft>
                <a:spcPts val="0"/>
              </a:spcAft>
              <a:buNone/>
            </a:pPr>
            <a:r>
              <a:t/>
            </a:r>
            <a:endParaRPr sz="1600">
              <a:solidFill>
                <a:srgbClr val="000000"/>
              </a:solidFill>
            </a:endParaRPr>
          </a:p>
          <a:p>
            <a:pPr indent="0" lvl="0" marL="0" rtl="0" algn="l">
              <a:lnSpc>
                <a:spcPct val="107000"/>
              </a:lnSpc>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400"/>
          </a:p>
          <a:p>
            <a:pPr indent="0" lvl="0" marL="0" rtl="0" algn="l">
              <a:lnSpc>
                <a:spcPct val="107000"/>
              </a:lnSpc>
              <a:spcBef>
                <a:spcPts val="1200"/>
              </a:spcBef>
              <a:spcAft>
                <a:spcPts val="0"/>
              </a:spcAft>
              <a:buNone/>
            </a:pPr>
            <a:r>
              <a:t/>
            </a:r>
            <a:endParaRPr sz="1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41275" y="64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Introduction</a:t>
            </a:r>
            <a:endParaRPr/>
          </a:p>
        </p:txBody>
      </p:sp>
      <p:sp>
        <p:nvSpPr>
          <p:cNvPr id="107" name="Google Shape;107;p16"/>
          <p:cNvSpPr txBox="1"/>
          <p:nvPr>
            <p:ph idx="1" type="body"/>
          </p:nvPr>
        </p:nvSpPr>
        <p:spPr>
          <a:xfrm>
            <a:off x="280675" y="1355000"/>
            <a:ext cx="8729400" cy="360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sz="1400">
                <a:solidFill>
                  <a:srgbClr val="000000"/>
                </a:solidFill>
                <a:latin typeface="Arial"/>
                <a:ea typeface="Arial"/>
                <a:cs typeface="Arial"/>
                <a:sym typeface="Arial"/>
              </a:rPr>
              <a:t>Fingerprint recognition refers to the automated method of identifying or confirming the identity of an individual based on the </a:t>
            </a:r>
            <a:r>
              <a:rPr lang="en" sz="1400">
                <a:solidFill>
                  <a:srgbClr val="000000"/>
                </a:solidFill>
                <a:latin typeface="Arial"/>
                <a:ea typeface="Arial"/>
                <a:cs typeface="Arial"/>
                <a:sym typeface="Arial"/>
              </a:rPr>
              <a:t>comparison</a:t>
            </a:r>
            <a:r>
              <a:rPr lang="en" sz="1400">
                <a:solidFill>
                  <a:srgbClr val="000000"/>
                </a:solidFill>
                <a:latin typeface="Arial"/>
                <a:ea typeface="Arial"/>
                <a:cs typeface="Arial"/>
                <a:sym typeface="Arial"/>
              </a:rPr>
              <a:t> of two fingerprints. </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-Fingerprint recognition is one of the most well known biometrics, and it is by far the most used biometric solution for authentication on computerized systems.</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 reasons for fingerprint recognition being so popular are the ease of acquisition, established use and acceptance when compared to other biometrics, and the fact that there are numerous (ten) sources of this biometric on each individual.</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76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Introduction</a:t>
            </a:r>
            <a:endParaRPr/>
          </a:p>
        </p:txBody>
      </p:sp>
      <p:sp>
        <p:nvSpPr>
          <p:cNvPr id="113" name="Google Shape;113;p17"/>
          <p:cNvSpPr txBox="1"/>
          <p:nvPr>
            <p:ph idx="1" type="body"/>
          </p:nvPr>
        </p:nvSpPr>
        <p:spPr>
          <a:xfrm>
            <a:off x="148425" y="1295400"/>
            <a:ext cx="8846700" cy="37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sz="1400">
                <a:solidFill>
                  <a:srgbClr val="000000"/>
                </a:solidFill>
                <a:latin typeface="Arial"/>
                <a:ea typeface="Arial"/>
                <a:cs typeface="Arial"/>
                <a:sym typeface="Arial"/>
              </a:rPr>
              <a:t>A fingerprint is one of the more popularly used biometrics used in-person identification. This is because fingerprints are easy to collect, examine and classify. No two persons have been found with the same fingerprints and are found to be unique. </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-There are three basic fingerprint patterns: the arch, the loop</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And the whorl.</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-These patterns are defined by structures known Identify applicable funding agency here. The core of the print is the central area. A delta is a triangle-shaped area of a fingerprint where the ridge formation changes direction.</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5321300" y="2109125"/>
            <a:ext cx="3497600"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657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Introduction</a:t>
            </a:r>
            <a:endParaRPr/>
          </a:p>
        </p:txBody>
      </p:sp>
      <p:sp>
        <p:nvSpPr>
          <p:cNvPr id="120" name="Google Shape;120;p18"/>
          <p:cNvSpPr txBox="1"/>
          <p:nvPr>
            <p:ph idx="1" type="body"/>
          </p:nvPr>
        </p:nvSpPr>
        <p:spPr>
          <a:xfrm>
            <a:off x="194400" y="1296225"/>
            <a:ext cx="8949600" cy="36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sz="1400">
                <a:solidFill>
                  <a:srgbClr val="000000"/>
                </a:solidFill>
                <a:latin typeface="Arial"/>
                <a:ea typeface="Arial"/>
                <a:cs typeface="Arial"/>
                <a:sym typeface="Arial"/>
              </a:rPr>
              <a:t>The overall fingerprint structure </a:t>
            </a:r>
            <a:r>
              <a:rPr lang="en" sz="1400">
                <a:solidFill>
                  <a:srgbClr val="000000"/>
                </a:solidFill>
                <a:latin typeface="Arial"/>
                <a:ea typeface="Arial"/>
                <a:cs typeface="Arial"/>
                <a:sym typeface="Arial"/>
              </a:rPr>
              <a:t>i</a:t>
            </a:r>
            <a:r>
              <a:rPr lang="en" sz="1400">
                <a:solidFill>
                  <a:srgbClr val="000000"/>
                </a:solidFill>
                <a:latin typeface="Arial"/>
                <a:ea typeface="Arial"/>
                <a:cs typeface="Arial"/>
                <a:sym typeface="Arial"/>
              </a:rPr>
              <a:t>n different layers to identify it and learn the basic structure of it: it is generally trained using A basic structural division of a fingerprint are: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(1) Global structure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(2) Low level structure and</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(3) Low level structure.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 first one represents the overall shape of the finger. Thus, the second one represents the valleys and ridges format at local intersecting region, and the later. i.e the low level structure represents the sweat pores on the fingerprint skin.</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-Manual observations of a fingerprint are prone to inconsistency and can lead to errors. manual fingerprint matching is time-consuming and may lead to errors.</a:t>
            </a: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26600" y="642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Introduction</a:t>
            </a:r>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119025" y="1358800"/>
            <a:ext cx="8890800" cy="369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sz="1400">
                <a:solidFill>
                  <a:srgbClr val="000000"/>
                </a:solidFill>
                <a:latin typeface="Arial"/>
                <a:ea typeface="Arial"/>
                <a:cs typeface="Arial"/>
                <a:sym typeface="Arial"/>
              </a:rPr>
              <a:t>The most widely used system is automatic fingerprint identification system (AFIS) which has replaced human experts in fingerprint recognition as well as classification.</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-it begins with the (I) enrollment phase, which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basically involves the registration phase where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 individual identity( the fingerprint structure)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is fed to the machine for it to learn and later identify,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 second phase is called the identification phase.</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endParaRPr/>
          </a:p>
        </p:txBody>
      </p:sp>
      <p:pic>
        <p:nvPicPr>
          <p:cNvPr id="127" name="Google Shape;127;p19"/>
          <p:cNvPicPr preferRelativeResize="0"/>
          <p:nvPr/>
        </p:nvPicPr>
        <p:blipFill>
          <a:blip r:embed="rId3">
            <a:alphaModFix/>
          </a:blip>
          <a:stretch>
            <a:fillRect/>
          </a:stretch>
        </p:blipFill>
        <p:spPr>
          <a:xfrm>
            <a:off x="4806950" y="1820150"/>
            <a:ext cx="3997251" cy="1738325"/>
          </a:xfrm>
          <a:prstGeom prst="rect">
            <a:avLst/>
          </a:prstGeom>
          <a:noFill/>
          <a:ln>
            <a:noFill/>
          </a:ln>
        </p:spPr>
      </p:pic>
      <p:pic>
        <p:nvPicPr>
          <p:cNvPr id="128" name="Google Shape;128;p19"/>
          <p:cNvPicPr preferRelativeResize="0"/>
          <p:nvPr/>
        </p:nvPicPr>
        <p:blipFill>
          <a:blip r:embed="rId4">
            <a:alphaModFix/>
          </a:blip>
          <a:stretch>
            <a:fillRect/>
          </a:stretch>
        </p:blipFill>
        <p:spPr>
          <a:xfrm>
            <a:off x="192500" y="3441800"/>
            <a:ext cx="3688625" cy="159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58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Literature Review</a:t>
            </a:r>
            <a:endParaRPr/>
          </a:p>
        </p:txBody>
      </p:sp>
      <p:sp>
        <p:nvSpPr>
          <p:cNvPr id="134" name="Google Shape;134;p20"/>
          <p:cNvSpPr txBox="1"/>
          <p:nvPr>
            <p:ph idx="1" type="body"/>
          </p:nvPr>
        </p:nvSpPr>
        <p:spPr>
          <a:xfrm>
            <a:off x="177800" y="1285300"/>
            <a:ext cx="8788200" cy="37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sz="1400">
                <a:solidFill>
                  <a:srgbClr val="000000"/>
                </a:solidFill>
                <a:latin typeface="Arial"/>
                <a:ea typeface="Arial"/>
                <a:cs typeface="Arial"/>
                <a:sym typeface="Arial"/>
              </a:rPr>
              <a:t>All the fingerprint identification different types of work have been done so far. </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-We have gone through various research papers, till today the methods used different algorithms. These algorithms intend to profit from on this uniqueness to develop the efficiency and provision for matching accuracy the fingerprint the fingerprint recognition and confirmation.</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-In this paper neural network back propagation for trained the fingerprint classifier to identify the fingerprints with time efficient preprocessing.</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-Biometric measures the uniqueness of an individual based on the physiological, biological and behavioral properties of their body. </a:t>
            </a:r>
            <a:endParaRPr sz="1400">
              <a:solidFill>
                <a:srgbClr val="000000"/>
              </a:solidFill>
              <a:latin typeface="Arial"/>
              <a:ea typeface="Arial"/>
              <a:cs typeface="Arial"/>
              <a:sym typeface="Arial"/>
            </a:endParaRPr>
          </a:p>
          <a:p>
            <a:pPr indent="0" lvl="0" marL="0" rtl="0" algn="l">
              <a:lnSpc>
                <a:spcPct val="107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650" y="53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Literature Review</a:t>
            </a:r>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119025" y="1281525"/>
            <a:ext cx="8934900" cy="37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sz="1400">
                <a:solidFill>
                  <a:srgbClr val="000000"/>
                </a:solidFill>
                <a:latin typeface="Arial"/>
                <a:ea typeface="Arial"/>
                <a:cs typeface="Arial"/>
                <a:sym typeface="Arial"/>
              </a:rPr>
              <a:t>This tool presents itself as a reliable scientific method to identify and authenticate an individual which are fundamental security principles. </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-The present work makes a contribution on fingerprint recognition which is robust method and has the advantage of security, many attacks are emerging.</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-In field</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of fingerprint there are fake fingerprints are made by using printed fingerprints, silicone, wood glue or other products. An alternative to classical fingerprint biometrics research is being done on finger veins. </a:t>
            </a:r>
            <a:br>
              <a:rPr lang="en" sz="1400">
                <a:solidFill>
                  <a:srgbClr val="000000"/>
                </a:solidFill>
                <a:latin typeface="Arial"/>
                <a:ea typeface="Arial"/>
                <a:cs typeface="Arial"/>
                <a:sym typeface="Arial"/>
              </a:rPr>
            </a:b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-This technology uses infrared</a:t>
            </a: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to observe vein features. The use of infrared has the advantage of extracting characteristics from the skin of finger and from the veins of the fingers to avoid forgery, because veins cannot be forged.</a:t>
            </a:r>
            <a:endParaRPr sz="1400">
              <a:solidFill>
                <a:srgbClr val="000000"/>
              </a:solidFill>
              <a:latin typeface="Arial"/>
              <a:ea typeface="Arial"/>
              <a:cs typeface="Arial"/>
              <a:sym typeface="Arial"/>
            </a:endParaRPr>
          </a:p>
          <a:p>
            <a:pPr indent="0" lvl="0" marL="0" rtl="0" algn="l">
              <a:lnSpc>
                <a:spcPct val="107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