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ff413fede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ff413fede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f413fede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f413fede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ff413fede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ff413fed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ff413fede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ff413fede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f413fede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f413fede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8200" y="88850"/>
            <a:ext cx="7047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</a:t>
            </a:r>
            <a:r>
              <a:rPr lang="en" sz="2000"/>
              <a:t>A Presentation on </a:t>
            </a:r>
            <a:br>
              <a:rPr lang="en" sz="2000"/>
            </a:br>
            <a:r>
              <a:rPr lang="en" sz="2000"/>
              <a:t>What Makes a Good Counselor? Learning to Distinguish between High-quality and Low-quality Counseling Conversations</a:t>
            </a:r>
            <a:br>
              <a:rPr lang="en" sz="2000"/>
            </a:br>
            <a:br>
              <a:rPr lang="en" sz="2000"/>
            </a:br>
            <a:r>
              <a:rPr lang="en" sz="1600"/>
              <a:t>Veronica P´erez-Rosas, Xinyi Wu, Kenneth Resnicow, Rada Mihalcea</a:t>
            </a:r>
            <a:br>
              <a:rPr lang="en" sz="3000"/>
            </a:b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571750"/>
            <a:ext cx="57522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No. 15</a:t>
            </a:r>
            <a:br>
              <a:rPr lang="en" sz="1700"/>
            </a:br>
            <a:br>
              <a:rPr lang="en" sz="1700"/>
            </a:br>
            <a:r>
              <a:rPr lang="en" sz="1700"/>
              <a:t>1. Name: Iffat Ara Jui. Id: 23166010</a:t>
            </a:r>
            <a:br>
              <a:rPr lang="en" sz="1700"/>
            </a:br>
            <a:r>
              <a:rPr lang="en" sz="1700"/>
              <a:t>2. Name: Md. Shajeebul Islam Sk. Id: 22366027</a:t>
            </a:r>
            <a:r>
              <a:rPr lang="en" sz="1600">
                <a:solidFill>
                  <a:schemeClr val="dk2"/>
                </a:solidFill>
              </a:rPr>
              <a:t> </a:t>
            </a:r>
            <a:br>
              <a:rPr lang="en" sz="1300"/>
            </a:br>
            <a:r>
              <a:rPr lang="en" sz="1700"/>
              <a:t>3. Name: Fatema Tuz Zohora. Id: </a:t>
            </a:r>
            <a:r>
              <a:rPr lang="en" sz="1700">
                <a:solidFill>
                  <a:schemeClr val="dk1"/>
                </a:solidFill>
              </a:rPr>
              <a:t> 22366015</a:t>
            </a:r>
            <a:br>
              <a:rPr lang="en" sz="1700">
                <a:solidFill>
                  <a:schemeClr val="dk1"/>
                </a:solidFill>
              </a:rPr>
            </a:b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Presented By : Iffat Ara jui. Id: 23166010</a:t>
            </a:r>
            <a:br>
              <a:rPr lang="en" sz="1700">
                <a:solidFill>
                  <a:schemeClr val="dk1"/>
                </a:solidFill>
              </a:rPr>
            </a:br>
            <a:br>
              <a:rPr lang="en" sz="17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83525" y="3266075"/>
            <a:ext cx="3170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ST: </a:t>
            </a:r>
            <a:r>
              <a:rPr lang="en" sz="1650">
                <a:solidFill>
                  <a:srgbClr val="1D1C1D"/>
                </a:solidFill>
                <a:highlight>
                  <a:srgbClr val="F8F8F8"/>
                </a:highlight>
              </a:rPr>
              <a:t>Ehsanur Rahman Rhythm</a:t>
            </a:r>
            <a:br>
              <a:rPr lang="en" sz="2100"/>
            </a:br>
            <a:br>
              <a:rPr lang="en" sz="1700"/>
            </a:br>
            <a:r>
              <a:rPr lang="en" sz="1700"/>
              <a:t>RA: </a:t>
            </a:r>
            <a:r>
              <a:rPr lang="en" sz="1650">
                <a:solidFill>
                  <a:srgbClr val="1D1C1D"/>
                </a:solidFill>
                <a:highlight>
                  <a:srgbClr val="F8F8F8"/>
                </a:highlight>
              </a:rPr>
              <a:t>Md Humaion Kabir Mehedi</a:t>
            </a:r>
            <a:endParaRPr sz="1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-Behavioral health problems are increasing among people alarmingly. To help them behavioral </a:t>
            </a:r>
            <a:r>
              <a:rPr lang="en"/>
              <a:t>counseling</a:t>
            </a:r>
            <a:r>
              <a:rPr lang="en"/>
              <a:t> plays a very important role. Despite its effectiveness, the process of successful behavioral </a:t>
            </a:r>
            <a:r>
              <a:rPr lang="en"/>
              <a:t>counseling</a:t>
            </a:r>
            <a:r>
              <a:rPr lang="en"/>
              <a:t> has not been fully </a:t>
            </a:r>
            <a:r>
              <a:rPr lang="en"/>
              <a:t>established</a:t>
            </a:r>
            <a:r>
              <a:rPr lang="en"/>
              <a:t> yet.</a:t>
            </a:r>
            <a:br>
              <a:rPr lang="en"/>
            </a:br>
            <a:br>
              <a:rPr lang="en"/>
            </a:br>
            <a:r>
              <a:rPr lang="en"/>
              <a:t>- So, the questions of what makes a good counselor and what are the differences between high- and low-quality counseling conversation remain unanswered.</a:t>
            </a:r>
            <a:br>
              <a:rPr lang="en"/>
            </a:br>
            <a:br>
              <a:rPr lang="en"/>
            </a:br>
            <a:r>
              <a:rPr lang="en"/>
              <a:t>The contribution of this paper:</a:t>
            </a:r>
            <a:br>
              <a:rPr lang="en"/>
            </a:br>
            <a:r>
              <a:rPr lang="en"/>
              <a:t>1. To learn models able to predict counseling quality and gain a better understanding of what makes a good </a:t>
            </a:r>
            <a:r>
              <a:rPr lang="en"/>
              <a:t>counselor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To establish a computational tool that allow scaling-up the evaluation of the quality of Motivational Interviewing (MI) interventions.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Methodology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-The development of a counseling dataset that can be used to implement data-driven methods for the automatic evaluation of counseling quality is presented in this paper.</a:t>
            </a:r>
            <a:br>
              <a:rPr lang="en"/>
            </a:br>
            <a:br>
              <a:rPr lang="en"/>
            </a:br>
            <a:r>
              <a:rPr lang="en"/>
              <a:t>-The authors address differences between high-quality and low-quality counseling exploring several linguistic aspects occur during counseling conversation.</a:t>
            </a:r>
            <a:br>
              <a:rPr lang="en"/>
            </a:br>
            <a:br>
              <a:rPr lang="en"/>
            </a:br>
            <a:r>
              <a:rPr lang="en"/>
              <a:t>-There are important language differences in low-quality and high-quality counseling.</a:t>
            </a:r>
            <a:br>
              <a:rPr lang="en"/>
            </a:br>
            <a:br>
              <a:rPr lang="en"/>
            </a:br>
            <a:r>
              <a:rPr lang="en"/>
              <a:t>-Here, authors use some linguistic features to build automatic classifiers that can predict counseling quality.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Feature 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-Linguistic Features are:</a:t>
            </a:r>
            <a:br>
              <a:rPr lang="en"/>
            </a:br>
            <a:r>
              <a:rPr lang="en"/>
              <a:t>Baseline, N-grams, Semantic, </a:t>
            </a:r>
            <a:r>
              <a:rPr lang="en"/>
              <a:t>Meta Features</a:t>
            </a:r>
            <a:r>
              <a:rPr lang="en"/>
              <a:t>, Sentiment, Alignment, Topics, MITI Behaviors.</a:t>
            </a:r>
            <a:br>
              <a:rPr lang="en"/>
            </a:br>
            <a:br>
              <a:rPr lang="en"/>
            </a:br>
            <a:r>
              <a:rPr lang="en"/>
              <a:t>-Components for Counselors:</a:t>
            </a:r>
            <a:br>
              <a:rPr lang="en"/>
            </a:br>
            <a:r>
              <a:rPr lang="en"/>
              <a:t>Motivation, Plan, Importance, Encourage, Reason, Reflection, Social, Persuade, Plan time.</a:t>
            </a:r>
            <a:br>
              <a:rPr lang="en"/>
            </a:br>
            <a:br>
              <a:rPr lang="en"/>
            </a:br>
            <a:r>
              <a:rPr lang="en"/>
              <a:t>-Components for Client:</a:t>
            </a:r>
            <a:br>
              <a:rPr lang="en"/>
            </a:br>
            <a:r>
              <a:rPr lang="en"/>
              <a:t>Plan, Change, Experience, Social, Concerns, Family, Reason to change, Uncertainty.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Process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-During the coding process, the annotators used both the audio recording and </a:t>
            </a:r>
            <a:r>
              <a:rPr lang="en"/>
              <a:t>transcript</a:t>
            </a:r>
            <a:r>
              <a:rPr lang="en"/>
              <a:t>.</a:t>
            </a:r>
            <a:br>
              <a:rPr lang="en"/>
            </a:br>
            <a:r>
              <a:rPr lang="en"/>
              <a:t>-The annotation was conducted at conversation turn-level using RQDA, an R package for Qualitative Data analysis.</a:t>
            </a:r>
            <a:br>
              <a:rPr lang="en"/>
            </a:br>
            <a:r>
              <a:rPr lang="en"/>
              <a:t>-The final annotation set consists of 1,981 questions and 1,180 </a:t>
            </a:r>
            <a:r>
              <a:rPr lang="en"/>
              <a:t>reflections</a:t>
            </a:r>
            <a:r>
              <a:rPr lang="en"/>
              <a:t>.</a:t>
            </a:r>
            <a:br>
              <a:rPr lang="en"/>
            </a:br>
            <a:r>
              <a:rPr lang="en"/>
              <a:t>-They presented an extensive analysis of linguistic aspects of the collaboration process during counseling conversations in relation to counseling quality.</a:t>
            </a:r>
            <a:br>
              <a:rPr lang="en"/>
            </a:br>
            <a:r>
              <a:rPr lang="en"/>
              <a:t>                              </a:t>
            </a:r>
            <a:br>
              <a:rPr lang="en"/>
            </a:br>
            <a:r>
              <a:rPr lang="en"/>
              <a:t> Authors specially analyzed:</a:t>
            </a:r>
            <a:br>
              <a:rPr lang="en"/>
            </a:br>
            <a:r>
              <a:rPr lang="en"/>
              <a:t>                             1. Turn-by-turn interaction</a:t>
            </a:r>
            <a:br>
              <a:rPr lang="en"/>
            </a:br>
            <a:r>
              <a:rPr lang="en"/>
              <a:t>                             2. Linguistic Alignment</a:t>
            </a:r>
            <a:br>
              <a:rPr lang="en"/>
            </a:br>
            <a:r>
              <a:rPr lang="en"/>
              <a:t>                             3. Sentiment</a:t>
            </a:r>
            <a:br>
              <a:rPr lang="en"/>
            </a:br>
            <a:r>
              <a:rPr lang="en"/>
              <a:t>                             4. Topic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Future Work          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Ideas of future works are:</a:t>
            </a:r>
            <a:br>
              <a:rPr lang="en"/>
            </a:br>
            <a:r>
              <a:rPr lang="en"/>
              <a:t>-To build upon the acquired knowledge and the developed classifiers to generate systems able to provide actionable </a:t>
            </a:r>
            <a:r>
              <a:rPr lang="en"/>
              <a:t>feedback</a:t>
            </a:r>
            <a:r>
              <a:rPr lang="en"/>
              <a:t> on how to achieve high quality </a:t>
            </a:r>
            <a:r>
              <a:rPr lang="en"/>
              <a:t>counseling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-Such system can aid the process of acquiring or improving counseling skills for both novice and experienced MI counselors.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