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9edf17c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9edf17c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49edf17c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49edf17c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9edf17c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9edf17c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9edf17c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9edf17c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9edf17c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9edf17c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9edf17c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9edf17c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43025" y="-151350"/>
            <a:ext cx="5896200" cy="262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Presentation on</a:t>
            </a:r>
            <a:r>
              <a:rPr lang="en" sz="1800"/>
              <a:t>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Application of random survival forests</a:t>
            </a:r>
            <a:endParaRPr sz="1800"/>
          </a:p>
          <a:p>
            <a:pPr indent="0" lvl="0" marL="0" rtl="0" algn="l">
              <a:spcBef>
                <a:spcPts val="0"/>
              </a:spcBef>
              <a:spcAft>
                <a:spcPts val="0"/>
              </a:spcAft>
              <a:buNone/>
            </a:pPr>
            <a:r>
              <a:rPr lang="en" sz="1400"/>
              <a:t>in understanding the determinants of under‑five child mortality in Uganda in the presence of covariates that satisfy the proportional and non‑proportional hazards assumption</a:t>
            </a:r>
            <a:endParaRPr sz="1400"/>
          </a:p>
        </p:txBody>
      </p:sp>
      <p:sp>
        <p:nvSpPr>
          <p:cNvPr id="64" name="Google Shape;64;p13"/>
          <p:cNvSpPr txBox="1"/>
          <p:nvPr>
            <p:ph idx="1" type="subTitle"/>
          </p:nvPr>
        </p:nvSpPr>
        <p:spPr>
          <a:xfrm>
            <a:off x="1285925" y="2698900"/>
            <a:ext cx="5783400" cy="197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Presented by :</a:t>
            </a:r>
            <a:endParaRPr/>
          </a:p>
          <a:p>
            <a:pPr indent="0" lvl="0" marL="0" rtl="0" algn="r">
              <a:spcBef>
                <a:spcPts val="0"/>
              </a:spcBef>
              <a:spcAft>
                <a:spcPts val="0"/>
              </a:spcAft>
              <a:buNone/>
            </a:pPr>
            <a:r>
              <a:rPr lang="en" sz="1800"/>
              <a:t>Iffat Jahan</a:t>
            </a:r>
            <a:endParaRPr sz="1800"/>
          </a:p>
          <a:p>
            <a:pPr indent="0" lvl="0" marL="0" rtl="0" algn="r">
              <a:spcBef>
                <a:spcPts val="0"/>
              </a:spcBef>
              <a:spcAft>
                <a:spcPts val="0"/>
              </a:spcAft>
              <a:buNone/>
            </a:pPr>
            <a:r>
              <a:rPr lang="en" sz="1800"/>
              <a:t>A.K.M. Mazharul Haque</a:t>
            </a:r>
            <a:endParaRPr sz="1800"/>
          </a:p>
          <a:p>
            <a:pPr indent="0" lvl="0" marL="0" rtl="0" algn="r">
              <a:spcBef>
                <a:spcPts val="0"/>
              </a:spcBef>
              <a:spcAft>
                <a:spcPts val="0"/>
              </a:spcAft>
              <a:buNone/>
            </a:pPr>
            <a:r>
              <a:rPr lang="en" sz="1800"/>
              <a:t>Moon </a:t>
            </a:r>
            <a:endParaRPr sz="1800"/>
          </a:p>
          <a:p>
            <a:pPr indent="0" lvl="0" marL="0" rtl="0" algn="r">
              <a:spcBef>
                <a:spcPts val="0"/>
              </a:spcBef>
              <a:spcAft>
                <a:spcPts val="0"/>
              </a:spcAft>
              <a:buNone/>
            </a:pPr>
            <a:r>
              <a:rPr lang="en" sz="1800"/>
              <a:t>Prianka Das Pinki</a:t>
            </a:r>
            <a:endParaRPr sz="1800"/>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&amp; Objective :</a:t>
            </a:r>
            <a:endParaRPr/>
          </a:p>
        </p:txBody>
      </p:sp>
      <p:sp>
        <p:nvSpPr>
          <p:cNvPr id="70" name="Google Shape;70;p14"/>
          <p:cNvSpPr txBox="1"/>
          <p:nvPr>
            <p:ph idx="1" type="body"/>
          </p:nvPr>
        </p:nvSpPr>
        <p:spPr>
          <a:xfrm>
            <a:off x="387900" y="124149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a:t>
            </a:r>
            <a:r>
              <a:rPr lang="en"/>
              <a:t>dentify factors strongly associated with under-five child mortality rates</a:t>
            </a:r>
            <a:endParaRPr/>
          </a:p>
          <a:p>
            <a:pPr indent="-342900" lvl="0" marL="457200" rtl="0" algn="l">
              <a:spcBef>
                <a:spcPts val="0"/>
              </a:spcBef>
              <a:spcAft>
                <a:spcPts val="0"/>
              </a:spcAft>
              <a:buSzPts val="1800"/>
              <a:buChar char="●"/>
            </a:pPr>
            <a:r>
              <a:rPr lang="en"/>
              <a:t>Many of the covariates were excluded from the Cox PH model analysis due to their violation of the PH assumption</a:t>
            </a:r>
            <a:endParaRPr/>
          </a:p>
          <a:p>
            <a:pPr indent="-342900" lvl="0" marL="457200" rtl="0" algn="l">
              <a:spcBef>
                <a:spcPts val="0"/>
              </a:spcBef>
              <a:spcAft>
                <a:spcPts val="0"/>
              </a:spcAft>
              <a:buSzPts val="1800"/>
              <a:buChar char="●"/>
            </a:pPr>
            <a:r>
              <a:rPr lang="en"/>
              <a:t>Random survival forests were recommended as alternative methods for the study</a:t>
            </a:r>
            <a:endParaRPr/>
          </a:p>
          <a:p>
            <a:pPr indent="-342900" lvl="0" marL="457200" rtl="0" algn="l">
              <a:spcBef>
                <a:spcPts val="0"/>
              </a:spcBef>
              <a:spcAft>
                <a:spcPts val="0"/>
              </a:spcAft>
              <a:buSzPts val="1800"/>
              <a:buChar char="●"/>
            </a:pPr>
            <a:r>
              <a:rPr lang="en"/>
              <a:t>They re-analyse the dataset  using both  the Cox PH model and random survival forests and showed what are difference between them.</a:t>
            </a:r>
            <a:endParaRPr/>
          </a:p>
          <a:p>
            <a:pPr indent="-342900" lvl="0" marL="457200" rtl="0" algn="l">
              <a:spcBef>
                <a:spcPts val="0"/>
              </a:spcBef>
              <a:spcAft>
                <a:spcPts val="0"/>
              </a:spcAft>
              <a:buSzPts val="1800"/>
              <a:buChar char="●"/>
            </a:pPr>
            <a:r>
              <a:rPr lang="en"/>
              <a:t>C</a:t>
            </a:r>
            <a:r>
              <a:rPr lang="en"/>
              <a:t>ompare  result between</a:t>
            </a:r>
            <a:r>
              <a:rPr lang="en"/>
              <a:t> the predictive performance of the two random survival forest models using  the presence of covariates that violate the PH assumption and  the presence of only those covariates that satisfied the PH assumption.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t>
            </a:r>
            <a:r>
              <a:rPr lang="en"/>
              <a:t>he 2011 Uganda Demographic Health Survey (UDHS) data was used . This dataset was collected from May 2011 through to December 2011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Cox proportional hazards model and random survival forests are both used in this analysis to identify factors that affect under-five child survival in Uganda. </a:t>
            </a:r>
            <a:endParaRPr/>
          </a:p>
          <a:p>
            <a:pPr indent="-342900" lvl="0" marL="457200" rtl="0" algn="l">
              <a:spcBef>
                <a:spcPts val="0"/>
              </a:spcBef>
              <a:spcAft>
                <a:spcPts val="0"/>
              </a:spcAft>
              <a:buSzPts val="1800"/>
              <a:buChar char="★"/>
            </a:pPr>
            <a:r>
              <a:rPr lang="en"/>
              <a:t>Two random survival forest implementations are used. The first forest is constructed on survival trees that are built using the log-rank split-rule. The second forest is constructed on survival trees built using the log-rank score split-rule.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8" name="Google Shape;88;p17"/>
          <p:cNvSpPr txBox="1"/>
          <p:nvPr>
            <p:ph idx="1" type="body"/>
          </p:nvPr>
        </p:nvSpPr>
        <p:spPr>
          <a:xfrm>
            <a:off x="387900" y="136827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study confirms that random survival forests have a good predictive performance in the presence of non-proportional </a:t>
            </a:r>
            <a:r>
              <a:rPr lang="en"/>
              <a:t>hazards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Keywords: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Cox proportional hazards model</a:t>
            </a:r>
            <a:endParaRPr/>
          </a:p>
          <a:p>
            <a:pPr indent="-342900" lvl="0" marL="457200" rtl="0" algn="l">
              <a:spcBef>
                <a:spcPts val="0"/>
              </a:spcBef>
              <a:spcAft>
                <a:spcPts val="0"/>
              </a:spcAft>
              <a:buSzPts val="1800"/>
              <a:buChar char="★"/>
            </a:pPr>
            <a:r>
              <a:rPr lang="en"/>
              <a:t>Random survival forest implementations</a:t>
            </a:r>
            <a:endParaRPr/>
          </a:p>
          <a:p>
            <a:pPr indent="-342900" lvl="0" marL="457200" rtl="0" algn="l">
              <a:spcBef>
                <a:spcPts val="0"/>
              </a:spcBef>
              <a:spcAft>
                <a:spcPts val="0"/>
              </a:spcAft>
              <a:buSzPts val="1800"/>
              <a:buChar char="★"/>
            </a:pPr>
            <a:r>
              <a:rPr lang="en"/>
              <a:t>The log-rank split-rule</a:t>
            </a:r>
            <a:endParaRPr/>
          </a:p>
          <a:p>
            <a:pPr indent="-342900" lvl="0" marL="457200" rtl="0" algn="l">
              <a:spcBef>
                <a:spcPts val="0"/>
              </a:spcBef>
              <a:spcAft>
                <a:spcPts val="0"/>
              </a:spcAft>
              <a:buSzPts val="1800"/>
              <a:buChar char="★"/>
            </a:pPr>
            <a:r>
              <a:rPr lang="en"/>
              <a:t>The log-rank score split-rule</a:t>
            </a:r>
            <a:endParaRPr/>
          </a:p>
          <a:p>
            <a:pPr indent="-342900" lvl="0" marL="457200" rtl="0" algn="l">
              <a:spcBef>
                <a:spcPts val="0"/>
              </a:spcBef>
              <a:spcAft>
                <a:spcPts val="0"/>
              </a:spcAft>
              <a:buSzPts val="1800"/>
              <a:buChar char="★"/>
            </a:pPr>
            <a:r>
              <a:rPr lang="en"/>
              <a:t>PH: proportional hazards</a:t>
            </a:r>
            <a:endParaRPr/>
          </a:p>
          <a:p>
            <a:pPr indent="-342900" lvl="0" marL="457200" rtl="0" algn="l">
              <a:spcBef>
                <a:spcPts val="0"/>
              </a:spcBef>
              <a:spcAft>
                <a:spcPts val="0"/>
              </a:spcAft>
              <a:buSzPts val="1800"/>
              <a:buChar char="★"/>
            </a:pPr>
            <a:r>
              <a:rPr lang="en"/>
              <a:t>HR: hazard ratio</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Keywords :</a:t>
            </a:r>
            <a:endParaRPr/>
          </a:p>
        </p:txBody>
      </p:sp>
      <p:sp>
        <p:nvSpPr>
          <p:cNvPr id="100" name="Google Shape;100;p19"/>
          <p:cNvSpPr txBox="1"/>
          <p:nvPr>
            <p:ph idx="1" type="body"/>
          </p:nvPr>
        </p:nvSpPr>
        <p:spPr>
          <a:xfrm>
            <a:off x="387900" y="8957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RSFLRS: random survival forests with log rank score split-rule on data with proportional hazards</a:t>
            </a:r>
            <a:endParaRPr/>
          </a:p>
          <a:p>
            <a:pPr indent="-342900" lvl="0" marL="457200" rtl="0" algn="l">
              <a:spcBef>
                <a:spcPts val="0"/>
              </a:spcBef>
              <a:spcAft>
                <a:spcPts val="0"/>
              </a:spcAft>
              <a:buSzPts val="1800"/>
              <a:buChar char="★"/>
            </a:pPr>
            <a:r>
              <a:rPr lang="en"/>
              <a:t>RSFLRNON : random survival forests with log-rank split-rule on data with both proportional and non-proportional hazards</a:t>
            </a:r>
            <a:endParaRPr/>
          </a:p>
          <a:p>
            <a:pPr indent="-342900" lvl="0" marL="457200" rtl="0" algn="l">
              <a:spcBef>
                <a:spcPts val="0"/>
              </a:spcBef>
              <a:spcAft>
                <a:spcPts val="0"/>
              </a:spcAft>
              <a:buSzPts val="1800"/>
              <a:buChar char="★"/>
            </a:pPr>
            <a:r>
              <a:rPr lang="en"/>
              <a:t>RSFLRSNON: random survival forests with log-rank score split-rule on data with both proportional and non-proportional hazard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