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9" d="100"/>
          <a:sy n="69" d="100"/>
        </p:scale>
        <p:origin x="1200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8"/>
          <p:cNvSpPr/>
          <p:nvPr/>
        </p:nvSpPr>
        <p:spPr bwMode="auto">
          <a:xfrm>
            <a:off x="-31719" y="4321158"/>
            <a:ext cx="1395473" cy="78178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334" y="4529541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177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201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4088579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0584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1808316" y="64800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169533" y="290530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26436516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162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9587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2082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1124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3166527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3244140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0599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6886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228" y="787783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8577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0574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75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711194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9428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58" y="4910660"/>
            <a:ext cx="1358356" cy="508005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228" y="4983088"/>
            <a:ext cx="584978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07274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228600"/>
            <a:ext cx="1981200" cy="6638628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0421" y="285"/>
            <a:ext cx="1952272" cy="6852968"/>
            <a:chOff x="6627813" y="195717"/>
            <a:chExt cx="1952625" cy="5678034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2133600"/>
            <a:ext cx="6591985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089"/>
            <a:ext cx="766380" cy="37017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2/11/2025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2415" y="6135809"/>
            <a:ext cx="57164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228" y="787783"/>
            <a:ext cx="5849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0580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sz="4400" b="1" dirty="0">
                <a:solidFill>
                  <a:srgbClr val="0066CC"/>
                </a:solidFill>
              </a:rPr>
              <a:t>Transition Words for Expository Essays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906690"/>
            <a:ext cx="6600451" cy="1401746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sz="2400" b="1" dirty="0">
                <a:solidFill>
                  <a:srgbClr val="323232"/>
                </a:solidFill>
              </a:rPr>
              <a:t>Enhancing Clarity &amp; Flow in Writing</a:t>
            </a:r>
            <a:endParaRPr lang="en-GB" sz="2400" b="1" dirty="0">
              <a:solidFill>
                <a:srgbClr val="323232"/>
              </a:solidFill>
            </a:endParaRPr>
          </a:p>
          <a:p>
            <a:pPr algn="l"/>
            <a:endParaRPr lang="en-GB" sz="1200" b="0" dirty="0">
              <a:solidFill>
                <a:srgbClr val="323232"/>
              </a:solidFill>
            </a:endParaRPr>
          </a:p>
          <a:p>
            <a:pPr algn="l"/>
            <a:r>
              <a:rPr lang="en-GB" sz="1200" b="0" dirty="0">
                <a:solidFill>
                  <a:srgbClr val="323232"/>
                </a:solidFill>
              </a:rPr>
              <a:t>By Ms. Atiya Rehman</a:t>
            </a:r>
          </a:p>
          <a:p>
            <a:pPr algn="l"/>
            <a:r>
              <a:rPr lang="en-GB" sz="2400" b="0" dirty="0">
                <a:solidFill>
                  <a:srgbClr val="323232"/>
                </a:solidFill>
              </a:rPr>
              <a:t>                             </a:t>
            </a:r>
            <a:endParaRPr sz="2400" b="0" dirty="0">
              <a:solidFill>
                <a:srgbClr val="323232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66CC"/>
                </a:solidFill>
              </a:rPr>
              <a:t>Time Transition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800" b="0">
                <a:solidFill>
                  <a:srgbClr val="000000"/>
                </a:solidFill>
              </a:rPr>
              <a:t>✔ Meanwhile, Subsequently, Finally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Afterward, At the same time, Initially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Example: 'He finished his homework. Afterward, he watched a movie.'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66CC"/>
                </a:solidFill>
              </a:rPr>
              <a:t>Example Transition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800" b="0">
                <a:solidFill>
                  <a:srgbClr val="000000"/>
                </a:solidFill>
              </a:rPr>
              <a:t>✔ For example, For instance, Specifically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To illustrate, In particular, Such as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Example: 'Many fruits are rich in vitamins. For instance, oranges contain vitamin C.'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b="1">
                <a:solidFill>
                  <a:srgbClr val="0066CC"/>
                </a:solidFill>
              </a:rPr>
              <a:t>What Are Transition Words?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800" b="0">
                <a:solidFill>
                  <a:srgbClr val="000000"/>
                </a:solidFill>
              </a:rPr>
              <a:t>• Words/phrases that connect ideas smoothly.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• Improve readability and logical flow.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• Essential in essays for coherence and clarity.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66CC"/>
                </a:solidFill>
              </a:rPr>
              <a:t>Why Use Transition Words?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800" b="0">
                <a:solidFill>
                  <a:srgbClr val="000000"/>
                </a:solidFill>
              </a:rPr>
              <a:t>✔ Improve logical flow.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Help readers connect ideas.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Make writing clearer and engaging.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Ensure smooth transitions between sections.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66CC"/>
                </a:solidFill>
              </a:rPr>
              <a:t>Types of Transition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algn="l"/>
            <a:r>
              <a:rPr sz="2800" b="0">
                <a:solidFill>
                  <a:srgbClr val="000000"/>
                </a:solidFill>
              </a:rPr>
              <a:t>🔹 Addition: Furthermore, Moreover, In addition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🔹 Contrast: However, On the other hand, Nevertheless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🔹 Cause &amp; Effect: Therefore, Consequently, Thus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🔹 Time: Meanwhile, Subsequently, Finally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🔹 Examples: For instance, Specifically, To illustrate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b="1">
                <a:solidFill>
                  <a:srgbClr val="0066CC"/>
                </a:solidFill>
              </a:rPr>
              <a:t>Transition Words for Essays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800" b="0">
                <a:solidFill>
                  <a:srgbClr val="000000"/>
                </a:solidFill>
              </a:rPr>
              <a:t>📌 **Introduction:** Firstly, To begin with, In the first place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📌 **Body Paragraphs:** Additionally, Moreover, Furthermore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📌 **Conclusion:** In summary, To conclude, Ultimately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b="1">
                <a:solidFill>
                  <a:srgbClr val="0066CC"/>
                </a:solidFill>
              </a:rPr>
              <a:t>Do’s and Don’ts of Transition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algn="l"/>
            <a:r>
              <a:rPr sz="2800" b="0">
                <a:solidFill>
                  <a:srgbClr val="000000"/>
                </a:solidFill>
              </a:rPr>
              <a:t>✔ **Do:**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   - Use them logically.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   - Vary them to avoid repetition.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   - Ensure they fit the context.</a:t>
            </a:r>
          </a:p>
          <a:p>
            <a:pPr algn="l"/>
            <a:endParaRPr sz="2800" b="0">
              <a:solidFill>
                <a:srgbClr val="000000"/>
              </a:solidFill>
            </a:endParaRPr>
          </a:p>
          <a:p>
            <a:pPr algn="l"/>
            <a:r>
              <a:rPr sz="2800" b="0">
                <a:solidFill>
                  <a:srgbClr val="000000"/>
                </a:solidFill>
              </a:rPr>
              <a:t>❌ **Don’t:**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   - Overuse them unnecessarily.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   - Rely on them without clear structure.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66CC"/>
                </a:solidFill>
              </a:rPr>
              <a:t>Addition Transition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800" b="0">
                <a:solidFill>
                  <a:srgbClr val="000000"/>
                </a:solidFill>
              </a:rPr>
              <a:t>✔ Furthermore, Moreover, In addition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Also, Besides, Not only...but also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Example: 'She enjoys reading. Moreover, she writes short stories.'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3600" b="1">
                <a:solidFill>
                  <a:srgbClr val="0066CC"/>
                </a:solidFill>
              </a:rPr>
              <a:t>Contrast Transition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800" b="0">
                <a:solidFill>
                  <a:srgbClr val="000000"/>
                </a:solidFill>
              </a:rPr>
              <a:t>✔ However, On the other hand, Nevertheless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Conversely, Yet, Although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Example: 'He loves coffee. However, he avoids drinking it at night.'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l"/>
            <a:r>
              <a:rPr sz="3600" b="1">
                <a:solidFill>
                  <a:srgbClr val="0066CC"/>
                </a:solidFill>
              </a:rPr>
              <a:t>Cause and Effect Transition Words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l"/>
            <a:r>
              <a:rPr sz="2800" b="0">
                <a:solidFill>
                  <a:srgbClr val="000000"/>
                </a:solidFill>
              </a:rPr>
              <a:t>✔ Therefore, Consequently, Thus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As a result, Hence, Because of this</a:t>
            </a:r>
          </a:p>
          <a:p>
            <a:pPr algn="l"/>
            <a:r>
              <a:rPr sz="2800" b="0">
                <a:solidFill>
                  <a:srgbClr val="000000"/>
                </a:solidFill>
              </a:rPr>
              <a:t>✔ Example: 'She studied hard. Consequently, she passed the exam with flying colors.'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5</TotalTime>
  <Words>396</Words>
  <Application>Microsoft Office PowerPoint</Application>
  <PresentationFormat>On-screen Show (4:3)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Wisp</vt:lpstr>
      <vt:lpstr>Transition Words for Expository Essays</vt:lpstr>
      <vt:lpstr>What Are Transition Words?</vt:lpstr>
      <vt:lpstr>Why Use Transition Words?</vt:lpstr>
      <vt:lpstr>Types of Transition Words</vt:lpstr>
      <vt:lpstr>Transition Words for Essays</vt:lpstr>
      <vt:lpstr>Do’s and Don’ts of Transition Words</vt:lpstr>
      <vt:lpstr>Addition Transition Words</vt:lpstr>
      <vt:lpstr>Contrast Transition Words</vt:lpstr>
      <vt:lpstr>Cause and Effect Transition Words</vt:lpstr>
      <vt:lpstr>Time Transition Words</vt:lpstr>
      <vt:lpstr>Example Transition Words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Atiya Rehman</cp:lastModifiedBy>
  <cp:revision>3</cp:revision>
  <dcterms:created xsi:type="dcterms:W3CDTF">2013-01-27T09:14:16Z</dcterms:created>
  <dcterms:modified xsi:type="dcterms:W3CDTF">2025-02-11T07:47:19Z</dcterms:modified>
  <cp:category/>
</cp:coreProperties>
</file>