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rgbClr val="0A48C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CDB"/>
                </a:solidFill>
                <a:latin typeface="Microsoft Sans Serif"/>
                <a:cs typeface="Microsoft Sans Serif"/>
              </a:defRPr>
            </a:lvl1pPr>
          </a:lstStyle>
          <a:p>
            <a:pPr marL="161290">
              <a:lnSpc>
                <a:spcPts val="1810"/>
              </a:lnSpc>
            </a:pPr>
            <a:fld id="{81D60167-4931-47E6-BA6A-407CBD079E47}" type="slidenum">
              <a:rPr spc="35" dirty="0"/>
              <a:t>‹#›</a:t>
            </a:fld>
            <a:endParaRPr spc="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0A48C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CDB"/>
                </a:solidFill>
                <a:latin typeface="Microsoft Sans Serif"/>
                <a:cs typeface="Microsoft Sans Serif"/>
              </a:defRPr>
            </a:lvl1pPr>
          </a:lstStyle>
          <a:p>
            <a:pPr marL="161290">
              <a:lnSpc>
                <a:spcPts val="1810"/>
              </a:lnSpc>
            </a:pPr>
            <a:fld id="{81D60167-4931-47E6-BA6A-407CBD079E47}" type="slidenum">
              <a:rPr spc="35" dirty="0"/>
              <a:t>‹#›</a:t>
            </a:fld>
            <a:endParaRPr spc="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0A48C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49312" y="1842198"/>
            <a:ext cx="3923029" cy="3615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CDB"/>
                </a:solidFill>
                <a:latin typeface="Microsoft Sans Serif"/>
                <a:cs typeface="Microsoft Sans Serif"/>
              </a:defRPr>
            </a:lvl1pPr>
          </a:lstStyle>
          <a:p>
            <a:pPr marL="161290">
              <a:lnSpc>
                <a:spcPts val="1810"/>
              </a:lnSpc>
            </a:pPr>
            <a:fld id="{81D60167-4931-47E6-BA6A-407CBD079E47}" type="slidenum">
              <a:rPr spc="35" dirty="0"/>
              <a:t>‹#›</a:t>
            </a:fld>
            <a:endParaRPr spc="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0A48C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CDB"/>
                </a:solidFill>
                <a:latin typeface="Microsoft Sans Serif"/>
                <a:cs typeface="Microsoft Sans Serif"/>
              </a:defRPr>
            </a:lvl1pPr>
          </a:lstStyle>
          <a:p>
            <a:pPr marL="161290">
              <a:lnSpc>
                <a:spcPts val="1810"/>
              </a:lnSpc>
            </a:pPr>
            <a:fld id="{81D60167-4931-47E6-BA6A-407CBD079E47}" type="slidenum">
              <a:rPr spc="35" dirty="0"/>
              <a:t>‹#›</a:t>
            </a:fld>
            <a:endParaRPr spc="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CDB"/>
                </a:solidFill>
                <a:latin typeface="Microsoft Sans Serif"/>
                <a:cs typeface="Microsoft Sans Serif"/>
              </a:defRPr>
            </a:lvl1pPr>
          </a:lstStyle>
          <a:p>
            <a:pPr marL="161290">
              <a:lnSpc>
                <a:spcPts val="1810"/>
              </a:lnSpc>
            </a:pPr>
            <a:fld id="{81D60167-4931-47E6-BA6A-407CBD079E47}" type="slidenum">
              <a:rPr spc="35" dirty="0"/>
              <a:t>‹#›</a:t>
            </a:fld>
            <a:endParaRPr spc="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723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9312" y="420369"/>
            <a:ext cx="10310495" cy="739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rgbClr val="0A48C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9312" y="1872678"/>
            <a:ext cx="10223500" cy="397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1291" y="6113199"/>
            <a:ext cx="3365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CDB"/>
                </a:solidFill>
                <a:latin typeface="Microsoft Sans Serif"/>
                <a:cs typeface="Microsoft Sans Serif"/>
              </a:defRPr>
            </a:lvl1pPr>
          </a:lstStyle>
          <a:p>
            <a:pPr marL="161290">
              <a:lnSpc>
                <a:spcPts val="1810"/>
              </a:lnSpc>
            </a:pPr>
            <a:fld id="{81D60167-4931-47E6-BA6A-407CBD079E47}" type="slidenum">
              <a:rPr spc="35" dirty="0"/>
              <a:t>‹#›</a:t>
            </a:fld>
            <a:endParaRPr spc="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39.jpg"/><Relationship Id="rId18" Type="http://schemas.openxmlformats.org/officeDocument/2006/relationships/image" Target="../media/image44.jpg"/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12" Type="http://schemas.openxmlformats.org/officeDocument/2006/relationships/image" Target="../media/image38.jpg"/><Relationship Id="rId17" Type="http://schemas.openxmlformats.org/officeDocument/2006/relationships/image" Target="../media/image43.jpg"/><Relationship Id="rId2" Type="http://schemas.openxmlformats.org/officeDocument/2006/relationships/image" Target="../media/image28.jpg"/><Relationship Id="rId16" Type="http://schemas.openxmlformats.org/officeDocument/2006/relationships/image" Target="../media/image4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g"/><Relationship Id="rId11" Type="http://schemas.openxmlformats.org/officeDocument/2006/relationships/image" Target="../media/image37.jpg"/><Relationship Id="rId5" Type="http://schemas.openxmlformats.org/officeDocument/2006/relationships/image" Target="../media/image31.jpg"/><Relationship Id="rId15" Type="http://schemas.openxmlformats.org/officeDocument/2006/relationships/image" Target="../media/image41.png"/><Relationship Id="rId10" Type="http://schemas.openxmlformats.org/officeDocument/2006/relationships/image" Target="../media/image36.jpg"/><Relationship Id="rId19" Type="http://schemas.openxmlformats.org/officeDocument/2006/relationships/image" Target="../media/image45.jpg"/><Relationship Id="rId4" Type="http://schemas.openxmlformats.org/officeDocument/2006/relationships/image" Target="../media/image30.jpg"/><Relationship Id="rId9" Type="http://schemas.openxmlformats.org/officeDocument/2006/relationships/image" Target="../media/image35.jpg"/><Relationship Id="rId14" Type="http://schemas.openxmlformats.org/officeDocument/2006/relationships/image" Target="../media/image4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jpg"/><Relationship Id="rId7" Type="http://schemas.openxmlformats.org/officeDocument/2006/relationships/image" Target="../media/image77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png"/><Relationship Id="rId5" Type="http://schemas.openxmlformats.org/officeDocument/2006/relationships/image" Target="../media/image75.jpg"/><Relationship Id="rId10" Type="http://schemas.openxmlformats.org/officeDocument/2006/relationships/image" Target="../media/image80.png"/><Relationship Id="rId4" Type="http://schemas.openxmlformats.org/officeDocument/2006/relationships/image" Target="../media/image74.jpg"/><Relationship Id="rId9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jpg"/><Relationship Id="rId4" Type="http://schemas.openxmlformats.org/officeDocument/2006/relationships/image" Target="../media/image84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jpg"/><Relationship Id="rId4" Type="http://schemas.openxmlformats.org/officeDocument/2006/relationships/image" Target="../media/image88.jp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18" Type="http://schemas.openxmlformats.org/officeDocument/2006/relationships/image" Target="../media/image106.jpg"/><Relationship Id="rId26" Type="http://schemas.openxmlformats.org/officeDocument/2006/relationships/image" Target="../media/image114.png"/><Relationship Id="rId39" Type="http://schemas.openxmlformats.org/officeDocument/2006/relationships/image" Target="../media/image127.jpg"/><Relationship Id="rId21" Type="http://schemas.openxmlformats.org/officeDocument/2006/relationships/image" Target="../media/image109.jpg"/><Relationship Id="rId34" Type="http://schemas.openxmlformats.org/officeDocument/2006/relationships/image" Target="../media/image122.png"/><Relationship Id="rId7" Type="http://schemas.openxmlformats.org/officeDocument/2006/relationships/image" Target="../media/image95.jpg"/><Relationship Id="rId12" Type="http://schemas.openxmlformats.org/officeDocument/2006/relationships/image" Target="../media/image100.jpg"/><Relationship Id="rId17" Type="http://schemas.openxmlformats.org/officeDocument/2006/relationships/image" Target="../media/image105.jpg"/><Relationship Id="rId25" Type="http://schemas.openxmlformats.org/officeDocument/2006/relationships/image" Target="../media/image113.png"/><Relationship Id="rId33" Type="http://schemas.openxmlformats.org/officeDocument/2006/relationships/image" Target="../media/image121.jpg"/><Relationship Id="rId38" Type="http://schemas.openxmlformats.org/officeDocument/2006/relationships/image" Target="../media/image126.png"/><Relationship Id="rId2" Type="http://schemas.openxmlformats.org/officeDocument/2006/relationships/image" Target="../media/image90.jpg"/><Relationship Id="rId16" Type="http://schemas.openxmlformats.org/officeDocument/2006/relationships/image" Target="../media/image104.jpg"/><Relationship Id="rId20" Type="http://schemas.openxmlformats.org/officeDocument/2006/relationships/image" Target="../media/image108.png"/><Relationship Id="rId29" Type="http://schemas.openxmlformats.org/officeDocument/2006/relationships/image" Target="../media/image11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4.jpg"/><Relationship Id="rId11" Type="http://schemas.openxmlformats.org/officeDocument/2006/relationships/image" Target="../media/image99.jpg"/><Relationship Id="rId24" Type="http://schemas.openxmlformats.org/officeDocument/2006/relationships/image" Target="../media/image112.jpg"/><Relationship Id="rId32" Type="http://schemas.openxmlformats.org/officeDocument/2006/relationships/image" Target="../media/image120.png"/><Relationship Id="rId37" Type="http://schemas.openxmlformats.org/officeDocument/2006/relationships/image" Target="../media/image125.png"/><Relationship Id="rId40" Type="http://schemas.openxmlformats.org/officeDocument/2006/relationships/image" Target="../media/image128.jpg"/><Relationship Id="rId5" Type="http://schemas.openxmlformats.org/officeDocument/2006/relationships/image" Target="../media/image93.jpg"/><Relationship Id="rId15" Type="http://schemas.openxmlformats.org/officeDocument/2006/relationships/image" Target="../media/image103.jpg"/><Relationship Id="rId23" Type="http://schemas.openxmlformats.org/officeDocument/2006/relationships/image" Target="../media/image111.jpg"/><Relationship Id="rId28" Type="http://schemas.openxmlformats.org/officeDocument/2006/relationships/image" Target="../media/image116.jpg"/><Relationship Id="rId36" Type="http://schemas.openxmlformats.org/officeDocument/2006/relationships/image" Target="../media/image124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31" Type="http://schemas.openxmlformats.org/officeDocument/2006/relationships/image" Target="../media/image119.png"/><Relationship Id="rId4" Type="http://schemas.openxmlformats.org/officeDocument/2006/relationships/image" Target="../media/image92.jpg"/><Relationship Id="rId9" Type="http://schemas.openxmlformats.org/officeDocument/2006/relationships/image" Target="../media/image97.png"/><Relationship Id="rId14" Type="http://schemas.openxmlformats.org/officeDocument/2006/relationships/image" Target="../media/image102.jpg"/><Relationship Id="rId22" Type="http://schemas.openxmlformats.org/officeDocument/2006/relationships/image" Target="../media/image110.jpg"/><Relationship Id="rId27" Type="http://schemas.openxmlformats.org/officeDocument/2006/relationships/image" Target="../media/image115.jpg"/><Relationship Id="rId30" Type="http://schemas.openxmlformats.org/officeDocument/2006/relationships/image" Target="../media/image118.jpg"/><Relationship Id="rId35" Type="http://schemas.openxmlformats.org/officeDocument/2006/relationships/image" Target="../media/image123.jpg"/><Relationship Id="rId8" Type="http://schemas.openxmlformats.org/officeDocument/2006/relationships/image" Target="../media/image96.jpg"/><Relationship Id="rId3" Type="http://schemas.openxmlformats.org/officeDocument/2006/relationships/image" Target="../media/image91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jpg"/><Relationship Id="rId4" Type="http://schemas.openxmlformats.org/officeDocument/2006/relationships/image" Target="../media/image1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9601" y="4598606"/>
            <a:ext cx="2012632" cy="56682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lang="en-IN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Mohd Irfan Qureshi </a:t>
            </a:r>
            <a:r>
              <a:rPr sz="1800" spc="-75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IN" spc="100" dirty="0">
                <a:solidFill>
                  <a:srgbClr val="E7E6E6"/>
                </a:solidFill>
                <a:latin typeface="Microsoft Sans Serif"/>
                <a:cs typeface="Microsoft Sans Serif"/>
              </a:rPr>
              <a:t>12</a:t>
            </a:r>
            <a:r>
              <a:rPr sz="1800" spc="100" dirty="0">
                <a:solidFill>
                  <a:srgbClr val="E7E6E6"/>
                </a:solidFill>
                <a:latin typeface="Microsoft Sans Serif"/>
                <a:cs typeface="Microsoft Sans Serif"/>
              </a:rPr>
              <a:t>/1</a:t>
            </a:r>
            <a:r>
              <a:rPr lang="en-IN" sz="1800" spc="100" dirty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sz="1800" spc="100" dirty="0">
                <a:solidFill>
                  <a:srgbClr val="E7E6E6"/>
                </a:solidFill>
                <a:latin typeface="Microsoft Sans Serif"/>
                <a:cs typeface="Microsoft Sans Serif"/>
              </a:rPr>
              <a:t>/202</a:t>
            </a:r>
            <a:r>
              <a:rPr lang="en-IN" sz="1800" spc="100" dirty="0">
                <a:solidFill>
                  <a:srgbClr val="E7E6E6"/>
                </a:solidFill>
                <a:latin typeface="Microsoft Sans Serif"/>
                <a:cs typeface="Microsoft Sans Serif"/>
              </a:rPr>
              <a:t>3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6691" y="6090602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80" dirty="0">
                <a:solidFill>
                  <a:srgbClr val="1C7C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1772794"/>
            <a:ext cx="8385175" cy="14763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dataset,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there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are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several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cases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where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booster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did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not land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successully.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40" dirty="0">
                <a:latin typeface="Microsoft Sans Serif"/>
                <a:cs typeface="Microsoft Sans Serif"/>
              </a:rPr>
              <a:t>True </a:t>
            </a:r>
            <a:r>
              <a:rPr sz="1400" spc="-85" dirty="0">
                <a:latin typeface="Microsoft Sans Serif"/>
                <a:cs typeface="Microsoft Sans Serif"/>
              </a:rPr>
              <a:t>Ocean,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True </a:t>
            </a:r>
            <a:r>
              <a:rPr sz="1400" spc="-130" dirty="0">
                <a:latin typeface="Microsoft Sans Serif"/>
                <a:cs typeface="Microsoft Sans Serif"/>
              </a:rPr>
              <a:t>RTLS,</a:t>
            </a:r>
            <a:r>
              <a:rPr sz="1400" spc="-95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True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25" dirty="0">
                <a:latin typeface="Microsoft Sans Serif"/>
                <a:cs typeface="Microsoft Sans Serif"/>
              </a:rPr>
              <a:t>ASDS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65" dirty="0">
                <a:latin typeface="Microsoft Sans Serif"/>
                <a:cs typeface="Microsoft Sans Serif"/>
              </a:rPr>
              <a:t>means</a:t>
            </a:r>
            <a:r>
              <a:rPr sz="1400" spc="-9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mission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has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been</a:t>
            </a:r>
            <a:r>
              <a:rPr sz="1400" spc="-8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successful.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50" dirty="0">
                <a:latin typeface="Microsoft Sans Serif"/>
                <a:cs typeface="Microsoft Sans Serif"/>
              </a:rPr>
              <a:t>False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85" dirty="0">
                <a:latin typeface="Microsoft Sans Serif"/>
                <a:cs typeface="Microsoft Sans Serif"/>
              </a:rPr>
              <a:t>Ocean,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False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30" dirty="0">
                <a:latin typeface="Microsoft Sans Serif"/>
                <a:cs typeface="Microsoft Sans Serif"/>
              </a:rPr>
              <a:t>RTLS,</a:t>
            </a:r>
            <a:r>
              <a:rPr sz="1400" spc="-10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False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25" dirty="0">
                <a:latin typeface="Microsoft Sans Serif"/>
                <a:cs typeface="Microsoft Sans Serif"/>
              </a:rPr>
              <a:t>ASDS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65" dirty="0">
                <a:latin typeface="Microsoft Sans Serif"/>
                <a:cs typeface="Microsoft Sans Serif"/>
              </a:rPr>
              <a:t>means</a:t>
            </a:r>
            <a:r>
              <a:rPr sz="1400" spc="-10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mission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was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failure.</a:t>
            </a:r>
            <a:endParaRPr sz="14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1880"/>
              </a:lnSpc>
              <a:spcBef>
                <a:spcPts val="107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150" dirty="0">
                <a:latin typeface="Microsoft Sans Serif"/>
                <a:cs typeface="Microsoft Sans Serif"/>
              </a:rPr>
              <a:t>We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need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transform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string </a:t>
            </a:r>
            <a:r>
              <a:rPr sz="1800" spc="-45" dirty="0">
                <a:latin typeface="Microsoft Sans Serif"/>
                <a:cs typeface="Microsoft Sans Serif"/>
              </a:rPr>
              <a:t>variables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into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categorical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variables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where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1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means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 </a:t>
            </a:r>
            <a:r>
              <a:rPr sz="1800" spc="-45" dirty="0">
                <a:latin typeface="Microsoft Sans Serif"/>
                <a:cs typeface="Microsoft Sans Serif"/>
              </a:rPr>
              <a:t>mission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has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been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successful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0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means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mission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was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failure.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Data</a:t>
            </a:r>
            <a:r>
              <a:rPr spc="-210" dirty="0"/>
              <a:t> </a:t>
            </a:r>
            <a:r>
              <a:rPr spc="-55" dirty="0"/>
              <a:t>Wrangling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1007" y="3361753"/>
            <a:ext cx="27273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1.</a:t>
            </a:r>
            <a:r>
              <a:rPr sz="1200" b="1" spc="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Calculate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launches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number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for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each</a:t>
            </a:r>
            <a:r>
              <a:rPr sz="1200" b="1" spc="1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site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3609975"/>
            <a:ext cx="2000250" cy="7524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007" y="4706556"/>
            <a:ext cx="2517775" cy="3905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dirty="0">
                <a:latin typeface="Calibri"/>
                <a:cs typeface="Calibri"/>
              </a:rPr>
              <a:t>2.</a:t>
            </a:r>
            <a:r>
              <a:rPr sz="1200" b="1" spc="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Calculate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number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and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occurence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each </a:t>
            </a:r>
            <a:r>
              <a:rPr sz="1200" b="1" spc="-10" dirty="0">
                <a:latin typeface="Calibri"/>
                <a:cs typeface="Calibri"/>
              </a:rPr>
              <a:t>orbit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62100" y="4229100"/>
            <a:ext cx="2176780" cy="2343150"/>
            <a:chOff x="1562100" y="4229100"/>
            <a:chExt cx="2176780" cy="23431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2100" y="4953000"/>
              <a:ext cx="1419225" cy="1619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86150" y="4229100"/>
              <a:ext cx="752475" cy="1524000"/>
            </a:xfrm>
            <a:custGeom>
              <a:avLst/>
              <a:gdLst/>
              <a:ahLst/>
              <a:cxnLst/>
              <a:rect l="l" t="t" r="r" b="b"/>
              <a:pathLst>
                <a:path w="752475" h="1524000">
                  <a:moveTo>
                    <a:pt x="361950" y="1495425"/>
                  </a:moveTo>
                  <a:lnTo>
                    <a:pt x="0" y="1495425"/>
                  </a:lnTo>
                  <a:lnTo>
                    <a:pt x="0" y="1524000"/>
                  </a:lnTo>
                  <a:lnTo>
                    <a:pt x="390525" y="1524000"/>
                  </a:lnTo>
                  <a:lnTo>
                    <a:pt x="390525" y="1509712"/>
                  </a:lnTo>
                  <a:lnTo>
                    <a:pt x="361950" y="1509712"/>
                  </a:lnTo>
                  <a:lnTo>
                    <a:pt x="361950" y="1495425"/>
                  </a:lnTo>
                  <a:close/>
                </a:path>
                <a:path w="752475" h="1524000">
                  <a:moveTo>
                    <a:pt x="666623" y="28575"/>
                  </a:moveTo>
                  <a:lnTo>
                    <a:pt x="361950" y="28575"/>
                  </a:lnTo>
                  <a:lnTo>
                    <a:pt x="361950" y="1509712"/>
                  </a:lnTo>
                  <a:lnTo>
                    <a:pt x="376174" y="1495425"/>
                  </a:lnTo>
                  <a:lnTo>
                    <a:pt x="390525" y="1495425"/>
                  </a:lnTo>
                  <a:lnTo>
                    <a:pt x="390525" y="57150"/>
                  </a:lnTo>
                  <a:lnTo>
                    <a:pt x="376174" y="57150"/>
                  </a:lnTo>
                  <a:lnTo>
                    <a:pt x="390525" y="42925"/>
                  </a:lnTo>
                  <a:lnTo>
                    <a:pt x="666623" y="42925"/>
                  </a:lnTo>
                  <a:lnTo>
                    <a:pt x="666623" y="28575"/>
                  </a:lnTo>
                  <a:close/>
                </a:path>
                <a:path w="752475" h="1524000">
                  <a:moveTo>
                    <a:pt x="390525" y="1495425"/>
                  </a:moveTo>
                  <a:lnTo>
                    <a:pt x="376174" y="1495425"/>
                  </a:lnTo>
                  <a:lnTo>
                    <a:pt x="361950" y="1509712"/>
                  </a:lnTo>
                  <a:lnTo>
                    <a:pt x="390525" y="1509712"/>
                  </a:lnTo>
                  <a:lnTo>
                    <a:pt x="390525" y="1495425"/>
                  </a:lnTo>
                  <a:close/>
                </a:path>
                <a:path w="752475" h="1524000">
                  <a:moveTo>
                    <a:pt x="666623" y="0"/>
                  </a:moveTo>
                  <a:lnTo>
                    <a:pt x="666623" y="85725"/>
                  </a:lnTo>
                  <a:lnTo>
                    <a:pt x="723857" y="57150"/>
                  </a:lnTo>
                  <a:lnTo>
                    <a:pt x="680974" y="57150"/>
                  </a:lnTo>
                  <a:lnTo>
                    <a:pt x="680974" y="28575"/>
                  </a:lnTo>
                  <a:lnTo>
                    <a:pt x="723688" y="28575"/>
                  </a:lnTo>
                  <a:lnTo>
                    <a:pt x="666623" y="0"/>
                  </a:lnTo>
                  <a:close/>
                </a:path>
                <a:path w="752475" h="1524000">
                  <a:moveTo>
                    <a:pt x="390525" y="42925"/>
                  </a:moveTo>
                  <a:lnTo>
                    <a:pt x="376174" y="57150"/>
                  </a:lnTo>
                  <a:lnTo>
                    <a:pt x="390525" y="57150"/>
                  </a:lnTo>
                  <a:lnTo>
                    <a:pt x="390525" y="42925"/>
                  </a:lnTo>
                  <a:close/>
                </a:path>
                <a:path w="752475" h="1524000">
                  <a:moveTo>
                    <a:pt x="666623" y="42925"/>
                  </a:moveTo>
                  <a:lnTo>
                    <a:pt x="390525" y="42925"/>
                  </a:lnTo>
                  <a:lnTo>
                    <a:pt x="390525" y="57150"/>
                  </a:lnTo>
                  <a:lnTo>
                    <a:pt x="666623" y="57150"/>
                  </a:lnTo>
                  <a:lnTo>
                    <a:pt x="666623" y="42925"/>
                  </a:lnTo>
                  <a:close/>
                </a:path>
                <a:path w="752475" h="1524000">
                  <a:moveTo>
                    <a:pt x="723688" y="28575"/>
                  </a:moveTo>
                  <a:lnTo>
                    <a:pt x="680974" y="28575"/>
                  </a:lnTo>
                  <a:lnTo>
                    <a:pt x="680974" y="57150"/>
                  </a:lnTo>
                  <a:lnTo>
                    <a:pt x="723857" y="57150"/>
                  </a:lnTo>
                  <a:lnTo>
                    <a:pt x="752348" y="42925"/>
                  </a:lnTo>
                  <a:lnTo>
                    <a:pt x="723688" y="2857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101465" y="3409950"/>
            <a:ext cx="2493645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3.</a:t>
            </a:r>
            <a:r>
              <a:rPr sz="1200" b="1" spc="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Calculate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number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and</a:t>
            </a:r>
            <a:r>
              <a:rPr sz="1200" b="1" spc="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occurrence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of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435"/>
              </a:lnSpc>
            </a:pPr>
            <a:r>
              <a:rPr sz="1200" b="1" dirty="0">
                <a:latin typeface="Calibri"/>
                <a:cs typeface="Calibri"/>
              </a:rPr>
              <a:t>mission</a:t>
            </a:r>
            <a:r>
              <a:rPr sz="1200" b="1" spc="9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outcome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per orbit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type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86200" y="4076700"/>
            <a:ext cx="2743200" cy="15240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428990" y="3361753"/>
            <a:ext cx="2407920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dirty="0">
                <a:latin typeface="Calibri"/>
                <a:cs typeface="Calibri"/>
              </a:rPr>
              <a:t>4.</a:t>
            </a:r>
            <a:r>
              <a:rPr sz="1200" b="1" spc="5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Create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landing</a:t>
            </a:r>
            <a:r>
              <a:rPr sz="1200" b="1" spc="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outcome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label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from </a:t>
            </a:r>
            <a:r>
              <a:rPr sz="1200" b="1" dirty="0">
                <a:latin typeface="Calibri"/>
                <a:cs typeface="Calibri"/>
              </a:rPr>
              <a:t>Outcome</a:t>
            </a:r>
            <a:r>
              <a:rPr sz="1200" b="1" spc="5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column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43900" y="3914775"/>
            <a:ext cx="2743200" cy="10668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428990" y="5355272"/>
            <a:ext cx="101091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5.</a:t>
            </a:r>
            <a:r>
              <a:rPr sz="1200" b="1" spc="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Export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to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file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43900" y="5648325"/>
            <a:ext cx="2743200" cy="17145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568450" y="4423790"/>
            <a:ext cx="85725" cy="257810"/>
          </a:xfrm>
          <a:custGeom>
            <a:avLst/>
            <a:gdLst/>
            <a:ahLst/>
            <a:cxnLst/>
            <a:rect l="l" t="t" r="r" b="b"/>
            <a:pathLst>
              <a:path w="85725" h="257810">
                <a:moveTo>
                  <a:pt x="28551" y="172551"/>
                </a:moveTo>
                <a:lnTo>
                  <a:pt x="0" y="173608"/>
                </a:lnTo>
                <a:lnTo>
                  <a:pt x="45974" y="257682"/>
                </a:lnTo>
                <a:lnTo>
                  <a:pt x="78202" y="186943"/>
                </a:lnTo>
                <a:lnTo>
                  <a:pt x="29083" y="186943"/>
                </a:lnTo>
                <a:lnTo>
                  <a:pt x="28551" y="172551"/>
                </a:lnTo>
                <a:close/>
              </a:path>
              <a:path w="85725" h="257810">
                <a:moveTo>
                  <a:pt x="57129" y="171493"/>
                </a:moveTo>
                <a:lnTo>
                  <a:pt x="28551" y="172551"/>
                </a:lnTo>
                <a:lnTo>
                  <a:pt x="29083" y="186943"/>
                </a:lnTo>
                <a:lnTo>
                  <a:pt x="57657" y="185800"/>
                </a:lnTo>
                <a:lnTo>
                  <a:pt x="57129" y="171493"/>
                </a:lnTo>
                <a:close/>
              </a:path>
              <a:path w="85725" h="257810">
                <a:moveTo>
                  <a:pt x="85725" y="170433"/>
                </a:moveTo>
                <a:lnTo>
                  <a:pt x="57129" y="171493"/>
                </a:lnTo>
                <a:lnTo>
                  <a:pt x="57657" y="185800"/>
                </a:lnTo>
                <a:lnTo>
                  <a:pt x="29083" y="186943"/>
                </a:lnTo>
                <a:lnTo>
                  <a:pt x="78202" y="186943"/>
                </a:lnTo>
                <a:lnTo>
                  <a:pt x="85725" y="170433"/>
                </a:lnTo>
                <a:close/>
              </a:path>
              <a:path w="85725" h="257810">
                <a:moveTo>
                  <a:pt x="50800" y="0"/>
                </a:moveTo>
                <a:lnTo>
                  <a:pt x="22225" y="1142"/>
                </a:lnTo>
                <a:lnTo>
                  <a:pt x="28551" y="172551"/>
                </a:lnTo>
                <a:lnTo>
                  <a:pt x="57129" y="171493"/>
                </a:lnTo>
                <a:lnTo>
                  <a:pt x="508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88500" y="5033390"/>
            <a:ext cx="85725" cy="257810"/>
          </a:xfrm>
          <a:custGeom>
            <a:avLst/>
            <a:gdLst/>
            <a:ahLst/>
            <a:cxnLst/>
            <a:rect l="l" t="t" r="r" b="b"/>
            <a:pathLst>
              <a:path w="85725" h="257810">
                <a:moveTo>
                  <a:pt x="28551" y="172551"/>
                </a:moveTo>
                <a:lnTo>
                  <a:pt x="0" y="173608"/>
                </a:lnTo>
                <a:lnTo>
                  <a:pt x="45974" y="257682"/>
                </a:lnTo>
                <a:lnTo>
                  <a:pt x="78202" y="186943"/>
                </a:lnTo>
                <a:lnTo>
                  <a:pt x="29082" y="186943"/>
                </a:lnTo>
                <a:lnTo>
                  <a:pt x="28551" y="172551"/>
                </a:lnTo>
                <a:close/>
              </a:path>
              <a:path w="85725" h="257810">
                <a:moveTo>
                  <a:pt x="57129" y="171493"/>
                </a:moveTo>
                <a:lnTo>
                  <a:pt x="28551" y="172551"/>
                </a:lnTo>
                <a:lnTo>
                  <a:pt x="29082" y="186943"/>
                </a:lnTo>
                <a:lnTo>
                  <a:pt x="57657" y="185800"/>
                </a:lnTo>
                <a:lnTo>
                  <a:pt x="57129" y="171493"/>
                </a:lnTo>
                <a:close/>
              </a:path>
              <a:path w="85725" h="257810">
                <a:moveTo>
                  <a:pt x="85725" y="170433"/>
                </a:moveTo>
                <a:lnTo>
                  <a:pt x="57129" y="171493"/>
                </a:lnTo>
                <a:lnTo>
                  <a:pt x="57657" y="185800"/>
                </a:lnTo>
                <a:lnTo>
                  <a:pt x="29082" y="186943"/>
                </a:lnTo>
                <a:lnTo>
                  <a:pt x="78202" y="186943"/>
                </a:lnTo>
                <a:lnTo>
                  <a:pt x="85725" y="170433"/>
                </a:lnTo>
                <a:close/>
              </a:path>
              <a:path w="85725" h="257810">
                <a:moveTo>
                  <a:pt x="50800" y="0"/>
                </a:moveTo>
                <a:lnTo>
                  <a:pt x="22225" y="1142"/>
                </a:lnTo>
                <a:lnTo>
                  <a:pt x="28551" y="172551"/>
                </a:lnTo>
                <a:lnTo>
                  <a:pt x="57129" y="171493"/>
                </a:lnTo>
                <a:lnTo>
                  <a:pt x="508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81723" y="4229100"/>
            <a:ext cx="1552575" cy="600075"/>
          </a:xfrm>
          <a:custGeom>
            <a:avLst/>
            <a:gdLst/>
            <a:ahLst/>
            <a:cxnLst/>
            <a:rect l="l" t="t" r="r" b="b"/>
            <a:pathLst>
              <a:path w="1552575" h="600075">
                <a:moveTo>
                  <a:pt x="762000" y="571500"/>
                </a:moveTo>
                <a:lnTo>
                  <a:pt x="0" y="571500"/>
                </a:lnTo>
                <a:lnTo>
                  <a:pt x="0" y="600075"/>
                </a:lnTo>
                <a:lnTo>
                  <a:pt x="790575" y="600075"/>
                </a:lnTo>
                <a:lnTo>
                  <a:pt x="790575" y="585851"/>
                </a:lnTo>
                <a:lnTo>
                  <a:pt x="762000" y="585851"/>
                </a:lnTo>
                <a:lnTo>
                  <a:pt x="762000" y="571500"/>
                </a:lnTo>
                <a:close/>
              </a:path>
              <a:path w="1552575" h="600075">
                <a:moveTo>
                  <a:pt x="1466850" y="28575"/>
                </a:moveTo>
                <a:lnTo>
                  <a:pt x="762000" y="28575"/>
                </a:lnTo>
                <a:lnTo>
                  <a:pt x="762000" y="585851"/>
                </a:lnTo>
                <a:lnTo>
                  <a:pt x="776351" y="571500"/>
                </a:lnTo>
                <a:lnTo>
                  <a:pt x="790575" y="571500"/>
                </a:lnTo>
                <a:lnTo>
                  <a:pt x="790575" y="57150"/>
                </a:lnTo>
                <a:lnTo>
                  <a:pt x="776351" y="57150"/>
                </a:lnTo>
                <a:lnTo>
                  <a:pt x="790575" y="42925"/>
                </a:lnTo>
                <a:lnTo>
                  <a:pt x="1466850" y="42925"/>
                </a:lnTo>
                <a:lnTo>
                  <a:pt x="1466850" y="28575"/>
                </a:lnTo>
                <a:close/>
              </a:path>
              <a:path w="1552575" h="600075">
                <a:moveTo>
                  <a:pt x="790575" y="571500"/>
                </a:moveTo>
                <a:lnTo>
                  <a:pt x="776351" y="571500"/>
                </a:lnTo>
                <a:lnTo>
                  <a:pt x="762000" y="585851"/>
                </a:lnTo>
                <a:lnTo>
                  <a:pt x="790575" y="585851"/>
                </a:lnTo>
                <a:lnTo>
                  <a:pt x="790575" y="571500"/>
                </a:lnTo>
                <a:close/>
              </a:path>
              <a:path w="1552575" h="600075">
                <a:moveTo>
                  <a:pt x="1466850" y="0"/>
                </a:moveTo>
                <a:lnTo>
                  <a:pt x="1466850" y="85725"/>
                </a:lnTo>
                <a:lnTo>
                  <a:pt x="1524084" y="57150"/>
                </a:lnTo>
                <a:lnTo>
                  <a:pt x="1481201" y="57150"/>
                </a:lnTo>
                <a:lnTo>
                  <a:pt x="1481201" y="28575"/>
                </a:lnTo>
                <a:lnTo>
                  <a:pt x="1523915" y="28575"/>
                </a:lnTo>
                <a:lnTo>
                  <a:pt x="1466850" y="0"/>
                </a:lnTo>
                <a:close/>
              </a:path>
              <a:path w="1552575" h="600075">
                <a:moveTo>
                  <a:pt x="790575" y="42925"/>
                </a:moveTo>
                <a:lnTo>
                  <a:pt x="776351" y="57150"/>
                </a:lnTo>
                <a:lnTo>
                  <a:pt x="790575" y="57150"/>
                </a:lnTo>
                <a:lnTo>
                  <a:pt x="790575" y="42925"/>
                </a:lnTo>
                <a:close/>
              </a:path>
              <a:path w="1552575" h="600075">
                <a:moveTo>
                  <a:pt x="1466850" y="42925"/>
                </a:moveTo>
                <a:lnTo>
                  <a:pt x="790575" y="42925"/>
                </a:lnTo>
                <a:lnTo>
                  <a:pt x="790575" y="57150"/>
                </a:lnTo>
                <a:lnTo>
                  <a:pt x="1466850" y="57150"/>
                </a:lnTo>
                <a:lnTo>
                  <a:pt x="1466850" y="42925"/>
                </a:lnTo>
                <a:close/>
              </a:path>
              <a:path w="1552575" h="600075">
                <a:moveTo>
                  <a:pt x="1523915" y="28575"/>
                </a:moveTo>
                <a:lnTo>
                  <a:pt x="1481201" y="28575"/>
                </a:lnTo>
                <a:lnTo>
                  <a:pt x="1481201" y="57150"/>
                </a:lnTo>
                <a:lnTo>
                  <a:pt x="1524084" y="57150"/>
                </a:lnTo>
                <a:lnTo>
                  <a:pt x="1552575" y="42925"/>
                </a:lnTo>
                <a:lnTo>
                  <a:pt x="1523915" y="2857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75" dirty="0"/>
              <a:t>EDA</a:t>
            </a:r>
            <a:r>
              <a:rPr spc="-1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spc="-10" dirty="0"/>
              <a:t>Data</a:t>
            </a:r>
            <a:r>
              <a:rPr spc="-25" dirty="0"/>
              <a:t> </a:t>
            </a:r>
            <a:r>
              <a:rPr spc="-45" dirty="0"/>
              <a:t>Visualization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pc="-50" dirty="0"/>
              <a:t>Scatter</a:t>
            </a:r>
            <a:r>
              <a:rPr spc="-30" dirty="0"/>
              <a:t> </a:t>
            </a:r>
            <a:r>
              <a:rPr spc="-10" dirty="0"/>
              <a:t>Graphs</a:t>
            </a:r>
          </a:p>
          <a:p>
            <a:pPr marL="699135" lvl="1" indent="-229235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699135" algn="l"/>
              </a:tabLst>
            </a:pP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15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15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5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endParaRPr sz="15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9135" algn="l"/>
              </a:tabLst>
            </a:pP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15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15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5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endParaRPr sz="15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9135" algn="l"/>
              </a:tabLst>
            </a:pPr>
            <a:r>
              <a:rPr sz="15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5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endParaRPr sz="15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520"/>
              </a:spcBef>
              <a:buFont typeface="Arial MT"/>
              <a:buChar char="•"/>
              <a:tabLst>
                <a:tab pos="699135" algn="l"/>
              </a:tabLst>
            </a:pP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5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15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endParaRPr sz="15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9135" algn="l"/>
              </a:tabLst>
            </a:pPr>
            <a:r>
              <a:rPr sz="15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5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5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</a:t>
            </a:r>
            <a:endParaRPr sz="15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9135" algn="l"/>
              </a:tabLst>
            </a:pP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5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5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endParaRPr sz="1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1550"/>
          </a:p>
          <a:p>
            <a:pPr marL="13970">
              <a:lnSpc>
                <a:spcPts val="1725"/>
              </a:lnSpc>
            </a:pPr>
            <a:r>
              <a:rPr sz="1500" i="1" spc="-95" dirty="0">
                <a:solidFill>
                  <a:srgbClr val="000000"/>
                </a:solidFill>
                <a:latin typeface="Arial"/>
                <a:cs typeface="Arial"/>
              </a:rPr>
              <a:t>Scatter</a:t>
            </a:r>
            <a:r>
              <a:rPr sz="1500" i="1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40" dirty="0">
                <a:solidFill>
                  <a:srgbClr val="000000"/>
                </a:solidFill>
                <a:latin typeface="Arial"/>
                <a:cs typeface="Arial"/>
              </a:rPr>
              <a:t>plots </a:t>
            </a:r>
            <a:r>
              <a:rPr sz="1500" i="1" spc="-110" dirty="0">
                <a:solidFill>
                  <a:srgbClr val="000000"/>
                </a:solidFill>
                <a:latin typeface="Arial"/>
                <a:cs typeface="Arial"/>
              </a:rPr>
              <a:t>show</a:t>
            </a:r>
            <a:r>
              <a:rPr sz="1500" i="1" spc="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55" dirty="0">
                <a:solidFill>
                  <a:srgbClr val="000000"/>
                </a:solidFill>
                <a:latin typeface="Arial"/>
                <a:cs typeface="Arial"/>
              </a:rPr>
              <a:t>relationship</a:t>
            </a:r>
            <a:r>
              <a:rPr sz="1500" i="1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10" dirty="0">
                <a:solidFill>
                  <a:srgbClr val="000000"/>
                </a:solidFill>
                <a:latin typeface="Arial"/>
                <a:cs typeface="Arial"/>
              </a:rPr>
              <a:t>between</a:t>
            </a:r>
            <a:endParaRPr sz="1500">
              <a:latin typeface="Arial"/>
              <a:cs typeface="Arial"/>
            </a:endParaRPr>
          </a:p>
          <a:p>
            <a:pPr marL="13970">
              <a:lnSpc>
                <a:spcPts val="1725"/>
              </a:lnSpc>
            </a:pPr>
            <a:r>
              <a:rPr sz="1500" i="1" spc="-75" dirty="0">
                <a:solidFill>
                  <a:srgbClr val="000000"/>
                </a:solidFill>
                <a:latin typeface="Arial"/>
                <a:cs typeface="Arial"/>
              </a:rPr>
              <a:t>variables.</a:t>
            </a:r>
            <a:r>
              <a:rPr sz="1500" i="1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95" dirty="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sz="1500" i="1" spc="-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55" dirty="0">
                <a:solidFill>
                  <a:srgbClr val="000000"/>
                </a:solidFill>
                <a:latin typeface="Arial"/>
                <a:cs typeface="Arial"/>
              </a:rPr>
              <a:t>relationship</a:t>
            </a:r>
            <a:r>
              <a:rPr sz="1500" i="1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55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1500" i="1" spc="-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70" dirty="0">
                <a:solidFill>
                  <a:srgbClr val="000000"/>
                </a:solidFill>
                <a:latin typeface="Arial"/>
                <a:cs typeface="Arial"/>
              </a:rPr>
              <a:t>called</a:t>
            </a:r>
            <a:r>
              <a:rPr sz="1500" i="1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5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500" i="1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40" dirty="0">
                <a:solidFill>
                  <a:srgbClr val="000000"/>
                </a:solidFill>
                <a:latin typeface="Arial"/>
                <a:cs typeface="Arial"/>
              </a:rPr>
              <a:t>correlation.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2890" y="1731073"/>
            <a:ext cx="3328035" cy="1227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Bar</a:t>
            </a:r>
            <a:r>
              <a:rPr sz="20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</a:t>
            </a:r>
            <a:endParaRPr sz="2000">
              <a:latin typeface="Microsoft Sans Serif"/>
              <a:cs typeface="Microsoft Sans Serif"/>
            </a:endParaRPr>
          </a:p>
          <a:p>
            <a:pPr marL="812800" lvl="1" indent="-342900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812800" algn="l"/>
              </a:tabLst>
            </a:pPr>
            <a:r>
              <a:rPr sz="15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 </a:t>
            </a:r>
            <a:r>
              <a:rPr sz="15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endParaRPr sz="1550">
              <a:latin typeface="Microsoft Sans Serif"/>
              <a:cs typeface="Microsoft Sans Serif"/>
            </a:endParaRPr>
          </a:p>
          <a:p>
            <a:pPr marL="78740">
              <a:lnSpc>
                <a:spcPts val="1725"/>
              </a:lnSpc>
              <a:spcBef>
                <a:spcPts val="1645"/>
              </a:spcBef>
            </a:pPr>
            <a:r>
              <a:rPr sz="1500" i="1" spc="-100" dirty="0">
                <a:latin typeface="Arial"/>
                <a:cs typeface="Arial"/>
              </a:rPr>
              <a:t>Bar</a:t>
            </a:r>
            <a:r>
              <a:rPr sz="1500" i="1" spc="60" dirty="0">
                <a:latin typeface="Arial"/>
                <a:cs typeface="Arial"/>
              </a:rPr>
              <a:t> </a:t>
            </a:r>
            <a:r>
              <a:rPr sz="1500" i="1" spc="-75" dirty="0">
                <a:latin typeface="Arial"/>
                <a:cs typeface="Arial"/>
              </a:rPr>
              <a:t>graphs</a:t>
            </a:r>
            <a:r>
              <a:rPr sz="1500" i="1" spc="-145" dirty="0">
                <a:latin typeface="Arial"/>
                <a:cs typeface="Arial"/>
              </a:rPr>
              <a:t> </a:t>
            </a:r>
            <a:r>
              <a:rPr sz="1500" i="1" spc="-110" dirty="0">
                <a:latin typeface="Arial"/>
                <a:cs typeface="Arial"/>
              </a:rPr>
              <a:t>show</a:t>
            </a:r>
            <a:r>
              <a:rPr sz="1500" i="1" spc="10" dirty="0">
                <a:latin typeface="Arial"/>
                <a:cs typeface="Arial"/>
              </a:rPr>
              <a:t> </a:t>
            </a:r>
            <a:r>
              <a:rPr sz="1500" i="1" spc="-50" dirty="0">
                <a:latin typeface="Arial"/>
                <a:cs typeface="Arial"/>
              </a:rPr>
              <a:t>the</a:t>
            </a:r>
            <a:r>
              <a:rPr sz="1500" i="1" spc="-5" dirty="0">
                <a:latin typeface="Arial"/>
                <a:cs typeface="Arial"/>
              </a:rPr>
              <a:t> </a:t>
            </a:r>
            <a:r>
              <a:rPr sz="1500" i="1" spc="-55" dirty="0">
                <a:latin typeface="Arial"/>
                <a:cs typeface="Arial"/>
              </a:rPr>
              <a:t>relationship</a:t>
            </a:r>
            <a:r>
              <a:rPr sz="1500" i="1" spc="-100" dirty="0">
                <a:latin typeface="Arial"/>
                <a:cs typeface="Arial"/>
              </a:rPr>
              <a:t> </a:t>
            </a:r>
            <a:r>
              <a:rPr sz="1500" i="1" spc="-45" dirty="0">
                <a:latin typeface="Arial"/>
                <a:cs typeface="Arial"/>
              </a:rPr>
              <a:t>between</a:t>
            </a:r>
            <a:endParaRPr sz="1500">
              <a:latin typeface="Arial"/>
              <a:cs typeface="Arial"/>
            </a:endParaRPr>
          </a:p>
          <a:p>
            <a:pPr marL="78740">
              <a:lnSpc>
                <a:spcPts val="1725"/>
              </a:lnSpc>
            </a:pPr>
            <a:r>
              <a:rPr sz="1500" i="1" spc="-75" dirty="0">
                <a:latin typeface="Arial"/>
                <a:cs typeface="Arial"/>
              </a:rPr>
              <a:t>numeric</a:t>
            </a:r>
            <a:r>
              <a:rPr sz="1500" i="1" spc="-114" dirty="0">
                <a:latin typeface="Arial"/>
                <a:cs typeface="Arial"/>
              </a:rPr>
              <a:t> </a:t>
            </a:r>
            <a:r>
              <a:rPr sz="1500" i="1" spc="-105" dirty="0">
                <a:latin typeface="Arial"/>
                <a:cs typeface="Arial"/>
              </a:rPr>
              <a:t>and</a:t>
            </a:r>
            <a:r>
              <a:rPr sz="1500" i="1" spc="-55" dirty="0">
                <a:latin typeface="Arial"/>
                <a:cs typeface="Arial"/>
              </a:rPr>
              <a:t> </a:t>
            </a:r>
            <a:r>
              <a:rPr sz="1500" i="1" spc="-70" dirty="0">
                <a:latin typeface="Arial"/>
                <a:cs typeface="Arial"/>
              </a:rPr>
              <a:t>categoric</a:t>
            </a:r>
            <a:r>
              <a:rPr sz="1500" i="1" spc="-30" dirty="0">
                <a:latin typeface="Arial"/>
                <a:cs typeface="Arial"/>
              </a:rPr>
              <a:t> </a:t>
            </a:r>
            <a:r>
              <a:rPr sz="1500" i="1" spc="-10" dirty="0">
                <a:latin typeface="Arial"/>
                <a:cs typeface="Arial"/>
              </a:rPr>
              <a:t>variables.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2890" y="4029773"/>
            <a:ext cx="3862704" cy="136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</a:t>
            </a:r>
            <a:r>
              <a:rPr sz="20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</a:t>
            </a:r>
            <a:endParaRPr sz="2000">
              <a:latin typeface="Microsoft Sans Serif"/>
              <a:cs typeface="Microsoft Sans Serif"/>
            </a:endParaRPr>
          </a:p>
          <a:p>
            <a:pPr marL="755650" lvl="1" indent="-285750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755650" algn="l"/>
              </a:tabLst>
            </a:pPr>
            <a:r>
              <a:rPr sz="15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 </a:t>
            </a:r>
            <a:r>
              <a:rPr sz="15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</a:t>
            </a:r>
            <a:endParaRPr sz="1550">
              <a:latin typeface="Microsoft Sans Serif"/>
              <a:cs typeface="Microsoft Sans Serif"/>
            </a:endParaRPr>
          </a:p>
          <a:p>
            <a:pPr marL="78740" marR="5080">
              <a:lnSpc>
                <a:spcPts val="1650"/>
              </a:lnSpc>
              <a:spcBef>
                <a:spcPts val="1220"/>
              </a:spcBef>
            </a:pPr>
            <a:r>
              <a:rPr sz="1500" i="1" spc="-75" dirty="0">
                <a:latin typeface="Arial"/>
                <a:cs typeface="Arial"/>
              </a:rPr>
              <a:t>Line</a:t>
            </a:r>
            <a:r>
              <a:rPr sz="1500" i="1" spc="-70" dirty="0">
                <a:latin typeface="Arial"/>
                <a:cs typeface="Arial"/>
              </a:rPr>
              <a:t> </a:t>
            </a:r>
            <a:r>
              <a:rPr sz="1500" i="1" spc="-75" dirty="0">
                <a:latin typeface="Arial"/>
                <a:cs typeface="Arial"/>
              </a:rPr>
              <a:t>graphs</a:t>
            </a:r>
            <a:r>
              <a:rPr sz="1500" i="1" spc="-135" dirty="0">
                <a:latin typeface="Arial"/>
                <a:cs typeface="Arial"/>
              </a:rPr>
              <a:t> </a:t>
            </a:r>
            <a:r>
              <a:rPr sz="1500" i="1" spc="-110" dirty="0">
                <a:latin typeface="Arial"/>
                <a:cs typeface="Arial"/>
              </a:rPr>
              <a:t>show</a:t>
            </a:r>
            <a:r>
              <a:rPr sz="1500" i="1" spc="25" dirty="0">
                <a:latin typeface="Arial"/>
                <a:cs typeface="Arial"/>
              </a:rPr>
              <a:t> </a:t>
            </a:r>
            <a:r>
              <a:rPr sz="1500" i="1" spc="-65" dirty="0">
                <a:latin typeface="Arial"/>
                <a:cs typeface="Arial"/>
              </a:rPr>
              <a:t>data</a:t>
            </a:r>
            <a:r>
              <a:rPr sz="1500" i="1" spc="25" dirty="0">
                <a:latin typeface="Arial"/>
                <a:cs typeface="Arial"/>
              </a:rPr>
              <a:t> </a:t>
            </a:r>
            <a:r>
              <a:rPr sz="1500" i="1" spc="-70" dirty="0">
                <a:latin typeface="Arial"/>
                <a:cs typeface="Arial"/>
              </a:rPr>
              <a:t>variables</a:t>
            </a:r>
            <a:r>
              <a:rPr sz="1500" i="1" spc="-135" dirty="0">
                <a:latin typeface="Arial"/>
                <a:cs typeface="Arial"/>
              </a:rPr>
              <a:t> </a:t>
            </a:r>
            <a:r>
              <a:rPr sz="1500" i="1" spc="-110" dirty="0">
                <a:latin typeface="Arial"/>
                <a:cs typeface="Arial"/>
              </a:rPr>
              <a:t>and</a:t>
            </a:r>
            <a:r>
              <a:rPr sz="1500" i="1" spc="-85" dirty="0">
                <a:latin typeface="Arial"/>
                <a:cs typeface="Arial"/>
              </a:rPr>
              <a:t> </a:t>
            </a:r>
            <a:r>
              <a:rPr sz="1500" i="1" spc="-30" dirty="0">
                <a:latin typeface="Arial"/>
                <a:cs typeface="Arial"/>
              </a:rPr>
              <a:t>their</a:t>
            </a:r>
            <a:r>
              <a:rPr sz="1500" i="1" spc="-70" dirty="0">
                <a:latin typeface="Arial"/>
                <a:cs typeface="Arial"/>
              </a:rPr>
              <a:t> </a:t>
            </a:r>
            <a:r>
              <a:rPr sz="1500" i="1" spc="-30" dirty="0">
                <a:latin typeface="Arial"/>
                <a:cs typeface="Arial"/>
              </a:rPr>
              <a:t>trends. </a:t>
            </a:r>
            <a:r>
              <a:rPr sz="1500" i="1" spc="-75" dirty="0">
                <a:latin typeface="Arial"/>
                <a:cs typeface="Arial"/>
              </a:rPr>
              <a:t>Line</a:t>
            </a:r>
            <a:r>
              <a:rPr sz="1500" i="1" spc="-70" dirty="0">
                <a:latin typeface="Arial"/>
                <a:cs typeface="Arial"/>
              </a:rPr>
              <a:t> </a:t>
            </a:r>
            <a:r>
              <a:rPr sz="1500" i="1" spc="-75" dirty="0">
                <a:latin typeface="Arial"/>
                <a:cs typeface="Arial"/>
              </a:rPr>
              <a:t>graphs</a:t>
            </a:r>
            <a:r>
              <a:rPr sz="1500" i="1" spc="-130" dirty="0">
                <a:latin typeface="Arial"/>
                <a:cs typeface="Arial"/>
              </a:rPr>
              <a:t> </a:t>
            </a:r>
            <a:r>
              <a:rPr sz="1500" i="1" spc="-145" dirty="0">
                <a:latin typeface="Arial"/>
                <a:cs typeface="Arial"/>
              </a:rPr>
              <a:t>can</a:t>
            </a:r>
            <a:r>
              <a:rPr sz="1500" i="1" spc="45" dirty="0">
                <a:latin typeface="Arial"/>
                <a:cs typeface="Arial"/>
              </a:rPr>
              <a:t> </a:t>
            </a:r>
            <a:r>
              <a:rPr sz="1500" i="1" spc="-55" dirty="0">
                <a:latin typeface="Arial"/>
                <a:cs typeface="Arial"/>
              </a:rPr>
              <a:t>help</a:t>
            </a:r>
            <a:r>
              <a:rPr sz="1500" i="1" spc="-8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to</a:t>
            </a:r>
            <a:r>
              <a:rPr sz="1500" i="1" spc="45" dirty="0">
                <a:latin typeface="Arial"/>
                <a:cs typeface="Arial"/>
              </a:rPr>
              <a:t> </a:t>
            </a:r>
            <a:r>
              <a:rPr sz="1500" i="1" spc="-114" dirty="0">
                <a:latin typeface="Arial"/>
                <a:cs typeface="Arial"/>
              </a:rPr>
              <a:t>show</a:t>
            </a:r>
            <a:r>
              <a:rPr sz="1500" i="1" spc="40" dirty="0">
                <a:latin typeface="Arial"/>
                <a:cs typeface="Arial"/>
              </a:rPr>
              <a:t> </a:t>
            </a:r>
            <a:r>
              <a:rPr sz="1500" i="1" spc="-50" dirty="0">
                <a:latin typeface="Arial"/>
                <a:cs typeface="Arial"/>
              </a:rPr>
              <a:t>global</a:t>
            </a:r>
            <a:r>
              <a:rPr sz="1500" i="1" spc="-70" dirty="0">
                <a:latin typeface="Arial"/>
                <a:cs typeface="Arial"/>
              </a:rPr>
              <a:t> </a:t>
            </a:r>
            <a:r>
              <a:rPr sz="1500" i="1" spc="-10" dirty="0">
                <a:latin typeface="Arial"/>
                <a:cs typeface="Arial"/>
              </a:rPr>
              <a:t>behavior </a:t>
            </a:r>
            <a:r>
              <a:rPr sz="1500" i="1" spc="-110" dirty="0">
                <a:latin typeface="Arial"/>
                <a:cs typeface="Arial"/>
              </a:rPr>
              <a:t>and</a:t>
            </a:r>
            <a:r>
              <a:rPr sz="1500" i="1" spc="20" dirty="0">
                <a:latin typeface="Arial"/>
                <a:cs typeface="Arial"/>
              </a:rPr>
              <a:t> </a:t>
            </a:r>
            <a:r>
              <a:rPr sz="1500" i="1" spc="-135" dirty="0">
                <a:latin typeface="Arial"/>
                <a:cs typeface="Arial"/>
              </a:rPr>
              <a:t>make</a:t>
            </a:r>
            <a:r>
              <a:rPr sz="1500" i="1" spc="40" dirty="0">
                <a:latin typeface="Arial"/>
                <a:cs typeface="Arial"/>
              </a:rPr>
              <a:t> </a:t>
            </a:r>
            <a:r>
              <a:rPr sz="1500" i="1" spc="-45" dirty="0">
                <a:latin typeface="Arial"/>
                <a:cs typeface="Arial"/>
              </a:rPr>
              <a:t>prediction</a:t>
            </a:r>
            <a:r>
              <a:rPr sz="1500" i="1" spc="-95" dirty="0">
                <a:latin typeface="Arial"/>
                <a:cs typeface="Arial"/>
              </a:rPr>
              <a:t> </a:t>
            </a:r>
            <a:r>
              <a:rPr sz="1500" i="1" spc="-50" dirty="0">
                <a:latin typeface="Arial"/>
                <a:cs typeface="Arial"/>
              </a:rPr>
              <a:t>for</a:t>
            </a:r>
            <a:r>
              <a:rPr sz="1500" i="1" spc="-45" dirty="0">
                <a:latin typeface="Arial"/>
                <a:cs typeface="Arial"/>
              </a:rPr>
              <a:t> </a:t>
            </a:r>
            <a:r>
              <a:rPr sz="1500" i="1" spc="-110" dirty="0">
                <a:latin typeface="Arial"/>
                <a:cs typeface="Arial"/>
              </a:rPr>
              <a:t>unseen</a:t>
            </a:r>
            <a:r>
              <a:rPr sz="1500" i="1" spc="-95" dirty="0">
                <a:latin typeface="Arial"/>
                <a:cs typeface="Arial"/>
              </a:rPr>
              <a:t> </a:t>
            </a:r>
            <a:r>
              <a:rPr sz="1500" i="1" spc="-20" dirty="0">
                <a:latin typeface="Arial"/>
                <a:cs typeface="Arial"/>
              </a:rPr>
              <a:t>data.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7625" y="3181350"/>
            <a:ext cx="1457325" cy="14382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86975" y="1714500"/>
            <a:ext cx="1457325" cy="14668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86975" y="4029075"/>
            <a:ext cx="1457325" cy="14668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116691" y="6113199"/>
            <a:ext cx="27305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550" spc="80" dirty="0">
                <a:solidFill>
                  <a:srgbClr val="1C7C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212" y="1470088"/>
            <a:ext cx="10697845" cy="443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performed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gather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understand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dataset: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Displaying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unique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lauunch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string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'CCA'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launched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(CRS).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average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F9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v1.1.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List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date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when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ground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pad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achieved.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List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have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ship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than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4000</a:t>
            </a:r>
            <a:r>
              <a:rPr sz="1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but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less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than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6000.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List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List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booster_versions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maximum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mass.</a:t>
            </a:r>
            <a:endParaRPr sz="140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ts val="1650"/>
              </a:lnSpc>
              <a:spcBef>
                <a:spcPts val="1555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List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month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names,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faiilure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landing_ouutcomes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versions,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launch_site</a:t>
            </a:r>
            <a:r>
              <a:rPr sz="14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months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5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Rank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count</a:t>
            </a:r>
            <a:r>
              <a:rPr sz="1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landiing_outcomes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date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04-06-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2010</a:t>
            </a:r>
            <a:r>
              <a:rPr sz="1400" spc="2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20-03-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2017</a:t>
            </a:r>
            <a:r>
              <a:rPr sz="1400" spc="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descending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order.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12</a:t>
            </a:fld>
            <a:endParaRPr spc="6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75" dirty="0"/>
              <a:t>EDA</a:t>
            </a:r>
            <a:r>
              <a:rPr spc="75" dirty="0"/>
              <a:t> </a:t>
            </a:r>
            <a:r>
              <a:rPr dirty="0"/>
              <a:t>with</a:t>
            </a:r>
            <a:r>
              <a:rPr spc="85" dirty="0"/>
              <a:t> </a:t>
            </a:r>
            <a:r>
              <a:rPr spc="-355" dirty="0"/>
              <a:t>SQL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901253"/>
            <a:ext cx="10342880" cy="383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map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map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centered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Johnson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Center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Houson,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Texas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circle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Johnson</a:t>
            </a:r>
            <a:r>
              <a:rPr sz="1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Center's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coordinate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label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its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name</a:t>
            </a:r>
            <a:r>
              <a:rPr sz="1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i="1" spc="-80" dirty="0">
                <a:solidFill>
                  <a:srgbClr val="292929"/>
                </a:solidFill>
                <a:latin typeface="Arial"/>
                <a:cs typeface="Arial"/>
              </a:rPr>
              <a:t>(folium.Circle,</a:t>
            </a:r>
            <a:r>
              <a:rPr sz="1500" i="1" spc="-1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25" dirty="0">
                <a:solidFill>
                  <a:srgbClr val="292929"/>
                </a:solidFill>
                <a:latin typeface="Arial"/>
                <a:cs typeface="Arial"/>
              </a:rPr>
              <a:t>folium.map.Marker).</a:t>
            </a:r>
            <a:endParaRPr sz="1500">
              <a:latin typeface="Arial"/>
              <a:cs typeface="Arial"/>
            </a:endParaRPr>
          </a:p>
          <a:p>
            <a:pPr marL="699135" marR="1029335" lvl="1" indent="-229235">
              <a:lnSpc>
                <a:spcPts val="1650"/>
              </a:lnSpc>
              <a:spcBef>
                <a:spcPts val="146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circles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coordinates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label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name</a:t>
            </a:r>
            <a:r>
              <a:rPr sz="14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i="1" spc="-80" dirty="0">
                <a:solidFill>
                  <a:srgbClr val="292929"/>
                </a:solidFill>
                <a:latin typeface="Arial"/>
                <a:cs typeface="Arial"/>
              </a:rPr>
              <a:t>(folium.Circle,</a:t>
            </a:r>
            <a:r>
              <a:rPr sz="1500" i="1" spc="-1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65" dirty="0">
                <a:solidFill>
                  <a:srgbClr val="292929"/>
                </a:solidFill>
                <a:latin typeface="Arial"/>
                <a:cs typeface="Arial"/>
              </a:rPr>
              <a:t>folium.map.Marker, </a:t>
            </a:r>
            <a:r>
              <a:rPr sz="1500" i="1" spc="-45" dirty="0">
                <a:solidFill>
                  <a:srgbClr val="292929"/>
                </a:solidFill>
                <a:latin typeface="Arial"/>
                <a:cs typeface="Arial"/>
              </a:rPr>
              <a:t>folium.features.DivIcon).</a:t>
            </a:r>
            <a:endParaRPr sz="1500">
              <a:latin typeface="Arial"/>
              <a:cs typeface="Arial"/>
            </a:endParaRPr>
          </a:p>
          <a:p>
            <a:pPr marL="698500" lvl="1" indent="-228600">
              <a:lnSpc>
                <a:spcPts val="1614"/>
              </a:lnSpc>
              <a:spcBef>
                <a:spcPts val="1425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grouping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points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multiple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same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coordinates</a:t>
            </a:r>
            <a:endParaRPr sz="1400">
              <a:latin typeface="Microsoft Sans Serif"/>
              <a:cs typeface="Microsoft Sans Serif"/>
            </a:endParaRPr>
          </a:p>
          <a:p>
            <a:pPr marL="699135">
              <a:lnSpc>
                <a:spcPts val="1735"/>
              </a:lnSpc>
            </a:pPr>
            <a:r>
              <a:rPr sz="1500" i="1" spc="-50" dirty="0">
                <a:solidFill>
                  <a:srgbClr val="292929"/>
                </a:solidFill>
                <a:latin typeface="Arial"/>
                <a:cs typeface="Arial"/>
              </a:rPr>
              <a:t>(folium.plugins.MarkerCluster).</a:t>
            </a:r>
            <a:endParaRPr sz="1500">
              <a:latin typeface="Arial"/>
              <a:cs typeface="Arial"/>
            </a:endParaRPr>
          </a:p>
          <a:p>
            <a:pPr marL="698500" lvl="1" indent="-228600">
              <a:lnSpc>
                <a:spcPts val="1614"/>
              </a:lnSpc>
              <a:spcBef>
                <a:spcPts val="1380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unsuccessful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landings.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00AF50"/>
                </a:solidFill>
                <a:latin typeface="Microsoft Sans Serif"/>
                <a:cs typeface="Microsoft Sans Serif"/>
              </a:rPr>
              <a:t>Green</a:t>
            </a:r>
            <a:r>
              <a:rPr sz="1400" spc="-70" dirty="0">
                <a:solidFill>
                  <a:srgbClr val="00AF5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landing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5" dirty="0">
                <a:solidFill>
                  <a:srgbClr val="FF0000"/>
                </a:solidFill>
                <a:latin typeface="Microsoft Sans Serif"/>
                <a:cs typeface="Microsoft Sans Serif"/>
              </a:rPr>
              <a:t>Red</a:t>
            </a:r>
            <a:r>
              <a:rPr sz="1400" spc="-5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unsuccessful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400">
              <a:latin typeface="Microsoft Sans Serif"/>
              <a:cs typeface="Microsoft Sans Serif"/>
            </a:endParaRPr>
          </a:p>
          <a:p>
            <a:pPr marL="699135">
              <a:lnSpc>
                <a:spcPts val="1735"/>
              </a:lnSpc>
            </a:pPr>
            <a:r>
              <a:rPr sz="1500" i="1" spc="-85" dirty="0">
                <a:solidFill>
                  <a:srgbClr val="292929"/>
                </a:solidFill>
                <a:latin typeface="Arial"/>
                <a:cs typeface="Arial"/>
              </a:rPr>
              <a:t>(folium.map.Marker,</a:t>
            </a:r>
            <a:r>
              <a:rPr sz="1500" i="1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10" dirty="0">
                <a:solidFill>
                  <a:srgbClr val="292929"/>
                </a:solidFill>
                <a:latin typeface="Arial"/>
                <a:cs typeface="Arial"/>
              </a:rPr>
              <a:t>folium.Icon).</a:t>
            </a:r>
            <a:endParaRPr sz="1500">
              <a:latin typeface="Arial"/>
              <a:cs typeface="Arial"/>
            </a:endParaRPr>
          </a:p>
          <a:p>
            <a:pPr marL="698500" lvl="1" indent="-228600">
              <a:lnSpc>
                <a:spcPts val="1655"/>
              </a:lnSpc>
              <a:spcBef>
                <a:spcPts val="1375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key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locations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(railway,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highway,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coastway,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city)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them.</a:t>
            </a:r>
            <a:endParaRPr sz="1400">
              <a:latin typeface="Microsoft Sans Serif"/>
              <a:cs typeface="Microsoft Sans Serif"/>
            </a:endParaRPr>
          </a:p>
          <a:p>
            <a:pPr marL="699135">
              <a:lnSpc>
                <a:spcPts val="1775"/>
              </a:lnSpc>
            </a:pPr>
            <a:r>
              <a:rPr sz="1500" i="1" spc="-85" dirty="0">
                <a:solidFill>
                  <a:srgbClr val="292929"/>
                </a:solidFill>
                <a:latin typeface="Arial"/>
                <a:cs typeface="Arial"/>
              </a:rPr>
              <a:t>(folium.map.Marker,</a:t>
            </a:r>
            <a:r>
              <a:rPr sz="1500" i="1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85" dirty="0">
                <a:solidFill>
                  <a:srgbClr val="292929"/>
                </a:solidFill>
                <a:latin typeface="Arial"/>
                <a:cs typeface="Arial"/>
              </a:rPr>
              <a:t>folium.PolyLine,</a:t>
            </a:r>
            <a:r>
              <a:rPr sz="1500" i="1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35" dirty="0">
                <a:solidFill>
                  <a:srgbClr val="292929"/>
                </a:solidFill>
                <a:latin typeface="Arial"/>
                <a:cs typeface="Arial"/>
              </a:rPr>
              <a:t>folium.features.DivIcon</a:t>
            </a:r>
            <a:r>
              <a:rPr sz="1400" i="1" spc="-35" dirty="0">
                <a:solidFill>
                  <a:srgbClr val="292929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marL="241300" marR="83185" indent="-229235">
              <a:lnSpc>
                <a:spcPct val="100800"/>
              </a:lnSpc>
              <a:spcBef>
                <a:spcPts val="134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These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order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understand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better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easily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their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surroundings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unsuccessful</a:t>
            </a:r>
            <a:r>
              <a:rPr sz="18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13</a:t>
            </a:fld>
            <a:endParaRPr spc="6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Build</a:t>
            </a:r>
            <a:r>
              <a:rPr spc="-105" dirty="0"/>
              <a:t> </a:t>
            </a:r>
            <a:r>
              <a:rPr dirty="0"/>
              <a:t>an</a:t>
            </a:r>
            <a:r>
              <a:rPr spc="-70" dirty="0"/>
              <a:t> </a:t>
            </a:r>
            <a:r>
              <a:rPr spc="-40" dirty="0"/>
              <a:t>Interactive</a:t>
            </a:r>
            <a:r>
              <a:rPr spc="25" dirty="0"/>
              <a:t> </a:t>
            </a:r>
            <a:r>
              <a:rPr spc="-10" dirty="0"/>
              <a:t>Map</a:t>
            </a:r>
            <a:r>
              <a:rPr spc="-50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spc="-20" dirty="0"/>
              <a:t>Folium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714692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Build</a:t>
            </a:r>
            <a:r>
              <a:rPr spc="-7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45" dirty="0"/>
              <a:t>Dashboard</a:t>
            </a:r>
            <a:r>
              <a:rPr spc="6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Plotly</a:t>
            </a:r>
            <a:r>
              <a:rPr spc="20" dirty="0"/>
              <a:t> </a:t>
            </a:r>
            <a:r>
              <a:rPr spc="-90" dirty="0"/>
              <a:t>Dash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9312" y="1842198"/>
            <a:ext cx="10541000" cy="457368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20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dropdown,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92929"/>
                </a:solidFill>
                <a:latin typeface="Microsoft Sans Serif"/>
                <a:cs typeface="Microsoft Sans Serif"/>
              </a:rPr>
              <a:t>pie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chart,</a:t>
            </a:r>
            <a:r>
              <a:rPr sz="20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rangeslider</a:t>
            </a:r>
            <a:r>
              <a:rPr sz="20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0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</a:t>
            </a:r>
            <a:r>
              <a:rPr sz="20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components</a:t>
            </a:r>
            <a:endParaRPr sz="20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ts val="2120"/>
              </a:lnSpc>
              <a:spcBef>
                <a:spcPts val="1405"/>
              </a:spcBef>
              <a:buFont typeface="Arial MT"/>
              <a:buChar char="•"/>
              <a:tabLst>
                <a:tab pos="699135" algn="l"/>
              </a:tabLst>
            </a:pP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Dropdown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allows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user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choose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0" dirty="0">
                <a:latin typeface="Microsoft Sans Serif"/>
                <a:cs typeface="Microsoft Sans Serif"/>
              </a:rPr>
              <a:t>launch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site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all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launch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sites</a:t>
            </a:r>
            <a:endParaRPr sz="1800" dirty="0">
              <a:latin typeface="Microsoft Sans Serif"/>
              <a:cs typeface="Microsoft Sans Serif"/>
            </a:endParaRPr>
          </a:p>
          <a:p>
            <a:pPr marL="699135">
              <a:lnSpc>
                <a:spcPts val="2240"/>
              </a:lnSpc>
            </a:pPr>
            <a:r>
              <a:rPr sz="1900" i="1" spc="-80" dirty="0">
                <a:latin typeface="Arial"/>
                <a:cs typeface="Arial"/>
              </a:rPr>
              <a:t>(dash_core_components.Dropdown)</a:t>
            </a:r>
            <a:r>
              <a:rPr sz="1800" spc="-80" dirty="0">
                <a:latin typeface="Microsoft Sans Serif"/>
                <a:cs typeface="Microsoft Sans Serif"/>
              </a:rPr>
              <a:t>.</a:t>
            </a:r>
            <a:endParaRPr sz="1800" dirty="0">
              <a:latin typeface="Microsoft Sans Serif"/>
              <a:cs typeface="Microsoft Sans Serif"/>
            </a:endParaRPr>
          </a:p>
          <a:p>
            <a:pPr marL="699135" marR="1195705" lvl="1" indent="-229235">
              <a:lnSpc>
                <a:spcPts val="2180"/>
              </a:lnSpc>
              <a:spcBef>
                <a:spcPts val="1405"/>
              </a:spcBef>
              <a:buFont typeface="Arial MT"/>
              <a:buChar char="•"/>
              <a:tabLst>
                <a:tab pos="699135" algn="l"/>
              </a:tabLst>
            </a:pPr>
            <a:r>
              <a:rPr sz="1800" spc="-80" dirty="0">
                <a:latin typeface="Microsoft Sans Serif"/>
                <a:cs typeface="Microsoft Sans Serif"/>
              </a:rPr>
              <a:t>Pie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chart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shows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total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and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total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failure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launch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site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chosen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with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 </a:t>
            </a:r>
            <a:r>
              <a:rPr sz="1800" dirty="0">
                <a:latin typeface="Microsoft Sans Serif"/>
                <a:cs typeface="Microsoft Sans Serif"/>
              </a:rPr>
              <a:t>dropdown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component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900" i="1" spc="-35" dirty="0">
                <a:latin typeface="Arial"/>
                <a:cs typeface="Arial"/>
              </a:rPr>
              <a:t>(plotly.express.pie)</a:t>
            </a:r>
            <a:r>
              <a:rPr sz="1800" spc="-35" dirty="0">
                <a:latin typeface="Microsoft Sans Serif"/>
                <a:cs typeface="Microsoft Sans Serif"/>
              </a:rPr>
              <a:t>.</a:t>
            </a:r>
            <a:endParaRPr sz="18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ts val="2120"/>
              </a:lnSpc>
              <a:spcBef>
                <a:spcPts val="1370"/>
              </a:spcBef>
              <a:buFont typeface="Arial MT"/>
              <a:buChar char="•"/>
              <a:tabLst>
                <a:tab pos="699135" algn="l"/>
              </a:tabLst>
            </a:pPr>
            <a:r>
              <a:rPr sz="1800" spc="-55" dirty="0">
                <a:latin typeface="Microsoft Sans Serif"/>
                <a:cs typeface="Microsoft Sans Serif"/>
              </a:rPr>
              <a:t>Rangeslider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allows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25" dirty="0">
                <a:latin typeface="Microsoft Sans Serif"/>
                <a:cs typeface="Microsoft Sans Serif"/>
              </a:rPr>
              <a:t> user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select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 </a:t>
            </a:r>
            <a:r>
              <a:rPr sz="1800" spc="-25" dirty="0">
                <a:latin typeface="Microsoft Sans Serif"/>
                <a:cs typeface="Microsoft Sans Serif"/>
              </a:rPr>
              <a:t>payload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mass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fixed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range</a:t>
            </a:r>
            <a:endParaRPr sz="1800" dirty="0">
              <a:latin typeface="Microsoft Sans Serif"/>
              <a:cs typeface="Microsoft Sans Serif"/>
            </a:endParaRPr>
          </a:p>
          <a:p>
            <a:pPr marL="699135">
              <a:lnSpc>
                <a:spcPts val="2240"/>
              </a:lnSpc>
            </a:pPr>
            <a:r>
              <a:rPr sz="1900" i="1" spc="-95" dirty="0">
                <a:latin typeface="Arial"/>
                <a:cs typeface="Arial"/>
              </a:rPr>
              <a:t>(dash_core_components.RangeSlider)</a:t>
            </a:r>
            <a:r>
              <a:rPr sz="1800" spc="-95" dirty="0">
                <a:latin typeface="Microsoft Sans Serif"/>
                <a:cs typeface="Microsoft Sans Serif"/>
              </a:rPr>
              <a:t>.</a:t>
            </a:r>
            <a:endParaRPr sz="1800" dirty="0">
              <a:latin typeface="Microsoft Sans Serif"/>
              <a:cs typeface="Microsoft Sans Serif"/>
            </a:endParaRPr>
          </a:p>
          <a:p>
            <a:pPr marL="699135" marR="1699895" lvl="1" indent="-229235">
              <a:lnSpc>
                <a:spcPts val="2180"/>
              </a:lnSpc>
              <a:spcBef>
                <a:spcPts val="1405"/>
              </a:spcBef>
              <a:buFont typeface="Arial MT"/>
              <a:buChar char="•"/>
              <a:tabLst>
                <a:tab pos="699135" algn="l"/>
              </a:tabLst>
            </a:pPr>
            <a:r>
              <a:rPr sz="1800" spc="-45" dirty="0">
                <a:latin typeface="Microsoft Sans Serif"/>
                <a:cs typeface="Microsoft Sans Serif"/>
              </a:rPr>
              <a:t>Scatter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chart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shows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relationship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between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two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variables,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particular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Success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vs </a:t>
            </a:r>
            <a:r>
              <a:rPr sz="1800" spc="-65" dirty="0">
                <a:latin typeface="Microsoft Sans Serif"/>
                <a:cs typeface="Microsoft Sans Serif"/>
              </a:rPr>
              <a:t>Payload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Mass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900" i="1" spc="-45" dirty="0">
                <a:latin typeface="Arial"/>
                <a:cs typeface="Arial"/>
              </a:rPr>
              <a:t>(plotly.express.scatter)</a:t>
            </a:r>
            <a:r>
              <a:rPr sz="1800" spc="-45" dirty="0">
                <a:latin typeface="Microsoft Sans Serif"/>
                <a:cs typeface="Microsoft Sans Serif"/>
              </a:rPr>
              <a:t>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100"/>
              </a:spcBef>
            </a:pPr>
            <a:r>
              <a:rPr sz="1550" spc="80" dirty="0">
                <a:solidFill>
                  <a:srgbClr val="1C7CDB"/>
                </a:solidFill>
                <a:latin typeface="Microsoft Sans Serif"/>
                <a:cs typeface="Microsoft Sans Serif"/>
              </a:rPr>
              <a:t>14</a:t>
            </a:r>
            <a:endParaRPr sz="15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6691" y="6090602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80" dirty="0">
                <a:solidFill>
                  <a:srgbClr val="1C7CDB"/>
                </a:solidFill>
                <a:latin typeface="Microsoft Sans Serif"/>
                <a:cs typeface="Microsoft Sans Serif"/>
              </a:rPr>
              <a:t>15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1616518"/>
            <a:ext cx="6335395" cy="41789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preparation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Load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Normalize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</a:t>
            </a:r>
            <a:r>
              <a:rPr sz="14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sets.</a:t>
            </a:r>
            <a:endParaRPr sz="1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preparation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Selection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algorithms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Set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parameters</a:t>
            </a:r>
            <a:r>
              <a:rPr sz="14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 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GridSearchModel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dataset</a:t>
            </a:r>
            <a:endParaRPr sz="1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evaluation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best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Compute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dataset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Confusion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Matrix</a:t>
            </a:r>
            <a:endParaRPr sz="1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comparison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Comparison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according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their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accuracy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</a:t>
            </a:r>
            <a:r>
              <a:rPr sz="1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chosen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(see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result)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Predictive</a:t>
            </a:r>
            <a:r>
              <a:rPr spc="-204" dirty="0"/>
              <a:t> </a:t>
            </a:r>
            <a:r>
              <a:rPr spc="-80" dirty="0"/>
              <a:t>Analysis</a:t>
            </a:r>
            <a:r>
              <a:rPr spc="-90" dirty="0"/>
              <a:t> </a:t>
            </a:r>
            <a:r>
              <a:rPr spc="-95" dirty="0"/>
              <a:t>(Classification)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750" y="1659953"/>
            <a:ext cx="5106035" cy="155130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495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16691" y="6113199"/>
            <a:ext cx="27305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550" spc="80" dirty="0">
                <a:solidFill>
                  <a:srgbClr val="1C7CDB"/>
                </a:solidFill>
                <a:latin typeface="Microsoft Sans Serif"/>
                <a:cs typeface="Microsoft Sans Serif"/>
              </a:rPr>
              <a:t>16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40" dirty="0"/>
              <a:t>Results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543550"/>
            <a:ext cx="12187238" cy="13144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14750"/>
            <a:ext cx="12187238" cy="59055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819150"/>
            <a:ext cx="12192000" cy="28575"/>
            <a:chOff x="0" y="819150"/>
            <a:chExt cx="12192000" cy="285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19150"/>
              <a:ext cx="12192000" cy="285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819150"/>
              <a:ext cx="12187555" cy="24130"/>
            </a:xfrm>
            <a:custGeom>
              <a:avLst/>
              <a:gdLst/>
              <a:ahLst/>
              <a:cxnLst/>
              <a:rect l="l" t="t" r="r" b="b"/>
              <a:pathLst>
                <a:path w="12187555" h="24130">
                  <a:moveTo>
                    <a:pt x="12187240" y="23812"/>
                  </a:moveTo>
                  <a:lnTo>
                    <a:pt x="0" y="2381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2381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1085850"/>
            <a:ext cx="12192000" cy="228600"/>
            <a:chOff x="0" y="1085850"/>
            <a:chExt cx="12192000" cy="2286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85850"/>
              <a:ext cx="12192000" cy="190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1085850"/>
              <a:ext cx="12187555" cy="186055"/>
            </a:xfrm>
            <a:custGeom>
              <a:avLst/>
              <a:gdLst/>
              <a:ahLst/>
              <a:cxnLst/>
              <a:rect l="l" t="t" r="r" b="b"/>
              <a:pathLst>
                <a:path w="12187555" h="186055">
                  <a:moveTo>
                    <a:pt x="12187240" y="185737"/>
                  </a:moveTo>
                  <a:lnTo>
                    <a:pt x="0" y="185737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185737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285875"/>
              <a:ext cx="12192000" cy="285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1285875"/>
              <a:ext cx="12187555" cy="24130"/>
            </a:xfrm>
            <a:custGeom>
              <a:avLst/>
              <a:gdLst/>
              <a:ahLst/>
              <a:cxnLst/>
              <a:rect l="l" t="t" r="r" b="b"/>
              <a:pathLst>
                <a:path w="12187555" h="24130">
                  <a:moveTo>
                    <a:pt x="12187240" y="23812"/>
                  </a:moveTo>
                  <a:lnTo>
                    <a:pt x="0" y="2381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2381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0" y="1514475"/>
            <a:ext cx="12192000" cy="28575"/>
            <a:chOff x="0" y="1514475"/>
            <a:chExt cx="12192000" cy="2857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514475"/>
              <a:ext cx="12192000" cy="285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1514475"/>
              <a:ext cx="12187555" cy="24130"/>
            </a:xfrm>
            <a:custGeom>
              <a:avLst/>
              <a:gdLst/>
              <a:ahLst/>
              <a:cxnLst/>
              <a:rect l="l" t="t" r="r" b="b"/>
              <a:pathLst>
                <a:path w="12187555" h="24130">
                  <a:moveTo>
                    <a:pt x="12187240" y="23812"/>
                  </a:moveTo>
                  <a:lnTo>
                    <a:pt x="0" y="2381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2381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0" y="1885950"/>
            <a:ext cx="12192000" cy="28575"/>
            <a:chOff x="0" y="1885950"/>
            <a:chExt cx="12192000" cy="2857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885950"/>
              <a:ext cx="12192000" cy="2857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0" y="1885950"/>
              <a:ext cx="12187555" cy="24130"/>
            </a:xfrm>
            <a:custGeom>
              <a:avLst/>
              <a:gdLst/>
              <a:ahLst/>
              <a:cxnLst/>
              <a:rect l="l" t="t" r="r" b="b"/>
              <a:pathLst>
                <a:path w="12187555" h="24130">
                  <a:moveTo>
                    <a:pt x="12187240" y="23812"/>
                  </a:moveTo>
                  <a:lnTo>
                    <a:pt x="0" y="2381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2381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873302" y="2000250"/>
            <a:ext cx="1318696" cy="28575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0" y="2000250"/>
            <a:ext cx="12187555" cy="28575"/>
            <a:chOff x="0" y="2000250"/>
            <a:chExt cx="12187555" cy="28575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21599" y="2000250"/>
              <a:ext cx="1618617" cy="285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0" y="2000250"/>
              <a:ext cx="12187555" cy="24130"/>
            </a:xfrm>
            <a:custGeom>
              <a:avLst/>
              <a:gdLst/>
              <a:ahLst/>
              <a:cxnLst/>
              <a:rect l="l" t="t" r="r" b="b"/>
              <a:pathLst>
                <a:path w="12187555" h="24130">
                  <a:moveTo>
                    <a:pt x="12187240" y="23812"/>
                  </a:moveTo>
                  <a:lnTo>
                    <a:pt x="0" y="2381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2381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330323" y="2305050"/>
            <a:ext cx="861675" cy="200025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0" y="2305050"/>
            <a:ext cx="12192000" cy="247650"/>
            <a:chOff x="0" y="2305050"/>
            <a:chExt cx="12192000" cy="247650"/>
          </a:xfrm>
        </p:grpSpPr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16811" y="2314575"/>
              <a:ext cx="1618617" cy="17145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2305050"/>
              <a:ext cx="12187555" cy="195580"/>
            </a:xfrm>
            <a:custGeom>
              <a:avLst/>
              <a:gdLst/>
              <a:ahLst/>
              <a:cxnLst/>
              <a:rect l="l" t="t" r="r" b="b"/>
              <a:pathLst>
                <a:path w="12187555" h="195580">
                  <a:moveTo>
                    <a:pt x="12187240" y="195262"/>
                  </a:moveTo>
                  <a:lnTo>
                    <a:pt x="0" y="19526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19526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9260" y="2524125"/>
              <a:ext cx="442739" cy="285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07344" y="2524125"/>
              <a:ext cx="1618617" cy="2857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0" y="2524125"/>
              <a:ext cx="12187555" cy="24130"/>
            </a:xfrm>
            <a:custGeom>
              <a:avLst/>
              <a:gdLst/>
              <a:ahLst/>
              <a:cxnLst/>
              <a:rect l="l" t="t" r="r" b="b"/>
              <a:pathLst>
                <a:path w="12187555" h="24130">
                  <a:moveTo>
                    <a:pt x="12187240" y="23812"/>
                  </a:moveTo>
                  <a:lnTo>
                    <a:pt x="0" y="2381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2381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0" y="2628900"/>
            <a:ext cx="12187555" cy="147955"/>
          </a:xfrm>
          <a:custGeom>
            <a:avLst/>
            <a:gdLst/>
            <a:ahLst/>
            <a:cxnLst/>
            <a:rect l="l" t="t" r="r" b="b"/>
            <a:pathLst>
              <a:path w="12187555" h="147955">
                <a:moveTo>
                  <a:pt x="12187240" y="147637"/>
                </a:moveTo>
                <a:lnTo>
                  <a:pt x="0" y="147637"/>
                </a:lnTo>
                <a:lnTo>
                  <a:pt x="0" y="0"/>
                </a:lnTo>
                <a:lnTo>
                  <a:pt x="12187240" y="0"/>
                </a:lnTo>
                <a:lnTo>
                  <a:pt x="12187240" y="147637"/>
                </a:lnTo>
                <a:close/>
              </a:path>
            </a:pathLst>
          </a:custGeom>
          <a:solidFill>
            <a:srgbClr val="0A49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54510" y="2559513"/>
            <a:ext cx="841375" cy="259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Section</a:t>
            </a:r>
            <a:r>
              <a:rPr sz="15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2809875"/>
            <a:ext cx="12192000" cy="28575"/>
            <a:chOff x="0" y="2809875"/>
            <a:chExt cx="12192000" cy="28575"/>
          </a:xfrm>
        </p:grpSpPr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25430" y="2809875"/>
              <a:ext cx="366568" cy="285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97450" y="2809875"/>
              <a:ext cx="1618617" cy="285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83726" y="2809875"/>
              <a:ext cx="1904255" cy="285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0" y="2809875"/>
              <a:ext cx="12187555" cy="24130"/>
            </a:xfrm>
            <a:custGeom>
              <a:avLst/>
              <a:gdLst/>
              <a:ahLst/>
              <a:cxnLst/>
              <a:rect l="l" t="t" r="r" b="b"/>
              <a:pathLst>
                <a:path w="12187555" h="24130">
                  <a:moveTo>
                    <a:pt x="12187240" y="23812"/>
                  </a:moveTo>
                  <a:lnTo>
                    <a:pt x="0" y="2381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2381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0" y="2886075"/>
            <a:ext cx="12187555" cy="786130"/>
          </a:xfrm>
          <a:custGeom>
            <a:avLst/>
            <a:gdLst/>
            <a:ahLst/>
            <a:cxnLst/>
            <a:rect l="l" t="t" r="r" b="b"/>
            <a:pathLst>
              <a:path w="12187555" h="786129">
                <a:moveTo>
                  <a:pt x="12187240" y="785812"/>
                </a:moveTo>
                <a:lnTo>
                  <a:pt x="0" y="785812"/>
                </a:lnTo>
                <a:lnTo>
                  <a:pt x="0" y="0"/>
                </a:lnTo>
                <a:lnTo>
                  <a:pt x="12187240" y="0"/>
                </a:lnTo>
                <a:lnTo>
                  <a:pt x="12187240" y="785812"/>
                </a:lnTo>
                <a:close/>
              </a:path>
            </a:pathLst>
          </a:custGeom>
          <a:solidFill>
            <a:srgbClr val="0A49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839608" y="3045420"/>
            <a:ext cx="34207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85" dirty="0">
                <a:solidFill>
                  <a:srgbClr val="FFFFFF"/>
                </a:solidFill>
                <a:latin typeface="Arial MT"/>
                <a:cs typeface="Arial MT"/>
              </a:rPr>
              <a:t>Insights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Arial MT"/>
                <a:cs typeface="Arial MT"/>
              </a:rPr>
              <a:t>drawn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66436" y="3805237"/>
            <a:ext cx="2147570" cy="361950"/>
          </a:xfrm>
          <a:custGeom>
            <a:avLst/>
            <a:gdLst/>
            <a:ahLst/>
            <a:cxnLst/>
            <a:rect l="l" t="t" r="r" b="b"/>
            <a:pathLst>
              <a:path w="2147570" h="361950">
                <a:moveTo>
                  <a:pt x="2147049" y="361949"/>
                </a:moveTo>
                <a:lnTo>
                  <a:pt x="0" y="361949"/>
                </a:lnTo>
                <a:lnTo>
                  <a:pt x="0" y="0"/>
                </a:lnTo>
                <a:lnTo>
                  <a:pt x="2147049" y="0"/>
                </a:lnTo>
                <a:lnTo>
                  <a:pt x="2147049" y="361949"/>
                </a:lnTo>
                <a:close/>
              </a:path>
            </a:pathLst>
          </a:custGeom>
          <a:solidFill>
            <a:srgbClr val="0A4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53483" y="3609313"/>
            <a:ext cx="2138680" cy="674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spc="-4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4250" spc="-22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-530" dirty="0">
                <a:solidFill>
                  <a:srgbClr val="FFFFFF"/>
                </a:solidFill>
                <a:latin typeface="Arial MT"/>
                <a:cs typeface="Arial MT"/>
              </a:rPr>
              <a:t>EDA</a:t>
            </a:r>
            <a:endParaRPr sz="425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0" y="4819650"/>
            <a:ext cx="12192000" cy="333375"/>
            <a:chOff x="0" y="4819650"/>
            <a:chExt cx="12192000" cy="333375"/>
          </a:xfrm>
        </p:grpSpPr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425537" y="4867275"/>
              <a:ext cx="766462" cy="28575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54897" y="4819650"/>
              <a:ext cx="2247022" cy="33337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4819650"/>
              <a:ext cx="12187555" cy="328930"/>
            </a:xfrm>
            <a:custGeom>
              <a:avLst/>
              <a:gdLst/>
              <a:ahLst/>
              <a:cxnLst/>
              <a:rect l="l" t="t" r="r" b="b"/>
              <a:pathLst>
                <a:path w="12187555" h="328929">
                  <a:moveTo>
                    <a:pt x="12187240" y="328612"/>
                  </a:moveTo>
                  <a:lnTo>
                    <a:pt x="0" y="32861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32861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5326697"/>
            <a:ext cx="5974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that,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increasing.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624"/>
            <a:ext cx="60255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Flight</a:t>
            </a:r>
            <a:r>
              <a:rPr spc="-130" dirty="0"/>
              <a:t> </a:t>
            </a:r>
            <a:r>
              <a:rPr spc="-40" dirty="0"/>
              <a:t>Number</a:t>
            </a:r>
            <a:r>
              <a:rPr spc="-125" dirty="0"/>
              <a:t> </a:t>
            </a:r>
            <a:r>
              <a:rPr spc="-45" dirty="0"/>
              <a:t>vs.</a:t>
            </a:r>
            <a:r>
              <a:rPr spc="-80" dirty="0"/>
              <a:t> </a:t>
            </a:r>
            <a:r>
              <a:rPr spc="-90" dirty="0"/>
              <a:t>Launch</a:t>
            </a:r>
            <a:r>
              <a:rPr spc="-60" dirty="0"/>
              <a:t> </a:t>
            </a:r>
            <a:r>
              <a:rPr spc="-45" dirty="0"/>
              <a:t>Site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" y="1924050"/>
            <a:ext cx="11811000" cy="25431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18</a:t>
            </a:fld>
            <a:endParaRPr spc="6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305" y="5319966"/>
            <a:ext cx="982154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Depending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heavier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payload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may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be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consideration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hand,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too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make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47390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0" dirty="0"/>
              <a:t>Payload</a:t>
            </a:r>
            <a:r>
              <a:rPr spc="-155" dirty="0"/>
              <a:t> </a:t>
            </a:r>
            <a:r>
              <a:rPr spc="-45" dirty="0"/>
              <a:t>vs.</a:t>
            </a:r>
            <a:r>
              <a:rPr spc="-165" dirty="0"/>
              <a:t> </a:t>
            </a:r>
            <a:r>
              <a:rPr spc="-85" dirty="0"/>
              <a:t>Launch </a:t>
            </a:r>
            <a:r>
              <a:rPr spc="-60" dirty="0"/>
              <a:t>Site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" y="1924050"/>
            <a:ext cx="11925300" cy="24003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19</a:t>
            </a:fld>
            <a:endParaRPr spc="6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225" y="1965188"/>
            <a:ext cx="2522220" cy="309816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Executive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spc="35" dirty="0"/>
              <a:t>2</a:t>
            </a:fld>
            <a:endParaRPr spc="3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5" dirty="0"/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5447029"/>
            <a:ext cx="1066990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see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types.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note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ES-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L1,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GEO,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HEO,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SSO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624"/>
            <a:ext cx="55391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4" dirty="0"/>
              <a:t>Success</a:t>
            </a:r>
            <a:r>
              <a:rPr spc="100" dirty="0"/>
              <a:t> </a:t>
            </a:r>
            <a:r>
              <a:rPr spc="-114" dirty="0"/>
              <a:t>Rate</a:t>
            </a:r>
            <a:r>
              <a:rPr spc="35" dirty="0"/>
              <a:t> </a:t>
            </a:r>
            <a:r>
              <a:rPr spc="-45" dirty="0"/>
              <a:t>vs.</a:t>
            </a:r>
            <a:r>
              <a:rPr spc="50" dirty="0"/>
              <a:t> </a:t>
            </a:r>
            <a:r>
              <a:rPr dirty="0"/>
              <a:t>Orbit</a:t>
            </a:r>
            <a:r>
              <a:rPr spc="5" dirty="0"/>
              <a:t> </a:t>
            </a:r>
            <a:r>
              <a:rPr spc="-114" dirty="0"/>
              <a:t>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175" y="1504950"/>
            <a:ext cx="4819650" cy="34766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6691" y="6113199"/>
            <a:ext cx="27305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550" spc="80" dirty="0">
                <a:solidFill>
                  <a:srgbClr val="1C7CDB"/>
                </a:solidFill>
                <a:latin typeface="Microsoft Sans Serif"/>
                <a:cs typeface="Microsoft Sans Serif"/>
              </a:rPr>
              <a:t>20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4957762"/>
            <a:ext cx="10413365" cy="1120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05"/>
              </a:spcBef>
            </a:pPr>
            <a:r>
              <a:rPr sz="1800" spc="-140" dirty="0">
                <a:latin typeface="Microsoft Sans Serif"/>
                <a:cs typeface="Microsoft Sans Serif"/>
              </a:rPr>
              <a:t>We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notice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that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110" dirty="0">
                <a:latin typeface="Microsoft Sans Serif"/>
                <a:cs typeface="Microsoft Sans Serif"/>
              </a:rPr>
              <a:t>success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rate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increases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with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number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flights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04" dirty="0">
                <a:latin typeface="Microsoft Sans Serif"/>
                <a:cs typeface="Microsoft Sans Serif"/>
              </a:rPr>
              <a:t>LEO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orbit.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some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orbits </a:t>
            </a:r>
            <a:r>
              <a:rPr sz="1800" spc="-20" dirty="0">
                <a:latin typeface="Microsoft Sans Serif"/>
                <a:cs typeface="Microsoft Sans Serif"/>
              </a:rPr>
              <a:t>like </a:t>
            </a:r>
            <a:r>
              <a:rPr sz="1800" spc="-200" dirty="0">
                <a:latin typeface="Microsoft Sans Serif"/>
                <a:cs typeface="Microsoft Sans Serif"/>
              </a:rPr>
              <a:t>GTO,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there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no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relation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between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success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rate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number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10" dirty="0">
                <a:latin typeface="Microsoft Sans Serif"/>
                <a:cs typeface="Microsoft Sans Serif"/>
              </a:rPr>
              <a:t> flights.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But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can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suppose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that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 </a:t>
            </a:r>
            <a:r>
              <a:rPr sz="1800" dirty="0">
                <a:latin typeface="Microsoft Sans Serif"/>
                <a:cs typeface="Microsoft Sans Serif"/>
              </a:rPr>
              <a:t>high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success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rate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some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orbits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like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265" dirty="0">
                <a:latin typeface="Microsoft Sans Serif"/>
                <a:cs typeface="Microsoft Sans Serif"/>
              </a:rPr>
              <a:t>SSO</a:t>
            </a:r>
            <a:r>
              <a:rPr sz="1800" spc="1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-200" dirty="0">
                <a:latin typeface="Microsoft Sans Serif"/>
                <a:cs typeface="Microsoft Sans Serif"/>
              </a:rPr>
              <a:t>HEO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due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knowledge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learned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during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former</a:t>
            </a:r>
            <a:r>
              <a:rPr sz="1800" spc="9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launches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other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orbits.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624"/>
            <a:ext cx="582104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Flight</a:t>
            </a:r>
            <a:r>
              <a:rPr spc="-30" dirty="0"/>
              <a:t> </a:t>
            </a:r>
            <a:r>
              <a:rPr spc="-40" dirty="0"/>
              <a:t>Number</a:t>
            </a:r>
            <a:r>
              <a:rPr spc="-30" dirty="0"/>
              <a:t> </a:t>
            </a:r>
            <a:r>
              <a:rPr spc="-45" dirty="0"/>
              <a:t>vs.</a:t>
            </a:r>
            <a:r>
              <a:rPr spc="25" dirty="0"/>
              <a:t> </a:t>
            </a:r>
            <a:r>
              <a:rPr dirty="0"/>
              <a:t>Orbit</a:t>
            </a:r>
            <a:r>
              <a:rPr spc="-30" dirty="0"/>
              <a:t> </a:t>
            </a:r>
            <a:r>
              <a:rPr spc="-105" dirty="0"/>
              <a:t>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990725"/>
            <a:ext cx="11591925" cy="23336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21</a:t>
            </a:fld>
            <a:endParaRPr spc="6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4716462"/>
            <a:ext cx="1019937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20"/>
              </a:spcBef>
            </a:pPr>
            <a:r>
              <a:rPr sz="1800" spc="-90" dirty="0">
                <a:latin typeface="Microsoft Sans Serif"/>
                <a:cs typeface="Microsoft Sans Serif"/>
              </a:rPr>
              <a:t>The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weight</a:t>
            </a:r>
            <a:r>
              <a:rPr sz="1800" spc="-114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payloads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can</a:t>
            </a:r>
            <a:r>
              <a:rPr sz="1800" spc="-55" dirty="0">
                <a:latin typeface="Microsoft Sans Serif"/>
                <a:cs typeface="Microsoft Sans Serif"/>
              </a:rPr>
              <a:t> have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great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influence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rate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65" dirty="0">
                <a:latin typeface="Microsoft Sans Serif"/>
                <a:cs typeface="Microsoft Sans Serif"/>
              </a:rPr>
              <a:t> launches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certain </a:t>
            </a:r>
            <a:r>
              <a:rPr sz="1800" dirty="0">
                <a:latin typeface="Microsoft Sans Serif"/>
                <a:cs typeface="Microsoft Sans Serif"/>
              </a:rPr>
              <a:t>orbits.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For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example,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heavier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payloads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improve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90" dirty="0"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rate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60" dirty="0">
                <a:latin typeface="Microsoft Sans Serif"/>
                <a:cs typeface="Microsoft Sans Serif"/>
              </a:rPr>
              <a:t>LEO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orbit.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Another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finding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that </a:t>
            </a:r>
            <a:r>
              <a:rPr sz="1800" spc="-45" dirty="0">
                <a:latin typeface="Microsoft Sans Serif"/>
                <a:cs typeface="Microsoft Sans Serif"/>
              </a:rPr>
              <a:t>decreasing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payload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weight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 a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220" dirty="0">
                <a:latin typeface="Microsoft Sans Serif"/>
                <a:cs typeface="Microsoft Sans Serif"/>
              </a:rPr>
              <a:t>GTO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orbit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improves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success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launch.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624"/>
            <a:ext cx="45288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0" dirty="0"/>
              <a:t>Payload</a:t>
            </a:r>
            <a:r>
              <a:rPr spc="-40" dirty="0"/>
              <a:t> </a:t>
            </a:r>
            <a:r>
              <a:rPr spc="-45" dirty="0"/>
              <a:t>vs.</a:t>
            </a:r>
            <a:r>
              <a:rPr spc="-5" dirty="0"/>
              <a:t> </a:t>
            </a:r>
            <a:r>
              <a:rPr dirty="0"/>
              <a:t>Orbit</a:t>
            </a:r>
            <a:r>
              <a:rPr spc="-40" dirty="0"/>
              <a:t> </a:t>
            </a:r>
            <a:r>
              <a:rPr spc="-120" dirty="0"/>
              <a:t>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" y="2009775"/>
            <a:ext cx="11991975" cy="24098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22</a:t>
            </a:fld>
            <a:endParaRPr spc="6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5072062"/>
            <a:ext cx="70205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Microsoft Sans Serif"/>
                <a:cs typeface="Microsoft Sans Serif"/>
              </a:rPr>
              <a:t>Since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2013,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can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see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increase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Space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X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Rocket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rate.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58070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0" dirty="0"/>
              <a:t>Launch</a:t>
            </a:r>
            <a:r>
              <a:rPr spc="25" dirty="0"/>
              <a:t> </a:t>
            </a:r>
            <a:r>
              <a:rPr spc="-254" dirty="0"/>
              <a:t>Success</a:t>
            </a:r>
            <a:r>
              <a:rPr spc="125" dirty="0"/>
              <a:t> </a:t>
            </a:r>
            <a:r>
              <a:rPr spc="-90" dirty="0"/>
              <a:t>Yearly</a:t>
            </a:r>
            <a:r>
              <a:rPr spc="-70" dirty="0"/>
              <a:t> </a:t>
            </a:r>
            <a:r>
              <a:rPr spc="-45" dirty="0"/>
              <a:t>Trend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2350" y="1428750"/>
            <a:ext cx="4924425" cy="35623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23</a:t>
            </a:fld>
            <a:endParaRPr spc="6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44805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All</a:t>
            </a:r>
            <a:r>
              <a:rPr spc="-135" dirty="0"/>
              <a:t> </a:t>
            </a:r>
            <a:r>
              <a:rPr spc="-85" dirty="0"/>
              <a:t>Launch</a:t>
            </a:r>
            <a:r>
              <a:rPr spc="30" dirty="0"/>
              <a:t> </a:t>
            </a:r>
            <a:r>
              <a:rPr spc="-45" dirty="0"/>
              <a:t>Site</a:t>
            </a:r>
            <a:r>
              <a:rPr spc="-120" dirty="0"/>
              <a:t> </a:t>
            </a:r>
            <a:r>
              <a:rPr spc="-170" dirty="0"/>
              <a:t>Names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505075"/>
            <a:ext cx="4419600" cy="2762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SQL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39125" y="2133600"/>
            <a:ext cx="962025" cy="1228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24</a:t>
            </a:fld>
            <a:endParaRPr spc="60" dirty="0"/>
          </a:p>
        </p:txBody>
      </p:sp>
      <p:sp>
        <p:nvSpPr>
          <p:cNvPr id="7" name="object 7"/>
          <p:cNvSpPr txBox="1"/>
          <p:nvPr/>
        </p:nvSpPr>
        <p:spPr>
          <a:xfrm>
            <a:off x="850900" y="3752913"/>
            <a:ext cx="495554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5"/>
              </a:spcBef>
            </a:pPr>
            <a:r>
              <a:rPr sz="1800" spc="-95" dirty="0">
                <a:latin typeface="Microsoft Sans Serif"/>
                <a:cs typeface="Microsoft Sans Serif"/>
              </a:rPr>
              <a:t>The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use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50" dirty="0">
                <a:latin typeface="Microsoft Sans Serif"/>
                <a:cs typeface="Microsoft Sans Serif"/>
              </a:rPr>
              <a:t>DISTINCT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query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allows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remove </a:t>
            </a:r>
            <a:r>
              <a:rPr sz="1800" spc="-20" dirty="0">
                <a:latin typeface="Microsoft Sans Serif"/>
                <a:cs typeface="Microsoft Sans Serif"/>
              </a:rPr>
              <a:t>duplicate </a:t>
            </a:r>
            <a:r>
              <a:rPr sz="1800" spc="-65" dirty="0">
                <a:latin typeface="Microsoft Sans Serif"/>
                <a:cs typeface="Microsoft Sans Serif"/>
              </a:rPr>
              <a:t>LAUNCH_SITE.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726122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0" dirty="0"/>
              <a:t>Launch</a:t>
            </a:r>
            <a:r>
              <a:rPr spc="-40" dirty="0"/>
              <a:t> </a:t>
            </a:r>
            <a:r>
              <a:rPr spc="-25" dirty="0"/>
              <a:t>Site</a:t>
            </a:r>
            <a:r>
              <a:rPr spc="-70" dirty="0"/>
              <a:t> </a:t>
            </a:r>
            <a:r>
              <a:rPr spc="-160" dirty="0"/>
              <a:t>Names</a:t>
            </a:r>
            <a:r>
              <a:rPr spc="-60" dirty="0"/>
              <a:t> </a:t>
            </a:r>
            <a:r>
              <a:rPr spc="-10" dirty="0"/>
              <a:t>Begin</a:t>
            </a:r>
            <a:r>
              <a:rPr spc="-150" dirty="0"/>
              <a:t> </a:t>
            </a:r>
            <a:r>
              <a:rPr dirty="0"/>
              <a:t>with</a:t>
            </a:r>
            <a:r>
              <a:rPr spc="-95" dirty="0"/>
              <a:t> </a:t>
            </a:r>
            <a:r>
              <a:rPr spc="-155" dirty="0"/>
              <a:t>'CCA'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SQL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900" y="3752913"/>
            <a:ext cx="1165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676525"/>
            <a:ext cx="4895850" cy="2381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1275" y="2095500"/>
            <a:ext cx="4895850" cy="29527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0900" y="4716462"/>
            <a:ext cx="478790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20"/>
              </a:spcBef>
            </a:pPr>
            <a:r>
              <a:rPr sz="1800" spc="-95" dirty="0">
                <a:latin typeface="Microsoft Sans Serif"/>
                <a:cs typeface="Microsoft Sans Serif"/>
              </a:rPr>
              <a:t>The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215" dirty="0">
                <a:latin typeface="Microsoft Sans Serif"/>
                <a:cs typeface="Microsoft Sans Serif"/>
              </a:rPr>
              <a:t>WHERE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clause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followed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0" dirty="0">
                <a:latin typeface="Microsoft Sans Serif"/>
                <a:cs typeface="Microsoft Sans Serif"/>
              </a:rPr>
              <a:t>LIKE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clause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filters </a:t>
            </a:r>
            <a:r>
              <a:rPr sz="1800" spc="-50" dirty="0">
                <a:latin typeface="Microsoft Sans Serif"/>
                <a:cs typeface="Microsoft Sans Serif"/>
              </a:rPr>
              <a:t>launch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sites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that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contain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substring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CCA. </a:t>
            </a:r>
            <a:r>
              <a:rPr sz="1800" spc="-110" dirty="0">
                <a:latin typeface="Microsoft Sans Serif"/>
                <a:cs typeface="Microsoft Sans Serif"/>
              </a:rPr>
              <a:t>LIMIT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5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shows </a:t>
            </a:r>
            <a:r>
              <a:rPr sz="1800" spc="80" dirty="0">
                <a:latin typeface="Microsoft Sans Serif"/>
                <a:cs typeface="Microsoft Sans Serif"/>
              </a:rPr>
              <a:t>5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records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from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filtering.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25</a:t>
            </a:fld>
            <a:endParaRPr spc="6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387032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Total</a:t>
            </a:r>
            <a:r>
              <a:rPr spc="-170" dirty="0"/>
              <a:t> </a:t>
            </a:r>
            <a:r>
              <a:rPr spc="-90" dirty="0"/>
              <a:t>Payload</a:t>
            </a:r>
            <a:r>
              <a:rPr spc="-155" dirty="0"/>
              <a:t> </a:t>
            </a:r>
            <a:r>
              <a:rPr spc="-185" dirty="0"/>
              <a:t>Mass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SQL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571750"/>
            <a:ext cx="5210175" cy="1714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0975" y="2514600"/>
            <a:ext cx="1828800" cy="457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479806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25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</a:pPr>
            <a:r>
              <a:rPr sz="1800" spc="-70" dirty="0">
                <a:latin typeface="Microsoft Sans Serif"/>
                <a:cs typeface="Microsoft Sans Serif"/>
              </a:rPr>
              <a:t>This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query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returns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sum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all </a:t>
            </a:r>
            <a:r>
              <a:rPr sz="1800" spc="-40" dirty="0">
                <a:latin typeface="Microsoft Sans Serif"/>
                <a:cs typeface="Microsoft Sans Serif"/>
              </a:rPr>
              <a:t>payload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masses </a:t>
            </a:r>
            <a:r>
              <a:rPr sz="1800" spc="-40" dirty="0">
                <a:latin typeface="Microsoft Sans Serif"/>
                <a:cs typeface="Microsoft Sans Serif"/>
              </a:rPr>
              <a:t>where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customer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40" dirty="0">
                <a:latin typeface="Microsoft Sans Serif"/>
                <a:cs typeface="Microsoft Sans Serif"/>
              </a:rPr>
              <a:t>NASA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(CRS).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26</a:t>
            </a:fld>
            <a:endParaRPr spc="6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0" dirty="0"/>
              <a:t>Average</a:t>
            </a:r>
            <a:r>
              <a:rPr spc="-85" dirty="0"/>
              <a:t> </a:t>
            </a:r>
            <a:r>
              <a:rPr spc="-75" dirty="0"/>
              <a:t>Payload</a:t>
            </a:r>
            <a:r>
              <a:rPr spc="35" dirty="0"/>
              <a:t> </a:t>
            </a:r>
            <a:r>
              <a:rPr spc="-170" dirty="0"/>
              <a:t>Mass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F9</a:t>
            </a:r>
            <a:r>
              <a:rPr spc="-30" dirty="0"/>
              <a:t> </a:t>
            </a:r>
            <a:r>
              <a:rPr spc="-20" dirty="0"/>
              <a:t>v1.1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SQL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571750"/>
            <a:ext cx="4933950" cy="1714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0075" y="2419350"/>
            <a:ext cx="1866900" cy="4762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168900" cy="159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99100"/>
              </a:lnSpc>
            </a:pPr>
            <a:r>
              <a:rPr sz="1800" spc="-70" dirty="0">
                <a:latin typeface="Microsoft Sans Serif"/>
                <a:cs typeface="Microsoft Sans Serif"/>
              </a:rPr>
              <a:t>This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query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returns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average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 all </a:t>
            </a:r>
            <a:r>
              <a:rPr sz="1800" spc="-40" dirty="0">
                <a:latin typeface="Microsoft Sans Serif"/>
                <a:cs typeface="Microsoft Sans Serif"/>
              </a:rPr>
              <a:t>payload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masses </a:t>
            </a:r>
            <a:r>
              <a:rPr sz="1800" spc="-40" dirty="0">
                <a:latin typeface="Microsoft Sans Serif"/>
                <a:cs typeface="Microsoft Sans Serif"/>
              </a:rPr>
              <a:t>where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booster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version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contains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substring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F9 </a:t>
            </a:r>
            <a:r>
              <a:rPr sz="1800" spc="-10" dirty="0">
                <a:latin typeface="Microsoft Sans Serif"/>
                <a:cs typeface="Microsoft Sans Serif"/>
              </a:rPr>
              <a:t>v1.1.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27</a:t>
            </a:fld>
            <a:endParaRPr spc="6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First</a:t>
            </a:r>
            <a:r>
              <a:rPr spc="-170" dirty="0"/>
              <a:t> </a:t>
            </a:r>
            <a:r>
              <a:rPr spc="-140" dirty="0"/>
              <a:t>Successful</a:t>
            </a:r>
            <a:r>
              <a:rPr dirty="0"/>
              <a:t> </a:t>
            </a:r>
            <a:r>
              <a:rPr spc="-45" dirty="0"/>
              <a:t>Ground</a:t>
            </a:r>
            <a:r>
              <a:rPr spc="-165" dirty="0"/>
              <a:t> </a:t>
            </a:r>
            <a:r>
              <a:rPr dirty="0"/>
              <a:t>Landing</a:t>
            </a:r>
            <a:r>
              <a:rPr spc="-155" dirty="0"/>
              <a:t> </a:t>
            </a:r>
            <a:r>
              <a:rPr spc="-20" dirty="0"/>
              <a:t>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SQL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647950"/>
            <a:ext cx="5486400" cy="1905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8200" y="2381250"/>
            <a:ext cx="914400" cy="5429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334635" cy="215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25"/>
              </a:spcBef>
            </a:pPr>
            <a:endParaRPr sz="1800">
              <a:latin typeface="Arial"/>
              <a:cs typeface="Arial"/>
            </a:endParaRPr>
          </a:p>
          <a:p>
            <a:pPr marL="12700" marR="710565">
              <a:lnSpc>
                <a:spcPts val="2100"/>
              </a:lnSpc>
            </a:pPr>
            <a:r>
              <a:rPr sz="1800" spc="-10" dirty="0">
                <a:latin typeface="Microsoft Sans Serif"/>
                <a:cs typeface="Microsoft Sans Serif"/>
              </a:rPr>
              <a:t>With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this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query,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select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oldest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successful </a:t>
            </a:r>
            <a:r>
              <a:rPr sz="1800" spc="-10" dirty="0"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ts val="2180"/>
              </a:lnSpc>
              <a:spcBef>
                <a:spcPts val="15"/>
              </a:spcBef>
            </a:pPr>
            <a:r>
              <a:rPr sz="1800" spc="-95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15" dirty="0">
                <a:latin typeface="Microsoft Sans Serif"/>
                <a:cs typeface="Microsoft Sans Serif"/>
              </a:rPr>
              <a:t>WHERE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clause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filters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dataset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order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keep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only </a:t>
            </a:r>
            <a:r>
              <a:rPr sz="1800" spc="-35" dirty="0">
                <a:latin typeface="Microsoft Sans Serif"/>
                <a:cs typeface="Microsoft Sans Serif"/>
              </a:rPr>
              <a:t>records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where</a:t>
            </a:r>
            <a:r>
              <a:rPr sz="1800" spc="-10" dirty="0">
                <a:latin typeface="Microsoft Sans Serif"/>
                <a:cs typeface="Microsoft Sans Serif"/>
              </a:rPr>
              <a:t> landing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was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successful.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With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MIN </a:t>
            </a:r>
            <a:r>
              <a:rPr sz="1800" spc="-20" dirty="0">
                <a:latin typeface="Microsoft Sans Serif"/>
                <a:cs typeface="Microsoft Sans Serif"/>
              </a:rPr>
              <a:t>function,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select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record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with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oldest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date.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28</a:t>
            </a:fld>
            <a:endParaRPr spc="6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2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Successful</a:t>
            </a:r>
            <a:r>
              <a:rPr sz="2450" spc="70" dirty="0"/>
              <a:t> </a:t>
            </a:r>
            <a:r>
              <a:rPr sz="2450" dirty="0"/>
              <a:t>Drone</a:t>
            </a:r>
            <a:r>
              <a:rPr sz="2450" spc="-30" dirty="0"/>
              <a:t> </a:t>
            </a:r>
            <a:r>
              <a:rPr sz="2450" spc="-20" dirty="0"/>
              <a:t>Ship</a:t>
            </a:r>
            <a:r>
              <a:rPr sz="2450" spc="-85" dirty="0"/>
              <a:t> </a:t>
            </a:r>
            <a:r>
              <a:rPr sz="2450" dirty="0"/>
              <a:t>Landing</a:t>
            </a:r>
            <a:r>
              <a:rPr sz="2450" spc="-85" dirty="0"/>
              <a:t> </a:t>
            </a:r>
            <a:r>
              <a:rPr sz="2450" dirty="0"/>
              <a:t>with</a:t>
            </a:r>
            <a:r>
              <a:rPr sz="2450" spc="-25" dirty="0"/>
              <a:t> </a:t>
            </a:r>
            <a:r>
              <a:rPr sz="2450" spc="-50" dirty="0"/>
              <a:t>Payload</a:t>
            </a:r>
            <a:r>
              <a:rPr sz="2450" spc="30" dirty="0"/>
              <a:t> </a:t>
            </a:r>
            <a:r>
              <a:rPr sz="2450" dirty="0"/>
              <a:t>between</a:t>
            </a:r>
            <a:r>
              <a:rPr sz="2450" spc="-80" dirty="0"/>
              <a:t> </a:t>
            </a:r>
            <a:r>
              <a:rPr sz="2450" spc="120" dirty="0"/>
              <a:t>4000</a:t>
            </a:r>
            <a:r>
              <a:rPr sz="2450" spc="-50" dirty="0"/>
              <a:t> </a:t>
            </a:r>
            <a:r>
              <a:rPr sz="2450" dirty="0"/>
              <a:t>and</a:t>
            </a:r>
            <a:r>
              <a:rPr sz="2450" spc="-30" dirty="0"/>
              <a:t> </a:t>
            </a:r>
            <a:r>
              <a:rPr sz="2450" spc="105" dirty="0"/>
              <a:t>6000</a:t>
            </a:r>
            <a:endParaRPr sz="245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SQL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686050"/>
            <a:ext cx="5381625" cy="2571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0075" y="2209800"/>
            <a:ext cx="1000125" cy="1209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217160" cy="187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10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99700"/>
              </a:lnSpc>
            </a:pPr>
            <a:r>
              <a:rPr sz="1800" spc="-70" dirty="0">
                <a:latin typeface="Microsoft Sans Serif"/>
                <a:cs typeface="Microsoft Sans Serif"/>
              </a:rPr>
              <a:t>This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query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returns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booster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version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where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landing </a:t>
            </a:r>
            <a:r>
              <a:rPr sz="1800" spc="-80" dirty="0">
                <a:latin typeface="Microsoft Sans Serif"/>
                <a:cs typeface="Microsoft Sans Serif"/>
              </a:rPr>
              <a:t>was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successful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payload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mass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between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4000 </a:t>
            </a: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6000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kg.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220" dirty="0">
                <a:latin typeface="Microsoft Sans Serif"/>
                <a:cs typeface="Microsoft Sans Serif"/>
              </a:rPr>
              <a:t>WHERE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AND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clauses </a:t>
            </a:r>
            <a:r>
              <a:rPr sz="1800" dirty="0">
                <a:latin typeface="Microsoft Sans Serif"/>
                <a:cs typeface="Microsoft Sans Serif"/>
              </a:rPr>
              <a:t>filter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 </a:t>
            </a:r>
            <a:r>
              <a:rPr sz="1800" spc="-10" dirty="0">
                <a:latin typeface="Microsoft Sans Serif"/>
                <a:cs typeface="Microsoft Sans Serif"/>
              </a:rPr>
              <a:t>dataset.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29</a:t>
            </a:fld>
            <a:endParaRPr spc="6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542" y="1284442"/>
            <a:ext cx="6156325" cy="485584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6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Summary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methodologies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via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API,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Web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8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Map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Dashboards</a:t>
            </a:r>
            <a:r>
              <a:rPr sz="18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endParaRPr sz="18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17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Summary</a:t>
            </a:r>
            <a:r>
              <a:rPr sz="21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Analysis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maps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spc="35" dirty="0"/>
              <a:t>3</a:t>
            </a:fld>
            <a:endParaRPr spc="3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624"/>
            <a:ext cx="38608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5" dirty="0"/>
              <a:t>Executive</a:t>
            </a:r>
            <a:r>
              <a:rPr spc="-135" dirty="0"/>
              <a:t> </a:t>
            </a:r>
            <a:r>
              <a:rPr spc="-160" dirty="0"/>
              <a:t>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-10" dirty="0"/>
              <a:t>Total</a:t>
            </a:r>
            <a:r>
              <a:rPr sz="3050" spc="-60" dirty="0"/>
              <a:t> </a:t>
            </a:r>
            <a:r>
              <a:rPr sz="3050" spc="-35" dirty="0"/>
              <a:t>Number</a:t>
            </a:r>
            <a:r>
              <a:rPr sz="3050" spc="-55" dirty="0"/>
              <a:t> </a:t>
            </a:r>
            <a:r>
              <a:rPr sz="3050" dirty="0"/>
              <a:t>of</a:t>
            </a:r>
            <a:r>
              <a:rPr sz="3050" spc="-80" dirty="0"/>
              <a:t> </a:t>
            </a:r>
            <a:r>
              <a:rPr sz="3050" spc="-114" dirty="0"/>
              <a:t>Successful</a:t>
            </a:r>
            <a:r>
              <a:rPr sz="3050" spc="-90" dirty="0"/>
              <a:t> </a:t>
            </a:r>
            <a:r>
              <a:rPr sz="3050" dirty="0"/>
              <a:t>and</a:t>
            </a:r>
            <a:r>
              <a:rPr sz="3050" spc="-55" dirty="0"/>
              <a:t> </a:t>
            </a:r>
            <a:r>
              <a:rPr sz="3050" spc="-35" dirty="0"/>
              <a:t>Failure</a:t>
            </a:r>
            <a:r>
              <a:rPr sz="3050" spc="-20" dirty="0"/>
              <a:t> </a:t>
            </a:r>
            <a:r>
              <a:rPr sz="3050" spc="-30" dirty="0"/>
              <a:t>Mission</a:t>
            </a:r>
            <a:r>
              <a:rPr sz="3050" spc="-45" dirty="0"/>
              <a:t> </a:t>
            </a:r>
            <a:r>
              <a:rPr sz="3050" spc="-50" dirty="0"/>
              <a:t>Outcomes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SQL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695575"/>
            <a:ext cx="5486400" cy="228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0625" y="2581275"/>
            <a:ext cx="1276350" cy="4667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351145" cy="242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0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99"/>
              </a:lnSpc>
              <a:spcBef>
                <a:spcPts val="5"/>
              </a:spcBef>
            </a:pPr>
            <a:r>
              <a:rPr sz="1800" spc="-10" dirty="0">
                <a:latin typeface="Microsoft Sans Serif"/>
                <a:cs typeface="Microsoft Sans Serif"/>
              </a:rPr>
              <a:t>With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first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204" dirty="0">
                <a:latin typeface="Microsoft Sans Serif"/>
                <a:cs typeface="Microsoft Sans Serif"/>
              </a:rPr>
              <a:t>SELECT,</a:t>
            </a:r>
            <a:r>
              <a:rPr sz="1800" dirty="0">
                <a:latin typeface="Microsoft Sans Serif"/>
                <a:cs typeface="Microsoft Sans Serif"/>
              </a:rPr>
              <a:t> we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show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subqueries</a:t>
            </a:r>
            <a:r>
              <a:rPr sz="1800" spc="-15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that </a:t>
            </a:r>
            <a:r>
              <a:rPr sz="1800" dirty="0">
                <a:latin typeface="Microsoft Sans Serif"/>
                <a:cs typeface="Microsoft Sans Serif"/>
              </a:rPr>
              <a:t>return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results.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first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subquery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counts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successful </a:t>
            </a:r>
            <a:r>
              <a:rPr sz="1800" spc="-45" dirty="0">
                <a:latin typeface="Microsoft Sans Serif"/>
                <a:cs typeface="Microsoft Sans Serif"/>
              </a:rPr>
              <a:t>mission.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second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subquery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counts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unsuccessful </a:t>
            </a:r>
            <a:r>
              <a:rPr sz="1800" spc="-10" dirty="0">
                <a:latin typeface="Microsoft Sans Serif"/>
                <a:cs typeface="Microsoft Sans Serif"/>
              </a:rPr>
              <a:t>mission.</a:t>
            </a:r>
            <a:r>
              <a:rPr sz="1800" spc="235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15" dirty="0">
                <a:latin typeface="Microsoft Sans Serif"/>
                <a:cs typeface="Microsoft Sans Serif"/>
              </a:rPr>
              <a:t>WHERE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clause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followed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by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50" dirty="0">
                <a:latin typeface="Microsoft Sans Serif"/>
                <a:cs typeface="Microsoft Sans Serif"/>
              </a:rPr>
              <a:t>LIKE</a:t>
            </a:r>
            <a:r>
              <a:rPr sz="1800" spc="-10" dirty="0">
                <a:latin typeface="Microsoft Sans Serif"/>
                <a:cs typeface="Microsoft Sans Serif"/>
              </a:rPr>
              <a:t> clause </a:t>
            </a:r>
            <a:r>
              <a:rPr sz="1800" dirty="0">
                <a:latin typeface="Microsoft Sans Serif"/>
                <a:cs typeface="Microsoft Sans Serif"/>
              </a:rPr>
              <a:t>filters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mission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outcome.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The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90" dirty="0">
                <a:latin typeface="Microsoft Sans Serif"/>
                <a:cs typeface="Microsoft Sans Serif"/>
              </a:rPr>
              <a:t>COUNT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function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counts </a:t>
            </a:r>
            <a:r>
              <a:rPr sz="1800" spc="-35" dirty="0">
                <a:latin typeface="Microsoft Sans Serif"/>
                <a:cs typeface="Microsoft Sans Serif"/>
              </a:rPr>
              <a:t>records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filtered.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30</a:t>
            </a:fld>
            <a:endParaRPr spc="6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5" dirty="0"/>
              <a:t>Boosters</a:t>
            </a:r>
            <a:r>
              <a:rPr spc="-155" dirty="0"/>
              <a:t> </a:t>
            </a:r>
            <a:r>
              <a:rPr spc="-65" dirty="0"/>
              <a:t>Carried</a:t>
            </a:r>
            <a:r>
              <a:rPr spc="-180" dirty="0"/>
              <a:t> </a:t>
            </a:r>
            <a:r>
              <a:rPr spc="-90" dirty="0"/>
              <a:t>Maximum</a:t>
            </a:r>
            <a:r>
              <a:rPr spc="-55" dirty="0"/>
              <a:t> </a:t>
            </a:r>
            <a:r>
              <a:rPr spc="-85" dirty="0"/>
              <a:t>Payload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SQL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657475"/>
            <a:ext cx="5486400" cy="3429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8225" y="1962150"/>
            <a:ext cx="1000125" cy="31908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224780" cy="215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5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99900"/>
              </a:lnSpc>
            </a:pPr>
            <a:r>
              <a:rPr sz="1800" spc="-145" dirty="0">
                <a:latin typeface="Microsoft Sans Serif"/>
                <a:cs typeface="Microsoft Sans Serif"/>
              </a:rPr>
              <a:t>We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used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subquery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filter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data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by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returning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only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heaviest</a:t>
            </a:r>
            <a:r>
              <a:rPr sz="1800" spc="-25" dirty="0">
                <a:latin typeface="Microsoft Sans Serif"/>
                <a:cs typeface="Microsoft Sans Serif"/>
              </a:rPr>
              <a:t> payload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mass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with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MAX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function.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 </a:t>
            </a:r>
            <a:r>
              <a:rPr sz="1800" spc="-45" dirty="0">
                <a:latin typeface="Microsoft Sans Serif"/>
                <a:cs typeface="Microsoft Sans Serif"/>
              </a:rPr>
              <a:t>main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query</a:t>
            </a:r>
            <a:r>
              <a:rPr sz="1800" spc="-75" dirty="0">
                <a:latin typeface="Microsoft Sans Serif"/>
                <a:cs typeface="Microsoft Sans Serif"/>
              </a:rPr>
              <a:t> uses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subquery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results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returns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unique </a:t>
            </a:r>
            <a:r>
              <a:rPr sz="1800" dirty="0">
                <a:latin typeface="Microsoft Sans Serif"/>
                <a:cs typeface="Microsoft Sans Serif"/>
              </a:rPr>
              <a:t>booster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version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200" dirty="0">
                <a:latin typeface="Microsoft Sans Serif"/>
                <a:cs typeface="Microsoft Sans Serif"/>
              </a:rPr>
              <a:t>(SELECT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145" dirty="0">
                <a:latin typeface="Microsoft Sans Serif"/>
                <a:cs typeface="Microsoft Sans Serif"/>
              </a:rPr>
              <a:t>DISTINCT)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with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heaviest </a:t>
            </a:r>
            <a:r>
              <a:rPr sz="1800" spc="-25" dirty="0">
                <a:latin typeface="Microsoft Sans Serif"/>
                <a:cs typeface="Microsoft Sans Serif"/>
              </a:rPr>
              <a:t>payload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mass.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31</a:t>
            </a:fld>
            <a:endParaRPr spc="6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0" dirty="0"/>
              <a:t>2015</a:t>
            </a:r>
            <a:r>
              <a:rPr spc="-85" dirty="0"/>
              <a:t> </a:t>
            </a:r>
            <a:r>
              <a:rPr spc="-90" dirty="0"/>
              <a:t>Launch</a:t>
            </a:r>
            <a:r>
              <a:rPr spc="35" dirty="0"/>
              <a:t> </a:t>
            </a:r>
            <a:r>
              <a:rPr spc="-125" dirty="0"/>
              <a:t>Records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SQL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628900"/>
            <a:ext cx="5286375" cy="2571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4750" y="2409825"/>
            <a:ext cx="2390775" cy="7143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350510" cy="215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5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99900"/>
              </a:lnSpc>
            </a:pPr>
            <a:r>
              <a:rPr sz="1800" spc="-70" dirty="0">
                <a:latin typeface="Microsoft Sans Serif"/>
                <a:cs typeface="Microsoft Sans Serif"/>
              </a:rPr>
              <a:t>This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query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returns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month,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booster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version,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launch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site </a:t>
            </a:r>
            <a:r>
              <a:rPr sz="1800" spc="-40" dirty="0">
                <a:latin typeface="Microsoft Sans Serif"/>
                <a:cs typeface="Microsoft Sans Serif"/>
              </a:rPr>
              <a:t>where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landing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was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unsuccessful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landing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date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took </a:t>
            </a:r>
            <a:r>
              <a:rPr sz="1800" spc="-35" dirty="0">
                <a:latin typeface="Microsoft Sans Serif"/>
                <a:cs typeface="Microsoft Sans Serif"/>
              </a:rPr>
              <a:t>place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2015.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Substr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function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process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date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order</a:t>
            </a:r>
            <a:r>
              <a:rPr sz="1800" spc="50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take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month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year.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Substr(DATE,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4,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2)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shows </a:t>
            </a:r>
            <a:r>
              <a:rPr sz="1800" spc="-20" dirty="0">
                <a:latin typeface="Microsoft Sans Serif"/>
                <a:cs typeface="Microsoft Sans Serif"/>
              </a:rPr>
              <a:t>month.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Substr(DATE,7,</a:t>
            </a:r>
            <a:r>
              <a:rPr sz="1800" spc="-2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4)</a:t>
            </a:r>
            <a:r>
              <a:rPr sz="1800" spc="9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shows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year.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32</a:t>
            </a:fld>
            <a:endParaRPr spc="6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518794"/>
            <a:ext cx="987298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285355" algn="l"/>
              </a:tabLst>
            </a:pPr>
            <a:r>
              <a:rPr sz="2750" spc="-105" dirty="0"/>
              <a:t>Rank</a:t>
            </a:r>
            <a:r>
              <a:rPr sz="2750" spc="-80" dirty="0"/>
              <a:t> </a:t>
            </a:r>
            <a:r>
              <a:rPr sz="2750" dirty="0"/>
              <a:t>Landing</a:t>
            </a:r>
            <a:r>
              <a:rPr sz="2750" spc="-150" dirty="0"/>
              <a:t> </a:t>
            </a:r>
            <a:r>
              <a:rPr sz="2750" spc="-55" dirty="0"/>
              <a:t>Outcomes</a:t>
            </a:r>
            <a:r>
              <a:rPr sz="2750" spc="-25" dirty="0"/>
              <a:t> </a:t>
            </a:r>
            <a:r>
              <a:rPr sz="2750" spc="-45" dirty="0"/>
              <a:t>Between</a:t>
            </a:r>
            <a:r>
              <a:rPr sz="2750" spc="-140" dirty="0"/>
              <a:t> </a:t>
            </a:r>
            <a:r>
              <a:rPr sz="2750" spc="95" dirty="0"/>
              <a:t>2010-</a:t>
            </a:r>
            <a:r>
              <a:rPr sz="2750" spc="75" dirty="0"/>
              <a:t>06-</a:t>
            </a:r>
            <a:r>
              <a:rPr sz="2750" spc="110" dirty="0"/>
              <a:t>04</a:t>
            </a:r>
            <a:r>
              <a:rPr sz="2750" dirty="0"/>
              <a:t>	and</a:t>
            </a:r>
            <a:r>
              <a:rPr sz="2750" spc="-65" dirty="0"/>
              <a:t> </a:t>
            </a:r>
            <a:r>
              <a:rPr sz="2750" spc="90" dirty="0"/>
              <a:t>2017-</a:t>
            </a:r>
            <a:r>
              <a:rPr sz="2750" spc="70" dirty="0"/>
              <a:t>03-</a:t>
            </a:r>
            <a:r>
              <a:rPr sz="2750" spc="95" dirty="0"/>
              <a:t>20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SQL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495550"/>
            <a:ext cx="5591175" cy="5048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0975" y="2324100"/>
            <a:ext cx="2743200" cy="838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267325" cy="242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25"/>
              </a:spcBef>
            </a:pPr>
            <a:endParaRPr sz="1800">
              <a:latin typeface="Arial"/>
              <a:cs typeface="Arial"/>
            </a:endParaRPr>
          </a:p>
          <a:p>
            <a:pPr marL="12700" marR="540385">
              <a:lnSpc>
                <a:spcPts val="2100"/>
              </a:lnSpc>
              <a:tabLst>
                <a:tab pos="688975" algn="l"/>
              </a:tabLst>
            </a:pPr>
            <a:r>
              <a:rPr sz="1800" spc="-70" dirty="0">
                <a:latin typeface="Microsoft Sans Serif"/>
                <a:cs typeface="Microsoft Sans Serif"/>
              </a:rPr>
              <a:t>This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query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returns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landing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outcomes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their count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40" dirty="0">
                <a:latin typeface="Microsoft Sans Serif"/>
                <a:cs typeface="Microsoft Sans Serif"/>
              </a:rPr>
              <a:t>where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mission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was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successful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date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is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ts val="2180"/>
              </a:lnSpc>
              <a:spcBef>
                <a:spcPts val="15"/>
              </a:spcBef>
              <a:tabLst>
                <a:tab pos="1947545" algn="l"/>
              </a:tabLst>
            </a:pPr>
            <a:r>
              <a:rPr sz="1800" spc="-35" dirty="0">
                <a:latin typeface="Microsoft Sans Serif"/>
                <a:cs typeface="Microsoft Sans Serif"/>
              </a:rPr>
              <a:t>between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110" dirty="0">
                <a:latin typeface="Microsoft Sans Serif"/>
                <a:cs typeface="Microsoft Sans Serif"/>
              </a:rPr>
              <a:t>04/06/2010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20/03/2017.</a:t>
            </a:r>
            <a:r>
              <a:rPr sz="1800" spc="-220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GROUP </a:t>
            </a:r>
            <a:r>
              <a:rPr sz="1800" spc="-145" dirty="0">
                <a:latin typeface="Microsoft Sans Serif"/>
                <a:cs typeface="Microsoft Sans Serif"/>
              </a:rPr>
              <a:t>BY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clause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groups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results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by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landing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outcome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and </a:t>
            </a:r>
            <a:r>
              <a:rPr sz="1800" spc="-195" dirty="0">
                <a:latin typeface="Microsoft Sans Serif"/>
                <a:cs typeface="Microsoft Sans Serif"/>
              </a:rPr>
              <a:t>ORDER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45" dirty="0">
                <a:latin typeface="Microsoft Sans Serif"/>
                <a:cs typeface="Microsoft Sans Serif"/>
              </a:rPr>
              <a:t>BY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COUNT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200" dirty="0">
                <a:latin typeface="Microsoft Sans Serif"/>
                <a:cs typeface="Microsoft Sans Serif"/>
              </a:rPr>
              <a:t>DESC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shows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results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decreasing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00"/>
              </a:lnSpc>
            </a:pPr>
            <a:r>
              <a:rPr sz="1800" spc="-10" dirty="0">
                <a:latin typeface="Microsoft Sans Serif"/>
                <a:cs typeface="Microsoft Sans Serif"/>
              </a:rPr>
              <a:t>order.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33</a:t>
            </a:fld>
            <a:endParaRPr spc="6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362575"/>
            <a:ext cx="12187238" cy="1714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90950"/>
            <a:ext cx="12187238" cy="4762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2628900"/>
            <a:ext cx="12187555" cy="147955"/>
          </a:xfrm>
          <a:custGeom>
            <a:avLst/>
            <a:gdLst/>
            <a:ahLst/>
            <a:cxnLst/>
            <a:rect l="l" t="t" r="r" b="b"/>
            <a:pathLst>
              <a:path w="12187555" h="147955">
                <a:moveTo>
                  <a:pt x="12187240" y="147637"/>
                </a:moveTo>
                <a:lnTo>
                  <a:pt x="0" y="147637"/>
                </a:lnTo>
                <a:lnTo>
                  <a:pt x="0" y="0"/>
                </a:lnTo>
                <a:lnTo>
                  <a:pt x="12187240" y="0"/>
                </a:lnTo>
                <a:lnTo>
                  <a:pt x="12187240" y="147637"/>
                </a:lnTo>
                <a:close/>
              </a:path>
            </a:pathLst>
          </a:custGeom>
          <a:solidFill>
            <a:srgbClr val="0A49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4510" y="2559513"/>
            <a:ext cx="851535" cy="259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Section</a:t>
            </a:r>
            <a:r>
              <a:rPr sz="1500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CDD4FF"/>
                </a:solidFill>
                <a:latin typeface="Arial MT"/>
                <a:cs typeface="Arial MT"/>
              </a:rPr>
              <a:t>4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5000" y="3209925"/>
            <a:ext cx="2937510" cy="367030"/>
          </a:xfrm>
          <a:custGeom>
            <a:avLst/>
            <a:gdLst/>
            <a:ahLst/>
            <a:cxnLst/>
            <a:rect l="l" t="t" r="r" b="b"/>
            <a:pathLst>
              <a:path w="2937510" h="367029">
                <a:moveTo>
                  <a:pt x="2937315" y="366712"/>
                </a:moveTo>
                <a:lnTo>
                  <a:pt x="0" y="366712"/>
                </a:lnTo>
                <a:lnTo>
                  <a:pt x="0" y="0"/>
                </a:lnTo>
                <a:lnTo>
                  <a:pt x="2937315" y="0"/>
                </a:lnTo>
                <a:lnTo>
                  <a:pt x="2937315" y="366712"/>
                </a:lnTo>
                <a:close/>
              </a:path>
            </a:pathLst>
          </a:custGeom>
          <a:solidFill>
            <a:srgbClr val="0A4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9331" y="3043899"/>
            <a:ext cx="2992755" cy="643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50" dirty="0">
                <a:solidFill>
                  <a:srgbClr val="FFFFFF"/>
                </a:solidFill>
                <a:latin typeface="Arial MT"/>
                <a:cs typeface="Arial MT"/>
              </a:rPr>
              <a:t>Launch</a:t>
            </a:r>
            <a:r>
              <a:rPr sz="4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50" spc="-10" dirty="0">
                <a:solidFill>
                  <a:srgbClr val="FFFFFF"/>
                </a:solidFill>
                <a:latin typeface="Arial MT"/>
                <a:cs typeface="Arial MT"/>
              </a:rPr>
              <a:t>Sites</a:t>
            </a:r>
            <a:endParaRPr sz="40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5000" y="3800475"/>
            <a:ext cx="4599305" cy="457200"/>
          </a:xfrm>
          <a:custGeom>
            <a:avLst/>
            <a:gdLst/>
            <a:ahLst/>
            <a:cxnLst/>
            <a:rect l="l" t="t" r="r" b="b"/>
            <a:pathLst>
              <a:path w="4599305" h="457200">
                <a:moveTo>
                  <a:pt x="459877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98779" y="0"/>
                </a:lnTo>
                <a:lnTo>
                  <a:pt x="4598779" y="457199"/>
                </a:lnTo>
                <a:close/>
              </a:path>
            </a:pathLst>
          </a:custGeom>
          <a:solidFill>
            <a:srgbClr val="0A49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6350" y="3621881"/>
            <a:ext cx="4648200" cy="659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50" dirty="0">
                <a:solidFill>
                  <a:srgbClr val="FFFFFF"/>
                </a:solidFill>
                <a:latin typeface="Arial MT"/>
                <a:cs typeface="Arial MT"/>
              </a:rPr>
              <a:t>Proximities</a:t>
            </a:r>
            <a:r>
              <a:rPr sz="41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150" spc="-55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41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4457700"/>
            <a:ext cx="12192000" cy="28575"/>
            <a:chOff x="0" y="4457700"/>
            <a:chExt cx="12192000" cy="285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457700"/>
              <a:ext cx="12192000" cy="285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4457700"/>
              <a:ext cx="12187555" cy="24130"/>
            </a:xfrm>
            <a:custGeom>
              <a:avLst/>
              <a:gdLst/>
              <a:ahLst/>
              <a:cxnLst/>
              <a:rect l="l" t="t" r="r" b="b"/>
              <a:pathLst>
                <a:path w="12187555" h="24129">
                  <a:moveTo>
                    <a:pt x="12187240" y="23812"/>
                  </a:moveTo>
                  <a:lnTo>
                    <a:pt x="0" y="2381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2381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4800600"/>
            <a:ext cx="12192000" cy="28575"/>
            <a:chOff x="0" y="4800600"/>
            <a:chExt cx="12192000" cy="2857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600"/>
              <a:ext cx="12192000" cy="285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4800600"/>
              <a:ext cx="12187555" cy="24130"/>
            </a:xfrm>
            <a:custGeom>
              <a:avLst/>
              <a:gdLst/>
              <a:ahLst/>
              <a:cxnLst/>
              <a:rect l="l" t="t" r="r" b="b"/>
              <a:pathLst>
                <a:path w="12187555" h="24129">
                  <a:moveTo>
                    <a:pt x="12187240" y="23812"/>
                  </a:moveTo>
                  <a:lnTo>
                    <a:pt x="0" y="2381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2381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0" y="5095875"/>
            <a:ext cx="12192000" cy="28575"/>
            <a:chOff x="0" y="5095875"/>
            <a:chExt cx="12192000" cy="2857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96813" y="5095875"/>
              <a:ext cx="195186" cy="285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59897" y="5095875"/>
              <a:ext cx="1618617" cy="2857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0" y="5095875"/>
              <a:ext cx="12187555" cy="24130"/>
            </a:xfrm>
            <a:custGeom>
              <a:avLst/>
              <a:gdLst/>
              <a:ahLst/>
              <a:cxnLst/>
              <a:rect l="l" t="t" r="r" b="b"/>
              <a:pathLst>
                <a:path w="12187555" h="24129">
                  <a:moveTo>
                    <a:pt x="12187240" y="23812"/>
                  </a:moveTo>
                  <a:lnTo>
                    <a:pt x="0" y="2381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2381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0" y="5648325"/>
            <a:ext cx="12192000" cy="152400"/>
            <a:chOff x="0" y="5648325"/>
            <a:chExt cx="12192000" cy="15240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5648325"/>
              <a:ext cx="12192000" cy="381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5648325"/>
              <a:ext cx="12192000" cy="1524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0" y="5695950"/>
              <a:ext cx="12187555" cy="100330"/>
            </a:xfrm>
            <a:custGeom>
              <a:avLst/>
              <a:gdLst/>
              <a:ahLst/>
              <a:cxnLst/>
              <a:rect l="l" t="t" r="r" b="b"/>
              <a:pathLst>
                <a:path w="12187555" h="100329">
                  <a:moveTo>
                    <a:pt x="12187240" y="100012"/>
                  </a:moveTo>
                  <a:lnTo>
                    <a:pt x="0" y="10001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10001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0" y="6238875"/>
            <a:ext cx="12192000" cy="66675"/>
            <a:chOff x="0" y="6238875"/>
            <a:chExt cx="12192000" cy="66675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6238875"/>
              <a:ext cx="12192000" cy="6667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0" y="6238875"/>
              <a:ext cx="12187555" cy="62230"/>
            </a:xfrm>
            <a:custGeom>
              <a:avLst/>
              <a:gdLst/>
              <a:ahLst/>
              <a:cxnLst/>
              <a:rect l="l" t="t" r="r" b="b"/>
              <a:pathLst>
                <a:path w="12187555" h="62229">
                  <a:moveTo>
                    <a:pt x="12187240" y="61912"/>
                  </a:moveTo>
                  <a:lnTo>
                    <a:pt x="0" y="6191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6191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5781357"/>
            <a:ext cx="7670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see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located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coast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United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States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60725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Folium</a:t>
            </a:r>
            <a:r>
              <a:rPr spc="-140" dirty="0"/>
              <a:t> </a:t>
            </a:r>
            <a:r>
              <a:rPr dirty="0"/>
              <a:t>map</a:t>
            </a:r>
            <a:r>
              <a:rPr spc="-35" dirty="0"/>
              <a:t> </a:t>
            </a:r>
            <a:r>
              <a:rPr spc="760" dirty="0"/>
              <a:t>–</a:t>
            </a:r>
            <a:r>
              <a:rPr spc="-145" dirty="0"/>
              <a:t> </a:t>
            </a:r>
            <a:r>
              <a:rPr spc="-45" dirty="0"/>
              <a:t>Ground</a:t>
            </a:r>
            <a:r>
              <a:rPr spc="-105" dirty="0"/>
              <a:t> </a:t>
            </a:r>
            <a:r>
              <a:rPr spc="-10" dirty="0"/>
              <a:t>stations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5" y="1381125"/>
            <a:ext cx="7058025" cy="42100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6691" y="6113199"/>
            <a:ext cx="27305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550" spc="80" dirty="0">
                <a:solidFill>
                  <a:srgbClr val="1C7CDB"/>
                </a:solidFill>
                <a:latin typeface="Microsoft Sans Serif"/>
                <a:cs typeface="Microsoft Sans Serif"/>
              </a:rPr>
              <a:t>35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6691" y="6090602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80" dirty="0">
                <a:solidFill>
                  <a:srgbClr val="1C7CDB"/>
                </a:solidFill>
                <a:latin typeface="Microsoft Sans Serif"/>
                <a:cs typeface="Microsoft Sans Serif"/>
              </a:rPr>
              <a:t>36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5809932"/>
            <a:ext cx="935545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100" dirty="0">
                <a:solidFill>
                  <a:srgbClr val="00AF50"/>
                </a:solidFill>
                <a:latin typeface="Microsoft Sans Serif"/>
                <a:cs typeface="Microsoft Sans Serif"/>
              </a:rPr>
              <a:t>Green</a:t>
            </a:r>
            <a:r>
              <a:rPr sz="1800" spc="-20" dirty="0">
                <a:solidFill>
                  <a:srgbClr val="00AF50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represents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FF0000"/>
                </a:solidFill>
                <a:latin typeface="Microsoft Sans Serif"/>
                <a:cs typeface="Microsoft Sans Serif"/>
              </a:rPr>
              <a:t>Red</a:t>
            </a:r>
            <a:r>
              <a:rPr sz="18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represents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unsuccessful</a:t>
            </a:r>
            <a:r>
              <a:rPr sz="18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note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39A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higher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Folium</a:t>
            </a:r>
            <a:r>
              <a:rPr spc="-135" dirty="0"/>
              <a:t> </a:t>
            </a:r>
            <a:r>
              <a:rPr dirty="0"/>
              <a:t>map</a:t>
            </a:r>
            <a:r>
              <a:rPr spc="-35" dirty="0"/>
              <a:t> </a:t>
            </a:r>
            <a:r>
              <a:rPr spc="760" dirty="0"/>
              <a:t>–</a:t>
            </a:r>
            <a:r>
              <a:rPr spc="-150" dirty="0"/>
              <a:t> </a:t>
            </a:r>
            <a:r>
              <a:rPr spc="-10" dirty="0"/>
              <a:t>Color</a:t>
            </a:r>
            <a:r>
              <a:rPr spc="-114" dirty="0"/>
              <a:t> </a:t>
            </a:r>
            <a:r>
              <a:rPr spc="-50" dirty="0"/>
              <a:t>Labeled</a:t>
            </a:r>
            <a:r>
              <a:rPr spc="-150" dirty="0"/>
              <a:t> </a:t>
            </a:r>
            <a:r>
              <a:rPr spc="-55" dirty="0"/>
              <a:t>Markers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28675" y="1381125"/>
            <a:ext cx="10972800" cy="3981450"/>
            <a:chOff x="828675" y="1381125"/>
            <a:chExt cx="10972800" cy="39814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675" y="1381125"/>
              <a:ext cx="2743200" cy="2762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1875" y="2762250"/>
              <a:ext cx="2686050" cy="26003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0775" y="1390650"/>
              <a:ext cx="2857500" cy="2133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58275" y="2762250"/>
              <a:ext cx="2743200" cy="2400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4892611"/>
            <a:ext cx="6224905" cy="11588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923925">
              <a:lnSpc>
                <a:spcPct val="104400"/>
              </a:lnSpc>
              <a:spcBef>
                <a:spcPts val="5"/>
              </a:spcBef>
            </a:pP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close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proximity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railways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Yes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close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proximity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highways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Yes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in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close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proximity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coastline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Yes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Do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keeps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away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from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cities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dirty="0"/>
              <a:t>Folium</a:t>
            </a:r>
            <a:r>
              <a:rPr sz="2750" spc="-80" dirty="0"/>
              <a:t> </a:t>
            </a:r>
            <a:r>
              <a:rPr sz="2750" dirty="0"/>
              <a:t>Map</a:t>
            </a:r>
            <a:r>
              <a:rPr sz="2750" spc="40" dirty="0"/>
              <a:t> </a:t>
            </a:r>
            <a:r>
              <a:rPr sz="2750" spc="580" dirty="0"/>
              <a:t>–</a:t>
            </a:r>
            <a:r>
              <a:rPr sz="2750" spc="-5" dirty="0"/>
              <a:t> </a:t>
            </a:r>
            <a:r>
              <a:rPr sz="2750" spc="-65" dirty="0"/>
              <a:t>Distances</a:t>
            </a:r>
            <a:r>
              <a:rPr sz="2750" spc="20" dirty="0"/>
              <a:t> </a:t>
            </a:r>
            <a:r>
              <a:rPr sz="2750" dirty="0"/>
              <a:t>between</a:t>
            </a:r>
            <a:r>
              <a:rPr sz="2750" spc="-20" dirty="0"/>
              <a:t> </a:t>
            </a:r>
            <a:r>
              <a:rPr sz="2750" spc="-280" dirty="0"/>
              <a:t>CCAFS</a:t>
            </a:r>
            <a:r>
              <a:rPr sz="2750" spc="100" dirty="0"/>
              <a:t> </a:t>
            </a:r>
            <a:r>
              <a:rPr sz="2750" spc="-200" dirty="0"/>
              <a:t>SLC-</a:t>
            </a:r>
            <a:r>
              <a:rPr sz="2750" spc="135" dirty="0"/>
              <a:t>40</a:t>
            </a:r>
            <a:r>
              <a:rPr sz="2750" dirty="0"/>
              <a:t> and</a:t>
            </a:r>
            <a:r>
              <a:rPr sz="2750" spc="40" dirty="0"/>
              <a:t> </a:t>
            </a:r>
            <a:r>
              <a:rPr sz="2750" dirty="0"/>
              <a:t>its</a:t>
            </a:r>
            <a:r>
              <a:rPr sz="2750" spc="-50" dirty="0"/>
              <a:t> </a:t>
            </a:r>
            <a:r>
              <a:rPr sz="2750" spc="-10" dirty="0"/>
              <a:t>proximities</a:t>
            </a:r>
            <a:endParaRPr sz="27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714500"/>
            <a:ext cx="4562475" cy="10096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525" y="3067050"/>
            <a:ext cx="4562475" cy="1295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9275" y="1466850"/>
            <a:ext cx="2562225" cy="32099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67725" y="1990725"/>
            <a:ext cx="3419475" cy="17335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116691" y="6113199"/>
            <a:ext cx="27305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550" spc="80" dirty="0">
                <a:solidFill>
                  <a:srgbClr val="1C7CDB"/>
                </a:solidFill>
                <a:latin typeface="Microsoft Sans Serif"/>
                <a:cs typeface="Microsoft Sans Serif"/>
              </a:rPr>
              <a:t>37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90950"/>
            <a:ext cx="12187238" cy="4762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200400"/>
            <a:ext cx="12187238" cy="4191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49578" y="0"/>
            <a:ext cx="1618617" cy="6667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2187555" cy="66675"/>
            <a:chOff x="0" y="0"/>
            <a:chExt cx="12187555" cy="6667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6918" y="0"/>
              <a:ext cx="1618617" cy="666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12187555" cy="62230"/>
            </a:xfrm>
            <a:custGeom>
              <a:avLst/>
              <a:gdLst/>
              <a:ahLst/>
              <a:cxnLst/>
              <a:rect l="l" t="t" r="r" b="b"/>
              <a:pathLst>
                <a:path w="12187555" h="62230">
                  <a:moveTo>
                    <a:pt x="12187240" y="61912"/>
                  </a:moveTo>
                  <a:lnTo>
                    <a:pt x="0" y="6191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6191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54154" y="123825"/>
            <a:ext cx="937845" cy="6667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123825"/>
            <a:ext cx="12192000" cy="209550"/>
            <a:chOff x="0" y="123825"/>
            <a:chExt cx="12192000" cy="2095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02556" y="123825"/>
              <a:ext cx="1618617" cy="666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123825"/>
              <a:ext cx="12187555" cy="62230"/>
            </a:xfrm>
            <a:custGeom>
              <a:avLst/>
              <a:gdLst/>
              <a:ahLst/>
              <a:cxnLst/>
              <a:rect l="l" t="t" r="r" b="b"/>
              <a:pathLst>
                <a:path w="12187555" h="62230">
                  <a:moveTo>
                    <a:pt x="12187240" y="61912"/>
                  </a:moveTo>
                  <a:lnTo>
                    <a:pt x="0" y="6191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6191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19075"/>
              <a:ext cx="12192000" cy="285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219075"/>
              <a:ext cx="12192000" cy="1143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266700"/>
              <a:ext cx="12187555" cy="62230"/>
            </a:xfrm>
            <a:custGeom>
              <a:avLst/>
              <a:gdLst/>
              <a:ahLst/>
              <a:cxnLst/>
              <a:rect l="l" t="t" r="r" b="b"/>
              <a:pathLst>
                <a:path w="12187555" h="62229">
                  <a:moveTo>
                    <a:pt x="12187240" y="61912"/>
                  </a:moveTo>
                  <a:lnTo>
                    <a:pt x="0" y="6191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6191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0" y="590550"/>
            <a:ext cx="12192000" cy="47625"/>
            <a:chOff x="0" y="590550"/>
            <a:chExt cx="12192000" cy="47625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590550"/>
              <a:ext cx="12192000" cy="4762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0" y="590550"/>
              <a:ext cx="12187555" cy="43180"/>
            </a:xfrm>
            <a:custGeom>
              <a:avLst/>
              <a:gdLst/>
              <a:ahLst/>
              <a:cxnLst/>
              <a:rect l="l" t="t" r="r" b="b"/>
              <a:pathLst>
                <a:path w="12187555" h="43179">
                  <a:moveTo>
                    <a:pt x="12187240" y="42862"/>
                  </a:moveTo>
                  <a:lnTo>
                    <a:pt x="0" y="4286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4286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59047" y="762000"/>
            <a:ext cx="1432952" cy="11430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0" y="762000"/>
            <a:ext cx="12187555" cy="109855"/>
            <a:chOff x="0" y="762000"/>
            <a:chExt cx="12187555" cy="109855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93088" y="762000"/>
              <a:ext cx="1618617" cy="952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0" y="762000"/>
              <a:ext cx="12187555" cy="109855"/>
            </a:xfrm>
            <a:custGeom>
              <a:avLst/>
              <a:gdLst/>
              <a:ahLst/>
              <a:cxnLst/>
              <a:rect l="l" t="t" r="r" b="b"/>
              <a:pathLst>
                <a:path w="12187555" h="109855">
                  <a:moveTo>
                    <a:pt x="12187240" y="109537"/>
                  </a:moveTo>
                  <a:lnTo>
                    <a:pt x="0" y="109537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109537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0" y="1076325"/>
            <a:ext cx="12192000" cy="238125"/>
            <a:chOff x="0" y="1076325"/>
            <a:chExt cx="12192000" cy="238125"/>
          </a:xfrm>
        </p:grpSpPr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1076325"/>
              <a:ext cx="12192000" cy="381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1076325"/>
              <a:ext cx="12187555" cy="33655"/>
            </a:xfrm>
            <a:custGeom>
              <a:avLst/>
              <a:gdLst/>
              <a:ahLst/>
              <a:cxnLst/>
              <a:rect l="l" t="t" r="r" b="b"/>
              <a:pathLst>
                <a:path w="12187555" h="33655">
                  <a:moveTo>
                    <a:pt x="12187240" y="33337"/>
                  </a:moveTo>
                  <a:lnTo>
                    <a:pt x="0" y="33337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33337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82876" y="1123950"/>
              <a:ext cx="1509123" cy="1524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97876" y="1123950"/>
              <a:ext cx="1618617" cy="1524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1123950"/>
              <a:ext cx="12187555" cy="147955"/>
            </a:xfrm>
            <a:custGeom>
              <a:avLst/>
              <a:gdLst/>
              <a:ahLst/>
              <a:cxnLst/>
              <a:rect l="l" t="t" r="r" b="b"/>
              <a:pathLst>
                <a:path w="12187555" h="147955">
                  <a:moveTo>
                    <a:pt x="12187240" y="147637"/>
                  </a:moveTo>
                  <a:lnTo>
                    <a:pt x="0" y="147637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147637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1285875"/>
              <a:ext cx="12192000" cy="2857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0" y="1285875"/>
              <a:ext cx="12187555" cy="24130"/>
            </a:xfrm>
            <a:custGeom>
              <a:avLst/>
              <a:gdLst/>
              <a:ahLst/>
              <a:cxnLst/>
              <a:rect l="l" t="t" r="r" b="b"/>
              <a:pathLst>
                <a:path w="12187555" h="24130">
                  <a:moveTo>
                    <a:pt x="12187240" y="23812"/>
                  </a:moveTo>
                  <a:lnTo>
                    <a:pt x="0" y="2381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2381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854259" y="1666875"/>
            <a:ext cx="1337740" cy="66675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0" y="1666875"/>
            <a:ext cx="12187555" cy="66675"/>
            <a:chOff x="0" y="1666875"/>
            <a:chExt cx="12187555" cy="66675"/>
          </a:xfrm>
        </p:grpSpPr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02556" y="1666875"/>
              <a:ext cx="1618617" cy="6667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0" y="1666875"/>
              <a:ext cx="12187555" cy="62230"/>
            </a:xfrm>
            <a:custGeom>
              <a:avLst/>
              <a:gdLst/>
              <a:ahLst/>
              <a:cxnLst/>
              <a:rect l="l" t="t" r="r" b="b"/>
              <a:pathLst>
                <a:path w="12187555" h="62230">
                  <a:moveTo>
                    <a:pt x="12187240" y="61912"/>
                  </a:moveTo>
                  <a:lnTo>
                    <a:pt x="0" y="6191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6191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0" y="1828800"/>
            <a:ext cx="12192000" cy="57150"/>
            <a:chOff x="0" y="1828800"/>
            <a:chExt cx="12192000" cy="57150"/>
          </a:xfrm>
        </p:grpSpPr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1828800"/>
              <a:ext cx="12192000" cy="5715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1828800"/>
              <a:ext cx="12187555" cy="52705"/>
            </a:xfrm>
            <a:custGeom>
              <a:avLst/>
              <a:gdLst/>
              <a:ahLst/>
              <a:cxnLst/>
              <a:rect l="l" t="t" r="r" b="b"/>
              <a:pathLst>
                <a:path w="12187555" h="52705">
                  <a:moveTo>
                    <a:pt x="12187240" y="52387"/>
                  </a:moveTo>
                  <a:lnTo>
                    <a:pt x="0" y="52387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52387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0" y="2143125"/>
            <a:ext cx="12192000" cy="57150"/>
            <a:chOff x="0" y="2143125"/>
            <a:chExt cx="12192000" cy="57150"/>
          </a:xfrm>
        </p:grpSpPr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2143125"/>
              <a:ext cx="12192000" cy="5715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2143125"/>
              <a:ext cx="12187555" cy="52705"/>
            </a:xfrm>
            <a:custGeom>
              <a:avLst/>
              <a:gdLst/>
              <a:ahLst/>
              <a:cxnLst/>
              <a:rect l="l" t="t" r="r" b="b"/>
              <a:pathLst>
                <a:path w="12187555" h="52705">
                  <a:moveTo>
                    <a:pt x="12187240" y="52387"/>
                  </a:moveTo>
                  <a:lnTo>
                    <a:pt x="0" y="52387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52387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0" y="2314575"/>
            <a:ext cx="12192000" cy="28575"/>
            <a:chOff x="0" y="2314575"/>
            <a:chExt cx="12192000" cy="28575"/>
          </a:xfrm>
        </p:grpSpPr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2314575"/>
              <a:ext cx="12192000" cy="2857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0" y="2314575"/>
              <a:ext cx="12187555" cy="24130"/>
            </a:xfrm>
            <a:custGeom>
              <a:avLst/>
              <a:gdLst/>
              <a:ahLst/>
              <a:cxnLst/>
              <a:rect l="l" t="t" r="r" b="b"/>
              <a:pathLst>
                <a:path w="12187555" h="24130">
                  <a:moveTo>
                    <a:pt x="12187240" y="23812"/>
                  </a:moveTo>
                  <a:lnTo>
                    <a:pt x="0" y="2381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2381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759047" y="2438400"/>
            <a:ext cx="1432952" cy="114300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0" y="2438400"/>
            <a:ext cx="12187555" cy="114300"/>
            <a:chOff x="0" y="2438400"/>
            <a:chExt cx="12187555" cy="114300"/>
          </a:xfrm>
        </p:grpSpPr>
        <p:pic>
          <p:nvPicPr>
            <p:cNvPr id="45" name="object 4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035960" y="2438400"/>
              <a:ext cx="1618617" cy="1143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0" y="2438400"/>
              <a:ext cx="12187555" cy="109855"/>
            </a:xfrm>
            <a:custGeom>
              <a:avLst/>
              <a:gdLst/>
              <a:ahLst/>
              <a:cxnLst/>
              <a:rect l="l" t="t" r="r" b="b"/>
              <a:pathLst>
                <a:path w="12187555" h="109855">
                  <a:moveTo>
                    <a:pt x="12187240" y="109537"/>
                  </a:moveTo>
                  <a:lnTo>
                    <a:pt x="0" y="109537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109537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0" y="2628900"/>
            <a:ext cx="12187555" cy="186055"/>
          </a:xfrm>
          <a:custGeom>
            <a:avLst/>
            <a:gdLst/>
            <a:ahLst/>
            <a:cxnLst/>
            <a:rect l="l" t="t" r="r" b="b"/>
            <a:pathLst>
              <a:path w="12187555" h="186055">
                <a:moveTo>
                  <a:pt x="12187240" y="185737"/>
                </a:moveTo>
                <a:lnTo>
                  <a:pt x="0" y="185737"/>
                </a:lnTo>
                <a:lnTo>
                  <a:pt x="0" y="0"/>
                </a:lnTo>
                <a:lnTo>
                  <a:pt x="12187240" y="0"/>
                </a:lnTo>
                <a:lnTo>
                  <a:pt x="12187240" y="185737"/>
                </a:lnTo>
                <a:close/>
              </a:path>
            </a:pathLst>
          </a:custGeom>
          <a:solidFill>
            <a:srgbClr val="0A49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54792" y="2565796"/>
            <a:ext cx="84391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solidFill>
                  <a:srgbClr val="FFFFFF"/>
                </a:solidFill>
                <a:latin typeface="Arial MT"/>
                <a:cs typeface="Arial MT"/>
              </a:rPr>
              <a:t>Section</a:t>
            </a:r>
            <a:r>
              <a:rPr sz="1450" spc="3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0" dirty="0">
                <a:solidFill>
                  <a:srgbClr val="466691"/>
                </a:solidFill>
                <a:latin typeface="Arial MT"/>
                <a:cs typeface="Arial MT"/>
              </a:rPr>
              <a:t>5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01118" y="2565796"/>
            <a:ext cx="7747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solidFill>
                  <a:srgbClr val="D4E1F9"/>
                </a:solidFill>
                <a:latin typeface="Arial MT"/>
                <a:cs typeface="Arial MT"/>
              </a:rPr>
              <a:t>.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0" y="2933700"/>
            <a:ext cx="12192000" cy="28575"/>
            <a:chOff x="0" y="2933700"/>
            <a:chExt cx="12192000" cy="28575"/>
          </a:xfrm>
        </p:grpSpPr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0" y="2933700"/>
              <a:ext cx="12192000" cy="28575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2933700"/>
              <a:ext cx="12187555" cy="24130"/>
            </a:xfrm>
            <a:custGeom>
              <a:avLst/>
              <a:gdLst/>
              <a:ahLst/>
              <a:cxnLst/>
              <a:rect l="l" t="t" r="r" b="b"/>
              <a:pathLst>
                <a:path w="12187555" h="24130">
                  <a:moveTo>
                    <a:pt x="12187240" y="23812"/>
                  </a:moveTo>
                  <a:lnTo>
                    <a:pt x="0" y="2381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2381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0" y="3067050"/>
            <a:ext cx="12192000" cy="76200"/>
            <a:chOff x="0" y="3067050"/>
            <a:chExt cx="12192000" cy="76200"/>
          </a:xfrm>
        </p:grpSpPr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0" y="3067050"/>
              <a:ext cx="12192000" cy="762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0" y="3067050"/>
              <a:ext cx="12187555" cy="71755"/>
            </a:xfrm>
            <a:custGeom>
              <a:avLst/>
              <a:gdLst/>
              <a:ahLst/>
              <a:cxnLst/>
              <a:rect l="l" t="t" r="r" b="b"/>
              <a:pathLst>
                <a:path w="12187555" h="71755">
                  <a:moveTo>
                    <a:pt x="12187240" y="71437"/>
                  </a:moveTo>
                  <a:lnTo>
                    <a:pt x="0" y="71437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71437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895000" y="3209925"/>
            <a:ext cx="4151629" cy="367030"/>
          </a:xfrm>
          <a:custGeom>
            <a:avLst/>
            <a:gdLst/>
            <a:ahLst/>
            <a:cxnLst/>
            <a:rect l="l" t="t" r="r" b="b"/>
            <a:pathLst>
              <a:path w="4151629" h="367029">
                <a:moveTo>
                  <a:pt x="4151278" y="366712"/>
                </a:moveTo>
                <a:lnTo>
                  <a:pt x="0" y="366712"/>
                </a:lnTo>
                <a:lnTo>
                  <a:pt x="0" y="0"/>
                </a:lnTo>
                <a:lnTo>
                  <a:pt x="4151278" y="0"/>
                </a:lnTo>
                <a:lnTo>
                  <a:pt x="4151278" y="366712"/>
                </a:lnTo>
                <a:close/>
              </a:path>
            </a:pathLst>
          </a:custGeom>
          <a:solidFill>
            <a:srgbClr val="0A4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40110" y="2999912"/>
            <a:ext cx="42176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Build</a:t>
            </a:r>
            <a:r>
              <a:rPr sz="44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16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400" spc="-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0" y="3686175"/>
            <a:ext cx="12192000" cy="66675"/>
            <a:chOff x="0" y="3686175"/>
            <a:chExt cx="12192000" cy="66675"/>
          </a:xfrm>
        </p:grpSpPr>
        <p:pic>
          <p:nvPicPr>
            <p:cNvPr id="59" name="object 5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0" y="3686175"/>
              <a:ext cx="12192000" cy="6667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0" y="3686175"/>
              <a:ext cx="12187555" cy="62230"/>
            </a:xfrm>
            <a:custGeom>
              <a:avLst/>
              <a:gdLst/>
              <a:ahLst/>
              <a:cxnLst/>
              <a:rect l="l" t="t" r="r" b="b"/>
              <a:pathLst>
                <a:path w="12187555" h="62229">
                  <a:moveTo>
                    <a:pt x="12187240" y="61912"/>
                  </a:moveTo>
                  <a:lnTo>
                    <a:pt x="0" y="6191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6191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871197" y="3800475"/>
            <a:ext cx="3689985" cy="457200"/>
          </a:xfrm>
          <a:custGeom>
            <a:avLst/>
            <a:gdLst/>
            <a:ahLst/>
            <a:cxnLst/>
            <a:rect l="l" t="t" r="r" b="b"/>
            <a:pathLst>
              <a:path w="3689985" h="457200">
                <a:moveTo>
                  <a:pt x="3689496" y="457199"/>
                </a:moveTo>
                <a:lnTo>
                  <a:pt x="0" y="457199"/>
                </a:lnTo>
                <a:lnTo>
                  <a:pt x="0" y="0"/>
                </a:lnTo>
                <a:lnTo>
                  <a:pt x="3689496" y="0"/>
                </a:lnTo>
                <a:lnTo>
                  <a:pt x="3689496" y="457199"/>
                </a:lnTo>
                <a:close/>
              </a:path>
            </a:pathLst>
          </a:custGeom>
          <a:solidFill>
            <a:srgbClr val="0A49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849280" y="3609313"/>
            <a:ext cx="3749675" cy="674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42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50" spc="60" dirty="0">
                <a:solidFill>
                  <a:srgbClr val="FFFFFF"/>
                </a:solidFill>
                <a:latin typeface="Calibri"/>
                <a:cs typeface="Calibri"/>
              </a:rPr>
              <a:t>Plotly</a:t>
            </a:r>
            <a:r>
              <a:rPr sz="425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50" spc="185" dirty="0">
                <a:solidFill>
                  <a:srgbClr val="FFFFFF"/>
                </a:solidFill>
                <a:latin typeface="Calibri"/>
                <a:cs typeface="Calibri"/>
              </a:rPr>
              <a:t>Dash</a:t>
            </a:r>
            <a:endParaRPr sz="425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0" y="4305300"/>
            <a:ext cx="12192000" cy="133350"/>
            <a:chOff x="0" y="4305300"/>
            <a:chExt cx="12192000" cy="133350"/>
          </a:xfrm>
        </p:grpSpPr>
        <p:pic>
          <p:nvPicPr>
            <p:cNvPr id="64" name="object 6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987557" y="4305300"/>
              <a:ext cx="1204441" cy="13335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97876" y="4305300"/>
              <a:ext cx="1618617" cy="9525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0" y="4305300"/>
              <a:ext cx="12187555" cy="128905"/>
            </a:xfrm>
            <a:custGeom>
              <a:avLst/>
              <a:gdLst/>
              <a:ahLst/>
              <a:cxnLst/>
              <a:rect l="l" t="t" r="r" b="b"/>
              <a:pathLst>
                <a:path w="12187555" h="128904">
                  <a:moveTo>
                    <a:pt x="12187240" y="128587"/>
                  </a:moveTo>
                  <a:lnTo>
                    <a:pt x="0" y="128587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128587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0" y="4924425"/>
            <a:ext cx="12192000" cy="219075"/>
            <a:chOff x="0" y="4924425"/>
            <a:chExt cx="12192000" cy="219075"/>
          </a:xfrm>
        </p:grpSpPr>
        <p:pic>
          <p:nvPicPr>
            <p:cNvPr id="68" name="object 6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492450" y="4962525"/>
              <a:ext cx="1618617" cy="11430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016918" y="4924425"/>
              <a:ext cx="1618617" cy="15240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0" y="4924425"/>
              <a:ext cx="12187555" cy="147955"/>
            </a:xfrm>
            <a:custGeom>
              <a:avLst/>
              <a:gdLst/>
              <a:ahLst/>
              <a:cxnLst/>
              <a:rect l="l" t="t" r="r" b="b"/>
              <a:pathLst>
                <a:path w="12187555" h="147954">
                  <a:moveTo>
                    <a:pt x="12187240" y="147637"/>
                  </a:moveTo>
                  <a:lnTo>
                    <a:pt x="0" y="147637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147637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0" y="5105400"/>
              <a:ext cx="12192000" cy="381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0" y="5105400"/>
              <a:ext cx="12187555" cy="33655"/>
            </a:xfrm>
            <a:custGeom>
              <a:avLst/>
              <a:gdLst/>
              <a:ahLst/>
              <a:cxnLst/>
              <a:rect l="l" t="t" r="r" b="b"/>
              <a:pathLst>
                <a:path w="12187555" h="33654">
                  <a:moveTo>
                    <a:pt x="12187240" y="33337"/>
                  </a:moveTo>
                  <a:lnTo>
                    <a:pt x="0" y="33337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33337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0" y="5229225"/>
            <a:ext cx="12192000" cy="85725"/>
            <a:chOff x="0" y="5229225"/>
            <a:chExt cx="12192000" cy="85725"/>
          </a:xfrm>
        </p:grpSpPr>
        <p:pic>
          <p:nvPicPr>
            <p:cNvPr id="74" name="object 7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0" y="5229225"/>
              <a:ext cx="12192000" cy="85725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0" y="5229225"/>
              <a:ext cx="12187555" cy="81280"/>
            </a:xfrm>
            <a:custGeom>
              <a:avLst/>
              <a:gdLst/>
              <a:ahLst/>
              <a:cxnLst/>
              <a:rect l="l" t="t" r="r" b="b"/>
              <a:pathLst>
                <a:path w="12187555" h="81279">
                  <a:moveTo>
                    <a:pt x="12187240" y="80962"/>
                  </a:moveTo>
                  <a:lnTo>
                    <a:pt x="0" y="8096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8096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0" y="5410200"/>
            <a:ext cx="12192000" cy="76200"/>
            <a:chOff x="0" y="5410200"/>
            <a:chExt cx="12192000" cy="76200"/>
          </a:xfrm>
        </p:grpSpPr>
        <p:pic>
          <p:nvPicPr>
            <p:cNvPr id="77" name="object 7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0" y="5410200"/>
              <a:ext cx="12192000" cy="28575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0" y="5410200"/>
              <a:ext cx="12192000" cy="76200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0" y="5448300"/>
              <a:ext cx="12187555" cy="33655"/>
            </a:xfrm>
            <a:custGeom>
              <a:avLst/>
              <a:gdLst/>
              <a:ahLst/>
              <a:cxnLst/>
              <a:rect l="l" t="t" r="r" b="b"/>
              <a:pathLst>
                <a:path w="12187555" h="33654">
                  <a:moveTo>
                    <a:pt x="12187240" y="33337"/>
                  </a:moveTo>
                  <a:lnTo>
                    <a:pt x="0" y="33337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33337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0" y="5724525"/>
            <a:ext cx="12192000" cy="28575"/>
            <a:chOff x="0" y="5724525"/>
            <a:chExt cx="12192000" cy="28575"/>
          </a:xfrm>
        </p:grpSpPr>
        <p:pic>
          <p:nvPicPr>
            <p:cNvPr id="81" name="object 8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0" y="5724525"/>
              <a:ext cx="12192000" cy="28575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0" y="5724525"/>
              <a:ext cx="12187555" cy="24130"/>
            </a:xfrm>
            <a:custGeom>
              <a:avLst/>
              <a:gdLst/>
              <a:ahLst/>
              <a:cxnLst/>
              <a:rect l="l" t="t" r="r" b="b"/>
              <a:pathLst>
                <a:path w="12187555" h="24129">
                  <a:moveTo>
                    <a:pt x="12187240" y="23812"/>
                  </a:moveTo>
                  <a:lnTo>
                    <a:pt x="0" y="2381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2381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0" y="5848350"/>
            <a:ext cx="12192000" cy="66675"/>
            <a:chOff x="0" y="5848350"/>
            <a:chExt cx="12192000" cy="66675"/>
          </a:xfrm>
        </p:grpSpPr>
        <p:pic>
          <p:nvPicPr>
            <p:cNvPr id="84" name="object 8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0" y="5848350"/>
              <a:ext cx="12192000" cy="66675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0" y="5848350"/>
              <a:ext cx="12187555" cy="62230"/>
            </a:xfrm>
            <a:custGeom>
              <a:avLst/>
              <a:gdLst/>
              <a:ahLst/>
              <a:cxnLst/>
              <a:rect l="l" t="t" r="r" b="b"/>
              <a:pathLst>
                <a:path w="12187555" h="62229">
                  <a:moveTo>
                    <a:pt x="12187240" y="61912"/>
                  </a:moveTo>
                  <a:lnTo>
                    <a:pt x="0" y="61912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61912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0" y="6076950"/>
            <a:ext cx="12192000" cy="38100"/>
            <a:chOff x="0" y="6076950"/>
            <a:chExt cx="12192000" cy="38100"/>
          </a:xfrm>
        </p:grpSpPr>
        <p:pic>
          <p:nvPicPr>
            <p:cNvPr id="87" name="object 8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0" y="6076950"/>
              <a:ext cx="12192000" cy="38100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0" y="6076950"/>
              <a:ext cx="12187555" cy="33655"/>
            </a:xfrm>
            <a:custGeom>
              <a:avLst/>
              <a:gdLst/>
              <a:ahLst/>
              <a:cxnLst/>
              <a:rect l="l" t="t" r="r" b="b"/>
              <a:pathLst>
                <a:path w="12187555" h="33654">
                  <a:moveTo>
                    <a:pt x="12187240" y="33337"/>
                  </a:moveTo>
                  <a:lnTo>
                    <a:pt x="0" y="33337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33337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0" y="6172200"/>
            <a:ext cx="12192000" cy="76200"/>
            <a:chOff x="0" y="6172200"/>
            <a:chExt cx="12192000" cy="76200"/>
          </a:xfrm>
        </p:grpSpPr>
        <p:pic>
          <p:nvPicPr>
            <p:cNvPr id="90" name="object 9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0" y="6172200"/>
              <a:ext cx="12192000" cy="76200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0" y="6172200"/>
              <a:ext cx="12187555" cy="71755"/>
            </a:xfrm>
            <a:custGeom>
              <a:avLst/>
              <a:gdLst/>
              <a:ahLst/>
              <a:cxnLst/>
              <a:rect l="l" t="t" r="r" b="b"/>
              <a:pathLst>
                <a:path w="12187555" h="71754">
                  <a:moveTo>
                    <a:pt x="12187240" y="71437"/>
                  </a:moveTo>
                  <a:lnTo>
                    <a:pt x="0" y="71437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71437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0" y="6372225"/>
            <a:ext cx="12192000" cy="228600"/>
            <a:chOff x="0" y="6372225"/>
            <a:chExt cx="12192000" cy="228600"/>
          </a:xfrm>
        </p:grpSpPr>
        <p:pic>
          <p:nvPicPr>
            <p:cNvPr id="93" name="object 9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1577877" y="6467475"/>
              <a:ext cx="614122" cy="13335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340642" y="6372225"/>
              <a:ext cx="2685000" cy="228600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0" y="6372225"/>
              <a:ext cx="12187555" cy="224154"/>
            </a:xfrm>
            <a:custGeom>
              <a:avLst/>
              <a:gdLst/>
              <a:ahLst/>
              <a:cxnLst/>
              <a:rect l="l" t="t" r="r" b="b"/>
              <a:pathLst>
                <a:path w="12187555" h="224154">
                  <a:moveTo>
                    <a:pt x="12187240" y="223837"/>
                  </a:moveTo>
                  <a:lnTo>
                    <a:pt x="0" y="223837"/>
                  </a:lnTo>
                  <a:lnTo>
                    <a:pt x="0" y="0"/>
                  </a:lnTo>
                  <a:lnTo>
                    <a:pt x="12187240" y="0"/>
                  </a:lnTo>
                  <a:lnTo>
                    <a:pt x="12187240" y="223837"/>
                  </a:lnTo>
                  <a:close/>
                </a:path>
              </a:pathLst>
            </a:custGeom>
            <a:solidFill>
              <a:srgbClr val="0A4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5323522"/>
            <a:ext cx="62001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see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39A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68884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5" dirty="0"/>
              <a:t>Dashboard</a:t>
            </a:r>
            <a:r>
              <a:rPr dirty="0"/>
              <a:t> </a:t>
            </a:r>
            <a:r>
              <a:rPr spc="760" dirty="0"/>
              <a:t>–</a:t>
            </a:r>
            <a:r>
              <a:rPr spc="-110" dirty="0"/>
              <a:t> </a:t>
            </a:r>
            <a:r>
              <a:rPr dirty="0"/>
              <a:t>Total</a:t>
            </a:r>
            <a:r>
              <a:rPr spc="-70" dirty="0"/>
              <a:t> </a:t>
            </a:r>
            <a:r>
              <a:rPr spc="-160" dirty="0"/>
              <a:t>success</a:t>
            </a:r>
            <a:r>
              <a:rPr spc="65" dirty="0"/>
              <a:t> </a:t>
            </a:r>
            <a:r>
              <a:rPr dirty="0"/>
              <a:t>by</a:t>
            </a:r>
            <a:r>
              <a:rPr spc="-114" dirty="0"/>
              <a:t> </a:t>
            </a:r>
            <a:r>
              <a:rPr spc="-45" dirty="0"/>
              <a:t>Site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1828800"/>
            <a:ext cx="10934700" cy="2724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39</a:t>
            </a:fld>
            <a:endParaRPr spc="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spc="35" dirty="0"/>
              <a:t>4</a:t>
            </a:fld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1038225" y="1373417"/>
            <a:ext cx="10369550" cy="421640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9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background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context</a:t>
            </a:r>
            <a:endParaRPr sz="21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ts val="1950"/>
              </a:lnSpc>
              <a:spcBef>
                <a:spcPts val="1465"/>
              </a:spcBef>
              <a:buFont typeface="Arial MT"/>
              <a:buChar char="•"/>
              <a:tabLst>
                <a:tab pos="699135" algn="l"/>
              </a:tabLst>
            </a:pP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aim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is to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9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stage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</a:t>
            </a:r>
            <a:r>
              <a:rPr sz="18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land.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says</a:t>
            </a:r>
            <a:r>
              <a:rPr sz="1800" spc="5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its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9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cost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62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dollars.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cost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165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each.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price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difference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explained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fact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determining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cost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interesting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another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compete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launch.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What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main characteristics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18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failed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endParaRPr sz="1800">
              <a:latin typeface="Microsoft Sans Serif"/>
              <a:cs typeface="Microsoft Sans Serif"/>
            </a:endParaRPr>
          </a:p>
          <a:p>
            <a:pPr marL="699135" marR="626110" lvl="1" indent="-229235">
              <a:lnSpc>
                <a:spcPts val="1950"/>
              </a:lnSpc>
              <a:spcBef>
                <a:spcPts val="1385"/>
              </a:spcBef>
              <a:buFont typeface="Arial MT"/>
              <a:buChar char="•"/>
              <a:tabLst>
                <a:tab pos="699135" algn="l"/>
              </a:tabLst>
            </a:pP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What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effects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90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What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allow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achieve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435" y="5190172"/>
            <a:ext cx="93795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see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39A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achieved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76.9%</a:t>
            </a:r>
            <a:r>
              <a:rPr sz="18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while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getting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23.1%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-40" dirty="0"/>
              <a:t>Dashboard</a:t>
            </a:r>
            <a:r>
              <a:rPr sz="3050" spc="-95" dirty="0"/>
              <a:t> </a:t>
            </a:r>
            <a:r>
              <a:rPr sz="3050" spc="645" dirty="0"/>
              <a:t>–</a:t>
            </a:r>
            <a:r>
              <a:rPr sz="3050" spc="35" dirty="0"/>
              <a:t> </a:t>
            </a:r>
            <a:r>
              <a:rPr sz="3050" spc="-20" dirty="0"/>
              <a:t>Total</a:t>
            </a:r>
            <a:r>
              <a:rPr sz="3050" spc="-55" dirty="0"/>
              <a:t> </a:t>
            </a:r>
            <a:r>
              <a:rPr sz="3050" spc="-130" dirty="0"/>
              <a:t>success</a:t>
            </a:r>
            <a:r>
              <a:rPr sz="3050" spc="5" dirty="0"/>
              <a:t> </a:t>
            </a:r>
            <a:r>
              <a:rPr sz="3050" spc="-75" dirty="0"/>
              <a:t>launches</a:t>
            </a:r>
            <a:r>
              <a:rPr sz="3050" dirty="0"/>
              <a:t> for</a:t>
            </a:r>
            <a:r>
              <a:rPr sz="3050" spc="-70" dirty="0"/>
              <a:t> </a:t>
            </a:r>
            <a:r>
              <a:rPr sz="3050" spc="-20" dirty="0"/>
              <a:t>Site</a:t>
            </a:r>
            <a:r>
              <a:rPr sz="3050" spc="30" dirty="0"/>
              <a:t> </a:t>
            </a:r>
            <a:r>
              <a:rPr sz="3050" spc="-360" dirty="0"/>
              <a:t>KSC</a:t>
            </a:r>
            <a:r>
              <a:rPr sz="3050" spc="95" dirty="0"/>
              <a:t> </a:t>
            </a:r>
            <a:r>
              <a:rPr sz="3050" spc="-145" dirty="0"/>
              <a:t>LC-</a:t>
            </a:r>
            <a:r>
              <a:rPr sz="3050" spc="35" dirty="0"/>
              <a:t>39A</a:t>
            </a:r>
            <a:endParaRPr sz="30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790700"/>
            <a:ext cx="10829925" cy="27146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40</a:t>
            </a:fld>
            <a:endParaRPr spc="6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5762307"/>
            <a:ext cx="84239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Low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weighted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better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than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weighted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7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20" dirty="0"/>
              <a:t>Dashboard</a:t>
            </a:r>
            <a:r>
              <a:rPr sz="1850" spc="114" dirty="0"/>
              <a:t> </a:t>
            </a:r>
            <a:r>
              <a:rPr sz="1850" spc="395" dirty="0"/>
              <a:t>–</a:t>
            </a:r>
            <a:r>
              <a:rPr sz="1850" spc="-25" dirty="0"/>
              <a:t> </a:t>
            </a:r>
            <a:r>
              <a:rPr sz="1850" spc="-40" dirty="0"/>
              <a:t>Payload</a:t>
            </a:r>
            <a:r>
              <a:rPr sz="1850" spc="180" dirty="0"/>
              <a:t> </a:t>
            </a:r>
            <a:r>
              <a:rPr sz="1850" spc="-65" dirty="0"/>
              <a:t>mass</a:t>
            </a:r>
            <a:r>
              <a:rPr sz="1850" spc="10" dirty="0"/>
              <a:t> </a:t>
            </a:r>
            <a:r>
              <a:rPr sz="1850" dirty="0"/>
              <a:t>vs</a:t>
            </a:r>
            <a:r>
              <a:rPr sz="1850" spc="5" dirty="0"/>
              <a:t> </a:t>
            </a:r>
            <a:r>
              <a:rPr sz="1850" spc="-30" dirty="0"/>
              <a:t>Outcome</a:t>
            </a:r>
            <a:r>
              <a:rPr sz="1850" spc="30" dirty="0"/>
              <a:t> </a:t>
            </a:r>
            <a:r>
              <a:rPr sz="1850" dirty="0"/>
              <a:t>for</a:t>
            </a:r>
            <a:r>
              <a:rPr sz="1850" spc="30" dirty="0"/>
              <a:t> </a:t>
            </a:r>
            <a:r>
              <a:rPr sz="1850" dirty="0"/>
              <a:t>all</a:t>
            </a:r>
            <a:r>
              <a:rPr sz="1850" spc="5" dirty="0"/>
              <a:t> </a:t>
            </a:r>
            <a:r>
              <a:rPr sz="1850" dirty="0"/>
              <a:t>sites</a:t>
            </a:r>
            <a:r>
              <a:rPr sz="1850" spc="5" dirty="0"/>
              <a:t> </a:t>
            </a:r>
            <a:r>
              <a:rPr sz="1850" dirty="0"/>
              <a:t>with</a:t>
            </a:r>
            <a:r>
              <a:rPr sz="1850" spc="50" dirty="0"/>
              <a:t> </a:t>
            </a:r>
            <a:r>
              <a:rPr sz="1850" dirty="0"/>
              <a:t>different</a:t>
            </a:r>
            <a:r>
              <a:rPr sz="1850" spc="65" dirty="0"/>
              <a:t> </a:t>
            </a:r>
            <a:r>
              <a:rPr sz="1850" spc="-10" dirty="0"/>
              <a:t>payload</a:t>
            </a:r>
            <a:r>
              <a:rPr sz="1850" spc="114" dirty="0"/>
              <a:t> </a:t>
            </a:r>
            <a:r>
              <a:rPr sz="1850" spc="-65" dirty="0"/>
              <a:t>mass</a:t>
            </a:r>
            <a:r>
              <a:rPr sz="1850" spc="10" dirty="0"/>
              <a:t> </a:t>
            </a:r>
            <a:r>
              <a:rPr sz="1850" spc="-10" dirty="0"/>
              <a:t>selected</a:t>
            </a:r>
            <a:endParaRPr sz="18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525" y="1419225"/>
            <a:ext cx="9648825" cy="18669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525" y="3524250"/>
            <a:ext cx="9648825" cy="18669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91965" y="1358836"/>
            <a:ext cx="3413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Low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weighted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payload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(0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5000 </a:t>
            </a:r>
            <a:r>
              <a:rPr sz="1800" b="1" spc="-25" dirty="0">
                <a:latin typeface="Calibri"/>
                <a:cs typeface="Calibri"/>
              </a:rPr>
              <a:t>kg)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41</a:t>
            </a:fld>
            <a:endParaRPr spc="60" dirty="0"/>
          </a:p>
        </p:txBody>
      </p:sp>
      <p:sp>
        <p:nvSpPr>
          <p:cNvPr id="7" name="object 7"/>
          <p:cNvSpPr txBox="1"/>
          <p:nvPr/>
        </p:nvSpPr>
        <p:spPr>
          <a:xfrm>
            <a:off x="4244340" y="3485832"/>
            <a:ext cx="4079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Heavy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weighted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payload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(5000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10000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kg)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00400"/>
            <a:ext cx="12187238" cy="4953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628900"/>
            <a:ext cx="12187555" cy="147955"/>
          </a:xfrm>
          <a:custGeom>
            <a:avLst/>
            <a:gdLst/>
            <a:ahLst/>
            <a:cxnLst/>
            <a:rect l="l" t="t" r="r" b="b"/>
            <a:pathLst>
              <a:path w="12187555" h="147955">
                <a:moveTo>
                  <a:pt x="12187240" y="147637"/>
                </a:moveTo>
                <a:lnTo>
                  <a:pt x="0" y="147637"/>
                </a:lnTo>
                <a:lnTo>
                  <a:pt x="0" y="0"/>
                </a:lnTo>
                <a:lnTo>
                  <a:pt x="12187240" y="0"/>
                </a:lnTo>
                <a:lnTo>
                  <a:pt x="12187240" y="147637"/>
                </a:lnTo>
                <a:close/>
              </a:path>
            </a:pathLst>
          </a:custGeom>
          <a:solidFill>
            <a:srgbClr val="0A49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4792" y="2565796"/>
            <a:ext cx="85153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solidFill>
                  <a:srgbClr val="E2FFFF"/>
                </a:solidFill>
                <a:latin typeface="Arial MT"/>
                <a:cs typeface="Arial MT"/>
              </a:rPr>
              <a:t>Section</a:t>
            </a:r>
            <a:r>
              <a:rPr sz="1450" spc="305" dirty="0">
                <a:solidFill>
                  <a:srgbClr val="E2FFFF"/>
                </a:solidFill>
                <a:latin typeface="Arial MT"/>
                <a:cs typeface="Arial MT"/>
              </a:rPr>
              <a:t> </a:t>
            </a:r>
            <a:r>
              <a:rPr sz="1450" spc="35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5000" y="3209925"/>
            <a:ext cx="4351655" cy="457200"/>
          </a:xfrm>
          <a:custGeom>
            <a:avLst/>
            <a:gdLst/>
            <a:ahLst/>
            <a:cxnLst/>
            <a:rect l="l" t="t" r="r" b="b"/>
            <a:pathLst>
              <a:path w="4351655" h="457200">
                <a:moveTo>
                  <a:pt x="4351225" y="457199"/>
                </a:moveTo>
                <a:lnTo>
                  <a:pt x="0" y="457199"/>
                </a:lnTo>
                <a:lnTo>
                  <a:pt x="0" y="0"/>
                </a:lnTo>
                <a:lnTo>
                  <a:pt x="4351225" y="0"/>
                </a:lnTo>
                <a:lnTo>
                  <a:pt x="4351225" y="457199"/>
                </a:lnTo>
                <a:close/>
              </a:path>
            </a:pathLst>
          </a:custGeom>
          <a:solidFill>
            <a:srgbClr val="0A49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6835" y="3037615"/>
            <a:ext cx="439229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dirty="0">
                <a:solidFill>
                  <a:srgbClr val="FFFFFF"/>
                </a:solidFill>
                <a:latin typeface="Arial MT"/>
                <a:cs typeface="Arial MT"/>
              </a:rPr>
              <a:t>Predictive</a:t>
            </a:r>
            <a:r>
              <a:rPr sz="4100" spc="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100" spc="-25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9282" y="3800475"/>
            <a:ext cx="3456304" cy="443230"/>
          </a:xfrm>
          <a:custGeom>
            <a:avLst/>
            <a:gdLst/>
            <a:ahLst/>
            <a:cxnLst/>
            <a:rect l="l" t="t" r="r" b="b"/>
            <a:pathLst>
              <a:path w="3456304" h="443229">
                <a:moveTo>
                  <a:pt x="3456225" y="442912"/>
                </a:moveTo>
                <a:lnTo>
                  <a:pt x="0" y="442912"/>
                </a:lnTo>
                <a:lnTo>
                  <a:pt x="0" y="0"/>
                </a:lnTo>
                <a:lnTo>
                  <a:pt x="3456225" y="0"/>
                </a:lnTo>
                <a:lnTo>
                  <a:pt x="3456225" y="442912"/>
                </a:lnTo>
                <a:close/>
              </a:path>
            </a:pathLst>
          </a:custGeom>
          <a:solidFill>
            <a:srgbClr val="0A4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9776" y="3628165"/>
            <a:ext cx="354584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10" dirty="0">
                <a:solidFill>
                  <a:srgbClr val="FFFFFF"/>
                </a:solidFill>
                <a:latin typeface="Arial MT"/>
                <a:cs typeface="Arial MT"/>
              </a:rPr>
              <a:t>(Classification)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5" dirty="0"/>
              <a:t>Classification</a:t>
            </a:r>
            <a:r>
              <a:rPr spc="-114" dirty="0"/>
              <a:t> </a:t>
            </a:r>
            <a:r>
              <a:rPr spc="-140" dirty="0"/>
              <a:t>Accuracy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5700" y="1685925"/>
            <a:ext cx="3867150" cy="29527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525" y="2667000"/>
            <a:ext cx="2343150" cy="12382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00425" y="1685925"/>
            <a:ext cx="3895725" cy="29527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1525" y="5791200"/>
            <a:ext cx="9315450" cy="3238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4700" y="4788852"/>
            <a:ext cx="9575165" cy="972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6995" marR="5080">
              <a:lnSpc>
                <a:spcPts val="2100"/>
              </a:lnSpc>
              <a:spcBef>
                <a:spcPts val="220"/>
              </a:spcBef>
            </a:pP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test,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performed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similar.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0" dirty="0">
                <a:latin typeface="Microsoft Sans Serif"/>
                <a:cs typeface="Microsoft Sans Serif"/>
              </a:rPr>
              <a:t>We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could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get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more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test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data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decide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between </a:t>
            </a:r>
            <a:r>
              <a:rPr sz="1800" spc="-25" dirty="0">
                <a:latin typeface="Microsoft Sans Serif"/>
                <a:cs typeface="Microsoft Sans Serif"/>
              </a:rPr>
              <a:t>them.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But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 we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really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need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choose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one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right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now,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would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take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1400" b="1" spc="-95" dirty="0">
                <a:latin typeface="Arial"/>
                <a:cs typeface="Arial"/>
              </a:rPr>
              <a:t>Decision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tree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70" dirty="0">
                <a:latin typeface="Arial"/>
                <a:cs typeface="Arial"/>
              </a:rPr>
              <a:t>best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parameters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43</a:t>
            </a:fld>
            <a:endParaRPr spc="6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0784" y="1854580"/>
            <a:ext cx="3999865" cy="13595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  <a:tabLst>
                <a:tab pos="1242060" algn="l"/>
              </a:tabLst>
            </a:pPr>
            <a:r>
              <a:rPr sz="2150" dirty="0">
                <a:latin typeface="Microsoft Sans Serif"/>
                <a:cs typeface="Microsoft Sans Serif"/>
              </a:rPr>
              <a:t>As</a:t>
            </a:r>
            <a:r>
              <a:rPr sz="2150" spc="-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1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test</a:t>
            </a:r>
            <a:r>
              <a:rPr sz="2150" spc="-5" dirty="0">
                <a:latin typeface="Microsoft Sans Serif"/>
                <a:cs typeface="Microsoft Sans Serif"/>
              </a:rPr>
              <a:t> </a:t>
            </a:r>
            <a:r>
              <a:rPr sz="2150" spc="-75" dirty="0">
                <a:latin typeface="Microsoft Sans Serif"/>
                <a:cs typeface="Microsoft Sans Serif"/>
              </a:rPr>
              <a:t>accuracy</a:t>
            </a:r>
            <a:r>
              <a:rPr sz="2150" spc="-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are</a:t>
            </a:r>
            <a:r>
              <a:rPr sz="2150" spc="-1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all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equal,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confusion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matrices</a:t>
            </a:r>
            <a:r>
              <a:rPr sz="2150" spc="-6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are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20" dirty="0">
                <a:latin typeface="Microsoft Sans Serif"/>
                <a:cs typeface="Microsoft Sans Serif"/>
              </a:rPr>
              <a:t>also </a:t>
            </a:r>
            <a:r>
              <a:rPr sz="2150" spc="-10" dirty="0">
                <a:latin typeface="Microsoft Sans Serif"/>
                <a:cs typeface="Microsoft Sans Serif"/>
              </a:rPr>
              <a:t>identical.</a:t>
            </a:r>
            <a:r>
              <a:rPr sz="2150" dirty="0">
                <a:latin typeface="Microsoft Sans Serif"/>
                <a:cs typeface="Microsoft Sans Serif"/>
              </a:rPr>
              <a:t>	</a:t>
            </a:r>
            <a:r>
              <a:rPr sz="2150" spc="-105" dirty="0">
                <a:latin typeface="Microsoft Sans Serif"/>
                <a:cs typeface="Microsoft Sans Serif"/>
              </a:rPr>
              <a:t>The</a:t>
            </a:r>
            <a:r>
              <a:rPr sz="2150" spc="-4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main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problem</a:t>
            </a:r>
            <a:r>
              <a:rPr sz="2150" spc="-3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of these</a:t>
            </a:r>
            <a:r>
              <a:rPr sz="2150" spc="-85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models</a:t>
            </a:r>
            <a:r>
              <a:rPr sz="2150" spc="-9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are</a:t>
            </a:r>
            <a:r>
              <a:rPr sz="2150" spc="-80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false</a:t>
            </a:r>
            <a:r>
              <a:rPr sz="2150" spc="-85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positives.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0" dirty="0"/>
              <a:t>Confusion</a:t>
            </a:r>
            <a:r>
              <a:rPr spc="-135" dirty="0"/>
              <a:t> </a:t>
            </a:r>
            <a:r>
              <a:rPr spc="-35" dirty="0"/>
              <a:t>Matrix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9050" y="4114800"/>
            <a:ext cx="2743200" cy="1543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5" y="1752600"/>
            <a:ext cx="2590800" cy="20002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89303" y="1396936"/>
            <a:ext cx="1774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Logistic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regression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7675" y="1752600"/>
            <a:ext cx="2590800" cy="20002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5" y="3867150"/>
            <a:ext cx="2590800" cy="20002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7675" y="3867150"/>
            <a:ext cx="2590800" cy="20002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03642" y="3638613"/>
            <a:ext cx="442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kNN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44</a:t>
            </a:fld>
            <a:endParaRPr spc="60" dirty="0"/>
          </a:p>
        </p:txBody>
      </p:sp>
      <p:sp>
        <p:nvSpPr>
          <p:cNvPr id="11" name="object 11"/>
          <p:cNvSpPr txBox="1"/>
          <p:nvPr/>
        </p:nvSpPr>
        <p:spPr>
          <a:xfrm>
            <a:off x="4663694" y="1396936"/>
            <a:ext cx="1295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Decision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Tree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01896" y="3638613"/>
            <a:ext cx="4641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SVM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410209" indent="-229235">
              <a:lnSpc>
                <a:spcPts val="195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spc="-95" dirty="0"/>
              <a:t>The</a:t>
            </a:r>
            <a:r>
              <a:rPr spc="-25" dirty="0"/>
              <a:t> </a:t>
            </a:r>
            <a:r>
              <a:rPr spc="-95" dirty="0"/>
              <a:t>success</a:t>
            </a:r>
            <a:r>
              <a:rPr spc="-14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a</a:t>
            </a:r>
            <a:r>
              <a:rPr spc="25" dirty="0"/>
              <a:t> </a:t>
            </a:r>
            <a:r>
              <a:rPr spc="-45" dirty="0"/>
              <a:t>mission</a:t>
            </a:r>
            <a:r>
              <a:rPr spc="-90" dirty="0"/>
              <a:t> </a:t>
            </a:r>
            <a:r>
              <a:rPr spc="-40" dirty="0"/>
              <a:t>can</a:t>
            </a:r>
            <a:r>
              <a:rPr spc="20" dirty="0"/>
              <a:t> </a:t>
            </a:r>
            <a:r>
              <a:rPr dirty="0"/>
              <a:t>be</a:t>
            </a:r>
            <a:r>
              <a:rPr spc="-60" dirty="0"/>
              <a:t> </a:t>
            </a:r>
            <a:r>
              <a:rPr spc="-40" dirty="0"/>
              <a:t>explained</a:t>
            </a:r>
            <a:r>
              <a:rPr spc="-80" dirty="0"/>
              <a:t> </a:t>
            </a:r>
            <a:r>
              <a:rPr dirty="0"/>
              <a:t>by</a:t>
            </a:r>
            <a:r>
              <a:rPr spc="5" dirty="0"/>
              <a:t> </a:t>
            </a:r>
            <a:r>
              <a:rPr spc="-60" dirty="0"/>
              <a:t>several</a:t>
            </a:r>
            <a:r>
              <a:rPr spc="25" dirty="0"/>
              <a:t> </a:t>
            </a:r>
            <a:r>
              <a:rPr spc="-25" dirty="0"/>
              <a:t>factors</a:t>
            </a:r>
            <a:r>
              <a:rPr spc="-30" dirty="0"/>
              <a:t> </a:t>
            </a:r>
            <a:r>
              <a:rPr spc="-55" dirty="0"/>
              <a:t>such</a:t>
            </a:r>
            <a:r>
              <a:rPr spc="-50" dirty="0"/>
              <a:t> </a:t>
            </a:r>
            <a:r>
              <a:rPr spc="-105" dirty="0"/>
              <a:t>as</a:t>
            </a:r>
            <a:r>
              <a:rPr spc="-1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50" dirty="0"/>
              <a:t>launch</a:t>
            </a:r>
            <a:r>
              <a:rPr spc="-90" dirty="0"/>
              <a:t> </a:t>
            </a:r>
            <a:r>
              <a:rPr dirty="0"/>
              <a:t>site,</a:t>
            </a:r>
            <a:r>
              <a:rPr spc="9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orbit</a:t>
            </a:r>
            <a:r>
              <a:rPr spc="-50" dirty="0"/>
              <a:t> </a:t>
            </a:r>
            <a:r>
              <a:rPr spc="-25" dirty="0"/>
              <a:t>and </a:t>
            </a:r>
            <a:r>
              <a:rPr spc="-50" dirty="0"/>
              <a:t>especially</a:t>
            </a:r>
            <a:r>
              <a:rPr spc="-105" dirty="0"/>
              <a:t> </a:t>
            </a:r>
            <a:r>
              <a:rPr dirty="0"/>
              <a:t>the</a:t>
            </a:r>
            <a:r>
              <a:rPr spc="-120" dirty="0"/>
              <a:t> </a:t>
            </a:r>
            <a:r>
              <a:rPr spc="-30" dirty="0"/>
              <a:t>number</a:t>
            </a:r>
            <a:r>
              <a:rPr spc="-9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30" dirty="0"/>
              <a:t>previous</a:t>
            </a:r>
            <a:r>
              <a:rPr spc="-35" dirty="0"/>
              <a:t> </a:t>
            </a:r>
            <a:r>
              <a:rPr spc="-70" dirty="0"/>
              <a:t>launches.</a:t>
            </a:r>
            <a:r>
              <a:rPr spc="-145" dirty="0"/>
              <a:t> </a:t>
            </a:r>
            <a:r>
              <a:rPr spc="-55" dirty="0"/>
              <a:t>Indeed,</a:t>
            </a:r>
            <a:r>
              <a:rPr spc="-70" dirty="0"/>
              <a:t> </a:t>
            </a:r>
            <a:r>
              <a:rPr dirty="0"/>
              <a:t>we </a:t>
            </a:r>
            <a:r>
              <a:rPr spc="-80" dirty="0"/>
              <a:t>can</a:t>
            </a:r>
            <a:r>
              <a:rPr spc="-35" dirty="0"/>
              <a:t> </a:t>
            </a:r>
            <a:r>
              <a:rPr spc="-90" dirty="0"/>
              <a:t>assume</a:t>
            </a:r>
            <a:r>
              <a:rPr spc="-30" dirty="0"/>
              <a:t> </a:t>
            </a:r>
            <a:r>
              <a:rPr dirty="0"/>
              <a:t>that</a:t>
            </a:r>
            <a:r>
              <a:rPr spc="-55" dirty="0"/>
              <a:t> </a:t>
            </a:r>
            <a:r>
              <a:rPr dirty="0"/>
              <a:t>there </a:t>
            </a:r>
            <a:r>
              <a:rPr spc="-70" dirty="0"/>
              <a:t>has</a:t>
            </a:r>
            <a:r>
              <a:rPr spc="-35" dirty="0"/>
              <a:t> </a:t>
            </a:r>
            <a:r>
              <a:rPr spc="-20" dirty="0"/>
              <a:t>been</a:t>
            </a:r>
            <a:r>
              <a:rPr spc="1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dirty="0"/>
              <a:t>gain</a:t>
            </a:r>
            <a:r>
              <a:rPr spc="-55" dirty="0"/>
              <a:t> </a:t>
            </a:r>
            <a:r>
              <a:rPr spc="-25" dirty="0"/>
              <a:t>in </a:t>
            </a:r>
            <a:r>
              <a:rPr spc="-30" dirty="0"/>
              <a:t>knowledge</a:t>
            </a:r>
            <a:r>
              <a:rPr spc="-105" dirty="0"/>
              <a:t> </a:t>
            </a:r>
            <a:r>
              <a:rPr spc="-35" dirty="0"/>
              <a:t>between</a:t>
            </a:r>
            <a:r>
              <a:rPr spc="-70" dirty="0"/>
              <a:t> </a:t>
            </a:r>
            <a:r>
              <a:rPr spc="-65" dirty="0"/>
              <a:t>launches</a:t>
            </a:r>
            <a:r>
              <a:rPr spc="-75" dirty="0"/>
              <a:t> </a:t>
            </a:r>
            <a:r>
              <a:rPr dirty="0"/>
              <a:t>that</a:t>
            </a:r>
            <a:r>
              <a:rPr spc="45" dirty="0"/>
              <a:t> </a:t>
            </a:r>
            <a:r>
              <a:rPr spc="-20" dirty="0"/>
              <a:t>allowed</a:t>
            </a:r>
            <a:r>
              <a:rPr spc="-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dirty="0"/>
              <a:t>go</a:t>
            </a:r>
            <a:r>
              <a:rPr spc="5" dirty="0"/>
              <a:t> </a:t>
            </a:r>
            <a:r>
              <a:rPr dirty="0"/>
              <a:t>from</a:t>
            </a:r>
            <a:r>
              <a:rPr spc="4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spc="-50" dirty="0"/>
              <a:t>launch</a:t>
            </a:r>
            <a:r>
              <a:rPr spc="-90" dirty="0"/>
              <a:t> </a:t>
            </a:r>
            <a:r>
              <a:rPr spc="-20" dirty="0"/>
              <a:t>failure</a:t>
            </a:r>
            <a:r>
              <a:rPr spc="-45" dirty="0"/>
              <a:t> </a:t>
            </a:r>
            <a:r>
              <a:rPr dirty="0"/>
              <a:t>to</a:t>
            </a:r>
            <a:r>
              <a:rPr spc="8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spc="-10" dirty="0"/>
              <a:t>success.</a:t>
            </a:r>
          </a:p>
          <a:p>
            <a:pPr marL="241300" indent="-228600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241300" algn="l"/>
              </a:tabLst>
            </a:pPr>
            <a:r>
              <a:rPr spc="-95" dirty="0"/>
              <a:t>The</a:t>
            </a:r>
            <a:r>
              <a:rPr spc="-25" dirty="0"/>
              <a:t> </a:t>
            </a:r>
            <a:r>
              <a:rPr dirty="0"/>
              <a:t>orbits</a:t>
            </a:r>
            <a:r>
              <a:rPr spc="-80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dirty="0"/>
              <a:t>best</a:t>
            </a:r>
            <a:r>
              <a:rPr spc="-40" dirty="0"/>
              <a:t> </a:t>
            </a:r>
            <a:r>
              <a:rPr spc="-95" dirty="0"/>
              <a:t>success</a:t>
            </a:r>
            <a:r>
              <a:rPr spc="-145" dirty="0"/>
              <a:t> </a:t>
            </a:r>
            <a:r>
              <a:rPr spc="-20" dirty="0"/>
              <a:t>rates</a:t>
            </a:r>
            <a:r>
              <a:rPr spc="40" dirty="0"/>
              <a:t> </a:t>
            </a:r>
            <a:r>
              <a:rPr spc="-10" dirty="0"/>
              <a:t>are</a:t>
            </a:r>
            <a:r>
              <a:rPr spc="75" dirty="0"/>
              <a:t> </a:t>
            </a:r>
            <a:r>
              <a:rPr spc="-190" dirty="0"/>
              <a:t>GEO,</a:t>
            </a:r>
            <a:r>
              <a:rPr spc="70" dirty="0"/>
              <a:t> </a:t>
            </a:r>
            <a:r>
              <a:rPr spc="-155" dirty="0"/>
              <a:t>HEO,</a:t>
            </a:r>
            <a:r>
              <a:rPr spc="-70" dirty="0"/>
              <a:t> </a:t>
            </a:r>
            <a:r>
              <a:rPr spc="-185" dirty="0"/>
              <a:t>SSO,</a:t>
            </a:r>
            <a:r>
              <a:rPr spc="5" dirty="0"/>
              <a:t> </a:t>
            </a:r>
            <a:r>
              <a:rPr spc="-155" dirty="0"/>
              <a:t>ES-</a:t>
            </a:r>
            <a:r>
              <a:rPr spc="-25" dirty="0"/>
              <a:t>L1.</a:t>
            </a:r>
          </a:p>
          <a:p>
            <a:pPr marL="241300" marR="24765" indent="-229235">
              <a:lnSpc>
                <a:spcPts val="195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</a:tabLst>
            </a:pPr>
            <a:r>
              <a:rPr spc="-30" dirty="0">
                <a:solidFill>
                  <a:srgbClr val="292929"/>
                </a:solidFill>
              </a:rPr>
              <a:t>Depending</a:t>
            </a:r>
            <a:r>
              <a:rPr spc="-145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on</a:t>
            </a:r>
            <a:r>
              <a:rPr spc="-1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the</a:t>
            </a:r>
            <a:r>
              <a:rPr spc="2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orbits,</a:t>
            </a:r>
            <a:r>
              <a:rPr spc="-15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the</a:t>
            </a:r>
            <a:r>
              <a:rPr spc="-45" dirty="0">
                <a:solidFill>
                  <a:srgbClr val="292929"/>
                </a:solidFill>
              </a:rPr>
              <a:t> </a:t>
            </a:r>
            <a:r>
              <a:rPr spc="-25" dirty="0">
                <a:solidFill>
                  <a:srgbClr val="292929"/>
                </a:solidFill>
              </a:rPr>
              <a:t>payload</a:t>
            </a:r>
            <a:r>
              <a:rPr spc="-20" dirty="0">
                <a:solidFill>
                  <a:srgbClr val="292929"/>
                </a:solidFill>
              </a:rPr>
              <a:t> </a:t>
            </a:r>
            <a:r>
              <a:rPr spc="-95" dirty="0">
                <a:solidFill>
                  <a:srgbClr val="292929"/>
                </a:solidFill>
              </a:rPr>
              <a:t>mass</a:t>
            </a:r>
            <a:r>
              <a:rPr spc="-15" dirty="0">
                <a:solidFill>
                  <a:srgbClr val="292929"/>
                </a:solidFill>
              </a:rPr>
              <a:t> </a:t>
            </a:r>
            <a:r>
              <a:rPr spc="-80" dirty="0">
                <a:solidFill>
                  <a:srgbClr val="292929"/>
                </a:solidFill>
              </a:rPr>
              <a:t>can</a:t>
            </a:r>
            <a:r>
              <a:rPr spc="-3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be</a:t>
            </a:r>
            <a:r>
              <a:rPr spc="2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a</a:t>
            </a:r>
            <a:r>
              <a:rPr spc="40" dirty="0">
                <a:solidFill>
                  <a:srgbClr val="292929"/>
                </a:solidFill>
              </a:rPr>
              <a:t> </a:t>
            </a:r>
            <a:r>
              <a:rPr spc="-10" dirty="0">
                <a:solidFill>
                  <a:srgbClr val="292929"/>
                </a:solidFill>
              </a:rPr>
              <a:t>criterion</a:t>
            </a:r>
            <a:r>
              <a:rPr spc="-35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to</a:t>
            </a:r>
            <a:r>
              <a:rPr spc="75" dirty="0">
                <a:solidFill>
                  <a:srgbClr val="292929"/>
                </a:solidFill>
              </a:rPr>
              <a:t> </a:t>
            </a:r>
            <a:r>
              <a:rPr spc="-20" dirty="0">
                <a:solidFill>
                  <a:srgbClr val="292929"/>
                </a:solidFill>
              </a:rPr>
              <a:t>take</a:t>
            </a:r>
            <a:r>
              <a:rPr spc="-5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into</a:t>
            </a:r>
            <a:r>
              <a:rPr spc="5" dirty="0">
                <a:solidFill>
                  <a:srgbClr val="292929"/>
                </a:solidFill>
              </a:rPr>
              <a:t> </a:t>
            </a:r>
            <a:r>
              <a:rPr spc="-45" dirty="0">
                <a:solidFill>
                  <a:srgbClr val="292929"/>
                </a:solidFill>
              </a:rPr>
              <a:t>account</a:t>
            </a:r>
            <a:r>
              <a:rPr spc="-9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for</a:t>
            </a:r>
            <a:r>
              <a:rPr spc="75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the</a:t>
            </a:r>
            <a:r>
              <a:rPr spc="-45" dirty="0">
                <a:solidFill>
                  <a:srgbClr val="292929"/>
                </a:solidFill>
              </a:rPr>
              <a:t> </a:t>
            </a:r>
            <a:r>
              <a:rPr spc="-90" dirty="0">
                <a:solidFill>
                  <a:srgbClr val="292929"/>
                </a:solidFill>
              </a:rPr>
              <a:t>success</a:t>
            </a:r>
            <a:r>
              <a:rPr spc="-7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of</a:t>
            </a:r>
            <a:r>
              <a:rPr spc="35" dirty="0">
                <a:solidFill>
                  <a:srgbClr val="292929"/>
                </a:solidFill>
              </a:rPr>
              <a:t> </a:t>
            </a:r>
            <a:r>
              <a:rPr spc="-50" dirty="0">
                <a:solidFill>
                  <a:srgbClr val="292929"/>
                </a:solidFill>
              </a:rPr>
              <a:t>a </a:t>
            </a:r>
            <a:r>
              <a:rPr spc="-45" dirty="0">
                <a:solidFill>
                  <a:srgbClr val="292929"/>
                </a:solidFill>
              </a:rPr>
              <a:t>mission.</a:t>
            </a:r>
            <a:r>
              <a:rPr spc="-75" dirty="0">
                <a:solidFill>
                  <a:srgbClr val="292929"/>
                </a:solidFill>
              </a:rPr>
              <a:t> </a:t>
            </a:r>
            <a:r>
              <a:rPr spc="-120" dirty="0">
                <a:solidFill>
                  <a:srgbClr val="292929"/>
                </a:solidFill>
              </a:rPr>
              <a:t>Some</a:t>
            </a:r>
            <a:r>
              <a:rPr spc="-3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orbits</a:t>
            </a:r>
            <a:r>
              <a:rPr spc="-50" dirty="0">
                <a:solidFill>
                  <a:srgbClr val="292929"/>
                </a:solidFill>
              </a:rPr>
              <a:t> </a:t>
            </a:r>
            <a:r>
              <a:rPr spc="-10" dirty="0">
                <a:solidFill>
                  <a:srgbClr val="292929"/>
                </a:solidFill>
              </a:rPr>
              <a:t>require</a:t>
            </a:r>
            <a:r>
              <a:rPr spc="5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a</a:t>
            </a:r>
            <a:r>
              <a:rPr spc="2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light</a:t>
            </a:r>
            <a:r>
              <a:rPr spc="-114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or</a:t>
            </a:r>
            <a:r>
              <a:rPr spc="55" dirty="0">
                <a:solidFill>
                  <a:srgbClr val="292929"/>
                </a:solidFill>
              </a:rPr>
              <a:t> </a:t>
            </a:r>
            <a:r>
              <a:rPr spc="-70" dirty="0">
                <a:solidFill>
                  <a:srgbClr val="292929"/>
                </a:solidFill>
              </a:rPr>
              <a:t>heavy</a:t>
            </a:r>
            <a:r>
              <a:rPr spc="5" dirty="0">
                <a:solidFill>
                  <a:srgbClr val="292929"/>
                </a:solidFill>
              </a:rPr>
              <a:t> </a:t>
            </a:r>
            <a:r>
              <a:rPr spc="-25" dirty="0">
                <a:solidFill>
                  <a:srgbClr val="292929"/>
                </a:solidFill>
              </a:rPr>
              <a:t>payload</a:t>
            </a:r>
            <a:r>
              <a:rPr spc="-30" dirty="0">
                <a:solidFill>
                  <a:srgbClr val="292929"/>
                </a:solidFill>
              </a:rPr>
              <a:t> </a:t>
            </a:r>
            <a:r>
              <a:rPr spc="-100" dirty="0">
                <a:solidFill>
                  <a:srgbClr val="292929"/>
                </a:solidFill>
              </a:rPr>
              <a:t>mass.</a:t>
            </a:r>
            <a:r>
              <a:rPr spc="-7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But</a:t>
            </a:r>
            <a:r>
              <a:rPr spc="-50" dirty="0">
                <a:solidFill>
                  <a:srgbClr val="292929"/>
                </a:solidFill>
              </a:rPr>
              <a:t> </a:t>
            </a:r>
            <a:r>
              <a:rPr spc="-25" dirty="0">
                <a:solidFill>
                  <a:srgbClr val="292929"/>
                </a:solidFill>
              </a:rPr>
              <a:t>generally</a:t>
            </a:r>
            <a:r>
              <a:rPr spc="35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low</a:t>
            </a:r>
            <a:r>
              <a:rPr spc="25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weighted</a:t>
            </a:r>
            <a:r>
              <a:rPr spc="-35" dirty="0">
                <a:solidFill>
                  <a:srgbClr val="292929"/>
                </a:solidFill>
              </a:rPr>
              <a:t> </a:t>
            </a:r>
            <a:r>
              <a:rPr spc="-10" dirty="0">
                <a:solidFill>
                  <a:srgbClr val="292929"/>
                </a:solidFill>
              </a:rPr>
              <a:t>payloads perform</a:t>
            </a:r>
            <a:r>
              <a:rPr spc="-2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better</a:t>
            </a:r>
            <a:r>
              <a:rPr spc="-11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than</a:t>
            </a:r>
            <a:r>
              <a:rPr spc="-15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the</a:t>
            </a:r>
            <a:r>
              <a:rPr spc="-65" dirty="0">
                <a:solidFill>
                  <a:srgbClr val="292929"/>
                </a:solidFill>
              </a:rPr>
              <a:t> </a:t>
            </a:r>
            <a:r>
              <a:rPr spc="-70" dirty="0">
                <a:solidFill>
                  <a:srgbClr val="292929"/>
                </a:solidFill>
              </a:rPr>
              <a:t>heavy</a:t>
            </a:r>
            <a:r>
              <a:rPr spc="-3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weighted</a:t>
            </a:r>
            <a:r>
              <a:rPr spc="-65" dirty="0">
                <a:solidFill>
                  <a:srgbClr val="292929"/>
                </a:solidFill>
              </a:rPr>
              <a:t> </a:t>
            </a:r>
            <a:r>
              <a:rPr spc="-10" dirty="0">
                <a:solidFill>
                  <a:srgbClr val="292929"/>
                </a:solidFill>
              </a:rPr>
              <a:t>payloads.</a:t>
            </a:r>
          </a:p>
          <a:p>
            <a:pPr marL="241300" marR="5080" indent="-229235" algn="just">
              <a:lnSpc>
                <a:spcPts val="1950"/>
              </a:lnSpc>
              <a:spcBef>
                <a:spcPts val="1360"/>
              </a:spcBef>
              <a:buFont typeface="Arial MT"/>
              <a:buChar char="•"/>
              <a:tabLst>
                <a:tab pos="241300" algn="l"/>
              </a:tabLst>
            </a:pPr>
            <a:r>
              <a:rPr spc="-10" dirty="0"/>
              <a:t>With</a:t>
            </a:r>
            <a:r>
              <a:rPr spc="-110" dirty="0"/>
              <a:t> </a:t>
            </a:r>
            <a:r>
              <a:rPr dirty="0"/>
              <a:t>the</a:t>
            </a:r>
            <a:r>
              <a:rPr spc="-120" dirty="0"/>
              <a:t> </a:t>
            </a:r>
            <a:r>
              <a:rPr spc="-20" dirty="0"/>
              <a:t>current</a:t>
            </a:r>
            <a:r>
              <a:rPr spc="-75" dirty="0"/>
              <a:t> </a:t>
            </a:r>
            <a:r>
              <a:rPr spc="-20" dirty="0"/>
              <a:t>data,</a:t>
            </a:r>
            <a:r>
              <a:rPr spc="-40" dirty="0"/>
              <a:t> </a:t>
            </a:r>
            <a:r>
              <a:rPr dirty="0"/>
              <a:t>we</a:t>
            </a:r>
            <a:r>
              <a:rPr spc="-10" dirty="0"/>
              <a:t> </a:t>
            </a:r>
            <a:r>
              <a:rPr spc="-25" dirty="0"/>
              <a:t>cannot</a:t>
            </a:r>
            <a:r>
              <a:rPr spc="-65" dirty="0"/>
              <a:t> </a:t>
            </a:r>
            <a:r>
              <a:rPr spc="-40" dirty="0"/>
              <a:t>explain</a:t>
            </a:r>
            <a:r>
              <a:rPr spc="-75" dirty="0"/>
              <a:t> </a:t>
            </a:r>
            <a:r>
              <a:rPr dirty="0"/>
              <a:t>why</a:t>
            </a:r>
            <a:r>
              <a:rPr spc="-10" dirty="0"/>
              <a:t> </a:t>
            </a:r>
            <a:r>
              <a:rPr spc="-75" dirty="0"/>
              <a:t>some</a:t>
            </a:r>
            <a:r>
              <a:rPr spc="-45" dirty="0"/>
              <a:t> </a:t>
            </a:r>
            <a:r>
              <a:rPr spc="-40" dirty="0"/>
              <a:t>launch</a:t>
            </a:r>
            <a:r>
              <a:rPr spc="-60" dirty="0"/>
              <a:t> </a:t>
            </a:r>
            <a:r>
              <a:rPr spc="-20" dirty="0"/>
              <a:t>sites</a:t>
            </a:r>
            <a:r>
              <a:rPr spc="-45" dirty="0"/>
              <a:t> </a:t>
            </a:r>
            <a:r>
              <a:rPr spc="-35" dirty="0"/>
              <a:t>are</a:t>
            </a:r>
            <a:r>
              <a:rPr spc="-10" dirty="0"/>
              <a:t> </a:t>
            </a:r>
            <a:r>
              <a:rPr dirty="0"/>
              <a:t>better</a:t>
            </a:r>
            <a:r>
              <a:rPr spc="-30" dirty="0"/>
              <a:t> </a:t>
            </a:r>
            <a:r>
              <a:rPr dirty="0"/>
              <a:t>than</a:t>
            </a:r>
            <a:r>
              <a:rPr spc="-60" dirty="0"/>
              <a:t> </a:t>
            </a:r>
            <a:r>
              <a:rPr spc="-20" dirty="0"/>
              <a:t>others</a:t>
            </a:r>
            <a:r>
              <a:rPr spc="-45" dirty="0"/>
              <a:t> </a:t>
            </a:r>
            <a:r>
              <a:rPr spc="-195" dirty="0"/>
              <a:t>(KSC</a:t>
            </a:r>
            <a:r>
              <a:rPr spc="75" dirty="0"/>
              <a:t> </a:t>
            </a:r>
            <a:r>
              <a:rPr spc="-80" dirty="0"/>
              <a:t>LC-</a:t>
            </a:r>
            <a:r>
              <a:rPr dirty="0"/>
              <a:t>39A</a:t>
            </a:r>
            <a:r>
              <a:rPr spc="-70" dirty="0"/>
              <a:t> </a:t>
            </a:r>
            <a:r>
              <a:rPr spc="-25" dirty="0"/>
              <a:t>is </a:t>
            </a:r>
            <a:r>
              <a:rPr dirty="0"/>
              <a:t>the</a:t>
            </a:r>
            <a:r>
              <a:rPr spc="-120" dirty="0"/>
              <a:t> </a:t>
            </a:r>
            <a:r>
              <a:rPr dirty="0"/>
              <a:t>best</a:t>
            </a:r>
            <a:r>
              <a:rPr spc="-80" dirty="0"/>
              <a:t> </a:t>
            </a:r>
            <a:r>
              <a:rPr spc="-60" dirty="0"/>
              <a:t>launch </a:t>
            </a:r>
            <a:r>
              <a:rPr spc="-40" dirty="0"/>
              <a:t>site).</a:t>
            </a:r>
            <a:r>
              <a:rPr spc="-80" dirty="0"/>
              <a:t> </a:t>
            </a:r>
            <a:r>
              <a:rPr dirty="0"/>
              <a:t>To</a:t>
            </a:r>
            <a:r>
              <a:rPr spc="50" dirty="0"/>
              <a:t> </a:t>
            </a:r>
            <a:r>
              <a:rPr dirty="0"/>
              <a:t>get</a:t>
            </a:r>
            <a:r>
              <a:rPr spc="-55" dirty="0"/>
              <a:t> </a:t>
            </a:r>
            <a:r>
              <a:rPr dirty="0"/>
              <a:t>an</a:t>
            </a:r>
            <a:r>
              <a:rPr spc="15" dirty="0"/>
              <a:t> </a:t>
            </a:r>
            <a:r>
              <a:rPr spc="-65" dirty="0"/>
              <a:t>answer</a:t>
            </a:r>
            <a:r>
              <a:rPr spc="-5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this</a:t>
            </a:r>
            <a:r>
              <a:rPr spc="-35" dirty="0"/>
              <a:t> </a:t>
            </a:r>
            <a:r>
              <a:rPr spc="-20" dirty="0"/>
              <a:t>problem,</a:t>
            </a:r>
            <a:r>
              <a:rPr spc="-35" dirty="0"/>
              <a:t> </a:t>
            </a:r>
            <a:r>
              <a:rPr dirty="0"/>
              <a:t>we could</a:t>
            </a:r>
            <a:r>
              <a:rPr spc="-35" dirty="0"/>
              <a:t> </a:t>
            </a:r>
            <a:r>
              <a:rPr dirty="0"/>
              <a:t>obtain</a:t>
            </a:r>
            <a:r>
              <a:rPr spc="-55" dirty="0"/>
              <a:t> </a:t>
            </a:r>
            <a:r>
              <a:rPr spc="-40" dirty="0"/>
              <a:t>atmospheric</a:t>
            </a:r>
            <a:r>
              <a:rPr spc="-75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dirty="0"/>
              <a:t>other</a:t>
            </a:r>
            <a:r>
              <a:rPr spc="50" dirty="0"/>
              <a:t> </a:t>
            </a:r>
            <a:r>
              <a:rPr spc="-10" dirty="0"/>
              <a:t>relevant data.</a:t>
            </a:r>
          </a:p>
          <a:p>
            <a:pPr marL="241300" marR="166370" indent="-229235">
              <a:lnSpc>
                <a:spcPct val="88600"/>
              </a:lnSpc>
              <a:spcBef>
                <a:spcPts val="1440"/>
              </a:spcBef>
              <a:buFont typeface="Arial MT"/>
              <a:buChar char="•"/>
              <a:tabLst>
                <a:tab pos="241300" algn="l"/>
              </a:tabLst>
            </a:pPr>
            <a:r>
              <a:rPr spc="-10" dirty="0"/>
              <a:t>For</a:t>
            </a:r>
            <a:r>
              <a:rPr spc="-110" dirty="0"/>
              <a:t> </a:t>
            </a:r>
            <a:r>
              <a:rPr dirty="0"/>
              <a:t>this</a:t>
            </a:r>
            <a:r>
              <a:rPr spc="-70" dirty="0"/>
              <a:t> </a:t>
            </a:r>
            <a:r>
              <a:rPr spc="-35" dirty="0"/>
              <a:t>dataset,</a:t>
            </a:r>
            <a:r>
              <a:rPr spc="-80" dirty="0"/>
              <a:t> </a:t>
            </a:r>
            <a:r>
              <a:rPr dirty="0"/>
              <a:t>we</a:t>
            </a:r>
            <a:r>
              <a:rPr spc="-10" dirty="0"/>
              <a:t> </a:t>
            </a:r>
            <a:r>
              <a:rPr spc="-65" dirty="0"/>
              <a:t>choose</a:t>
            </a:r>
            <a:r>
              <a:rPr spc="-5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45" dirty="0"/>
              <a:t>Decision</a:t>
            </a:r>
            <a:r>
              <a:rPr spc="-90" dirty="0"/>
              <a:t> </a:t>
            </a:r>
            <a:r>
              <a:rPr spc="-70" dirty="0"/>
              <a:t>Tree</a:t>
            </a:r>
            <a:r>
              <a:rPr spc="55" dirty="0"/>
              <a:t> </a:t>
            </a:r>
            <a:r>
              <a:rPr dirty="0"/>
              <a:t>Algorithm</a:t>
            </a:r>
            <a:r>
              <a:rPr spc="15" dirty="0"/>
              <a:t> </a:t>
            </a:r>
            <a:r>
              <a:rPr spc="-100" dirty="0"/>
              <a:t>as</a:t>
            </a:r>
            <a:r>
              <a:rPr spc="-20" dirty="0"/>
              <a:t> </a:t>
            </a:r>
            <a:r>
              <a:rPr dirty="0"/>
              <a:t>the best</a:t>
            </a:r>
            <a:r>
              <a:rPr spc="-60" dirty="0"/>
              <a:t> </a:t>
            </a:r>
            <a:r>
              <a:rPr spc="-20" dirty="0"/>
              <a:t>model</a:t>
            </a:r>
            <a:r>
              <a:rPr spc="-60" dirty="0"/>
              <a:t> even</a:t>
            </a:r>
            <a:r>
              <a:rPr spc="15" dirty="0"/>
              <a:t> </a:t>
            </a:r>
            <a:r>
              <a:rPr dirty="0"/>
              <a:t>if</a:t>
            </a:r>
            <a:r>
              <a:rPr spc="2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test</a:t>
            </a:r>
            <a:r>
              <a:rPr spc="-75" dirty="0"/>
              <a:t> </a:t>
            </a:r>
            <a:r>
              <a:rPr spc="-10" dirty="0"/>
              <a:t>accuracy </a:t>
            </a:r>
            <a:r>
              <a:rPr spc="-35" dirty="0"/>
              <a:t>between</a:t>
            </a:r>
            <a:r>
              <a:rPr spc="-85" dirty="0"/>
              <a:t> </a:t>
            </a:r>
            <a:r>
              <a:rPr dirty="0"/>
              <a:t>all</a:t>
            </a:r>
            <a:r>
              <a:rPr spc="-5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35" dirty="0"/>
              <a:t>models</a:t>
            </a:r>
            <a:r>
              <a:rPr spc="-30" dirty="0"/>
              <a:t> </a:t>
            </a:r>
            <a:r>
              <a:rPr spc="-40" dirty="0"/>
              <a:t>used</a:t>
            </a:r>
            <a:r>
              <a:rPr spc="-3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spc="-25" dirty="0"/>
              <a:t>identical.</a:t>
            </a:r>
            <a:r>
              <a:rPr spc="-95" dirty="0"/>
              <a:t> </a:t>
            </a:r>
            <a:r>
              <a:rPr spc="-150" dirty="0"/>
              <a:t>We</a:t>
            </a:r>
            <a:r>
              <a:rPr spc="35" dirty="0"/>
              <a:t> </a:t>
            </a:r>
            <a:r>
              <a:rPr spc="-65" dirty="0"/>
              <a:t>choose</a:t>
            </a:r>
            <a:r>
              <a:rPr spc="-55" dirty="0"/>
              <a:t> </a:t>
            </a:r>
            <a:r>
              <a:rPr spc="-45" dirty="0"/>
              <a:t>Decision</a:t>
            </a:r>
            <a:r>
              <a:rPr spc="-90" dirty="0"/>
              <a:t> </a:t>
            </a:r>
            <a:r>
              <a:rPr spc="-95" dirty="0"/>
              <a:t>Tree</a:t>
            </a:r>
            <a:r>
              <a:rPr dirty="0"/>
              <a:t> Algorithm</a:t>
            </a:r>
            <a:r>
              <a:rPr spc="45" dirty="0"/>
              <a:t> </a:t>
            </a:r>
            <a:r>
              <a:rPr spc="-75" dirty="0"/>
              <a:t>because</a:t>
            </a:r>
            <a:r>
              <a:rPr spc="-45" dirty="0"/>
              <a:t> </a:t>
            </a:r>
            <a:r>
              <a:rPr spc="55" dirty="0"/>
              <a:t>it</a:t>
            </a:r>
            <a:r>
              <a:rPr spc="-50" dirty="0"/>
              <a:t> </a:t>
            </a:r>
            <a:r>
              <a:rPr spc="-40" dirty="0"/>
              <a:t>has</a:t>
            </a:r>
            <a:r>
              <a:rPr spc="3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10" dirty="0"/>
              <a:t>better </a:t>
            </a:r>
            <a:r>
              <a:rPr dirty="0"/>
              <a:t>train</a:t>
            </a:r>
            <a:r>
              <a:rPr spc="15" dirty="0"/>
              <a:t> </a:t>
            </a:r>
            <a:r>
              <a:rPr spc="-10" dirty="0"/>
              <a:t>accuracy.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45</a:t>
            </a:fld>
            <a:endParaRPr spc="6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20" dirty="0"/>
              <a:t>Conclusions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5083" y="6403657"/>
            <a:ext cx="1466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35" dirty="0">
                <a:solidFill>
                  <a:srgbClr val="1C7C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0389" y="6090602"/>
            <a:ext cx="1466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35" dirty="0">
                <a:solidFill>
                  <a:srgbClr val="1C7CDB"/>
                </a:solidFill>
                <a:latin typeface="Microsoft Sans Serif"/>
                <a:cs typeface="Microsoft Sans Serif"/>
              </a:rPr>
              <a:t>6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1332166"/>
            <a:ext cx="8355330" cy="447992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150" spc="-65" dirty="0">
                <a:solidFill>
                  <a:srgbClr val="0A48CA"/>
                </a:solidFill>
                <a:latin typeface="Microsoft Sans Serif"/>
                <a:cs typeface="Microsoft Sans Serif"/>
              </a:rPr>
              <a:t>Executive</a:t>
            </a:r>
            <a:r>
              <a:rPr sz="2150" spc="-30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A48CA"/>
                </a:solidFill>
                <a:latin typeface="Microsoft Sans Serif"/>
                <a:cs typeface="Microsoft Sans Serif"/>
              </a:rPr>
              <a:t>Summary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699135" algn="l"/>
              </a:tabLst>
            </a:pPr>
            <a:r>
              <a:rPr sz="1850" spc="-90" dirty="0">
                <a:solidFill>
                  <a:srgbClr val="767070"/>
                </a:solidFill>
                <a:latin typeface="Microsoft Sans Serif"/>
                <a:cs typeface="Microsoft Sans Serif"/>
              </a:rPr>
              <a:t>SpaceX</a:t>
            </a:r>
            <a:r>
              <a:rPr sz="1850" spc="5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260" dirty="0">
                <a:solidFill>
                  <a:srgbClr val="767070"/>
                </a:solidFill>
                <a:latin typeface="Microsoft Sans Serif"/>
                <a:cs typeface="Microsoft Sans Serif"/>
              </a:rPr>
              <a:t>REST</a:t>
            </a:r>
            <a:r>
              <a:rPr sz="1850" spc="13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25" dirty="0">
                <a:solidFill>
                  <a:srgbClr val="767070"/>
                </a:solidFill>
                <a:latin typeface="Microsoft Sans Serif"/>
                <a:cs typeface="Microsoft Sans Serif"/>
              </a:rPr>
              <a:t>API</a:t>
            </a:r>
            <a:endParaRPr sz="18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699135" algn="l"/>
              </a:tabLst>
            </a:pPr>
            <a:r>
              <a:rPr sz="1850" spc="-35" dirty="0">
                <a:solidFill>
                  <a:srgbClr val="767070"/>
                </a:solidFill>
                <a:latin typeface="Microsoft Sans Serif"/>
                <a:cs typeface="Microsoft Sans Serif"/>
              </a:rPr>
              <a:t>Web </a:t>
            </a:r>
            <a:r>
              <a:rPr sz="1850" spc="-20" dirty="0">
                <a:solidFill>
                  <a:srgbClr val="767070"/>
                </a:solidFill>
                <a:latin typeface="Microsoft Sans Serif"/>
                <a:cs typeface="Microsoft Sans Serif"/>
              </a:rPr>
              <a:t>Scrapping</a:t>
            </a:r>
            <a:r>
              <a:rPr sz="1850" spc="7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767070"/>
                </a:solidFill>
                <a:latin typeface="Microsoft Sans Serif"/>
                <a:cs typeface="Microsoft Sans Serif"/>
              </a:rPr>
              <a:t>from </a:t>
            </a:r>
            <a:r>
              <a:rPr sz="1850" spc="-10" dirty="0">
                <a:solidFill>
                  <a:srgbClr val="767070"/>
                </a:solidFill>
                <a:latin typeface="Microsoft Sans Serif"/>
                <a:cs typeface="Microsoft Sans Serif"/>
              </a:rPr>
              <a:t>Wikipedia</a:t>
            </a:r>
            <a:endParaRPr sz="18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699135" algn="l"/>
              </a:tabLst>
            </a:pPr>
            <a:r>
              <a:rPr sz="1850" dirty="0">
                <a:solidFill>
                  <a:srgbClr val="767070"/>
                </a:solidFill>
                <a:latin typeface="Microsoft Sans Serif"/>
                <a:cs typeface="Microsoft Sans Serif"/>
              </a:rPr>
              <a:t>Dropping</a:t>
            </a:r>
            <a:r>
              <a:rPr sz="1850" spc="114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7070"/>
                </a:solidFill>
                <a:latin typeface="Microsoft Sans Serif"/>
                <a:cs typeface="Microsoft Sans Serif"/>
              </a:rPr>
              <a:t>unnecessary</a:t>
            </a:r>
            <a:r>
              <a:rPr sz="1850" spc="16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10" dirty="0">
                <a:solidFill>
                  <a:srgbClr val="767070"/>
                </a:solidFill>
                <a:latin typeface="Microsoft Sans Serif"/>
                <a:cs typeface="Microsoft Sans Serif"/>
              </a:rPr>
              <a:t>columns</a:t>
            </a:r>
            <a:endParaRPr sz="18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699135" algn="l"/>
              </a:tabLst>
            </a:pPr>
            <a:r>
              <a:rPr sz="1850" spc="-40" dirty="0">
                <a:solidFill>
                  <a:srgbClr val="767070"/>
                </a:solidFill>
                <a:latin typeface="Microsoft Sans Serif"/>
                <a:cs typeface="Microsoft Sans Serif"/>
              </a:rPr>
              <a:t>One</a:t>
            </a:r>
            <a:r>
              <a:rPr sz="1850" spc="4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767070"/>
                </a:solidFill>
                <a:latin typeface="Microsoft Sans Serif"/>
                <a:cs typeface="Microsoft Sans Serif"/>
              </a:rPr>
              <a:t>Hot</a:t>
            </a:r>
            <a:r>
              <a:rPr sz="1850" spc="7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25" dirty="0">
                <a:solidFill>
                  <a:srgbClr val="767070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13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767070"/>
                </a:solidFill>
                <a:latin typeface="Microsoft Sans Serif"/>
                <a:cs typeface="Microsoft Sans Serif"/>
              </a:rPr>
              <a:t>for</a:t>
            </a:r>
            <a:r>
              <a:rPr sz="1850" spc="4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30" dirty="0">
                <a:solidFill>
                  <a:srgbClr val="767070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12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10" dirty="0">
                <a:solidFill>
                  <a:srgbClr val="767070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6830" y="5921692"/>
            <a:ext cx="535559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1850" dirty="0">
                <a:solidFill>
                  <a:srgbClr val="767070"/>
                </a:solidFill>
                <a:latin typeface="Microsoft Sans Serif"/>
                <a:cs typeface="Microsoft Sans Serif"/>
              </a:rPr>
              <a:t>How</a:t>
            </a:r>
            <a:r>
              <a:rPr sz="1850" spc="4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767070"/>
                </a:solidFill>
                <a:latin typeface="Microsoft Sans Serif"/>
                <a:cs typeface="Microsoft Sans Serif"/>
              </a:rPr>
              <a:t>to</a:t>
            </a:r>
            <a:r>
              <a:rPr sz="1850" spc="1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767070"/>
                </a:solidFill>
                <a:latin typeface="Microsoft Sans Serif"/>
                <a:cs typeface="Microsoft Sans Serif"/>
              </a:rPr>
              <a:t>build,</a:t>
            </a:r>
            <a:r>
              <a:rPr sz="1850" spc="8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767070"/>
                </a:solidFill>
                <a:latin typeface="Microsoft Sans Serif"/>
                <a:cs typeface="Microsoft Sans Serif"/>
              </a:rPr>
              <a:t>tune,</a:t>
            </a:r>
            <a:r>
              <a:rPr sz="1850" spc="2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30" dirty="0">
                <a:solidFill>
                  <a:srgbClr val="767070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10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25" dirty="0">
                <a:solidFill>
                  <a:srgbClr val="767070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17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10" dirty="0">
                <a:solidFill>
                  <a:srgbClr val="767070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9312" y="420624"/>
            <a:ext cx="26593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Methodology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0389" y="6090602"/>
            <a:ext cx="1466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35" dirty="0">
                <a:solidFill>
                  <a:srgbClr val="1C7CDB"/>
                </a:solidFill>
                <a:latin typeface="Microsoft Sans Serif"/>
                <a:cs typeface="Microsoft Sans Serif"/>
              </a:rPr>
              <a:t>7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1641474"/>
            <a:ext cx="9020810" cy="1207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Rest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webscrapping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5"/>
              </a:spcBef>
              <a:buFont typeface="Arial MT"/>
              <a:buChar char="•"/>
              <a:tabLst>
                <a:tab pos="699135" algn="l"/>
              </a:tabLst>
            </a:pPr>
            <a:r>
              <a:rPr sz="1800" spc="-95" dirty="0">
                <a:latin typeface="Microsoft Sans Serif"/>
                <a:cs typeface="Microsoft Sans Serif"/>
              </a:rPr>
              <a:t>The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information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obtained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by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API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are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rocket,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launches,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payload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information.</a:t>
            </a:r>
            <a:endParaRPr sz="1800">
              <a:latin typeface="Microsoft Sans Serif"/>
              <a:cs typeface="Microsoft Sans Serif"/>
            </a:endParaRPr>
          </a:p>
          <a:p>
            <a:pPr marL="1156335" lvl="2" indent="-228600">
              <a:lnSpc>
                <a:spcPct val="100000"/>
              </a:lnSpc>
              <a:spcBef>
                <a:spcPts val="1470"/>
              </a:spcBef>
              <a:buFont typeface="Arial MT"/>
              <a:buChar char="•"/>
              <a:tabLst>
                <a:tab pos="1156335" algn="l"/>
              </a:tabLst>
            </a:pPr>
            <a:r>
              <a:rPr sz="1400" spc="-75" dirty="0">
                <a:latin typeface="Microsoft Sans Serif"/>
                <a:cs typeface="Microsoft Sans Serif"/>
              </a:rPr>
              <a:t>The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Space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30" dirty="0">
                <a:latin typeface="Microsoft Sans Serif"/>
                <a:cs typeface="Microsoft Sans Serif"/>
              </a:rPr>
              <a:t>X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90" dirty="0">
                <a:latin typeface="Microsoft Sans Serif"/>
                <a:cs typeface="Microsoft Sans Serif"/>
              </a:rPr>
              <a:t>REST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API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50" dirty="0">
                <a:latin typeface="Microsoft Sans Serif"/>
                <a:cs typeface="Microsoft Sans Serif"/>
              </a:rPr>
              <a:t>URL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api.spacexdata.com/v4/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6830" y="4236021"/>
            <a:ext cx="9780905" cy="9683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41300" marR="1497330" indent="-229235">
              <a:lnSpc>
                <a:spcPts val="2100"/>
              </a:lnSpc>
              <a:spcBef>
                <a:spcPts val="22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95" dirty="0">
                <a:latin typeface="Microsoft Sans Serif"/>
                <a:cs typeface="Microsoft Sans Serif"/>
              </a:rPr>
              <a:t>The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information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obtained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by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webscrapping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Wikipedia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are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launches,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landing, </a:t>
            </a:r>
            <a:r>
              <a:rPr sz="1800" spc="-25" dirty="0">
                <a:latin typeface="Microsoft Sans Serif"/>
                <a:cs typeface="Microsoft Sans Serif"/>
              </a:rPr>
              <a:t>payload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information.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spc="-155" dirty="0">
                <a:latin typeface="Microsoft Sans Serif"/>
                <a:cs typeface="Microsoft Sans Serif"/>
              </a:rPr>
              <a:t>URL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https://en.wikipedia.org/w/index.php?title=List_of_Falcon_9_and_Falcon_Heavy_launches&amp;oldid=1027686922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Data</a:t>
            </a:r>
            <a:r>
              <a:rPr spc="-210" dirty="0"/>
              <a:t> </a:t>
            </a:r>
            <a:r>
              <a:rPr spc="-55" dirty="0"/>
              <a:t>Collection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436876" y="3151251"/>
            <a:ext cx="1050925" cy="841375"/>
            <a:chOff x="2436876" y="3151251"/>
            <a:chExt cx="1050925" cy="841375"/>
          </a:xfrm>
        </p:grpSpPr>
        <p:sp>
          <p:nvSpPr>
            <p:cNvPr id="7" name="object 7"/>
            <p:cNvSpPr/>
            <p:nvPr/>
          </p:nvSpPr>
          <p:spPr>
            <a:xfrm>
              <a:off x="2443226" y="3157601"/>
              <a:ext cx="1038225" cy="828675"/>
            </a:xfrm>
            <a:custGeom>
              <a:avLst/>
              <a:gdLst/>
              <a:ahLst/>
              <a:cxnLst/>
              <a:rect l="l" t="t" r="r" b="b"/>
              <a:pathLst>
                <a:path w="1038225" h="828675">
                  <a:moveTo>
                    <a:pt x="900049" y="0"/>
                  </a:moveTo>
                  <a:lnTo>
                    <a:pt x="138049" y="0"/>
                  </a:lnTo>
                  <a:lnTo>
                    <a:pt x="94382" y="7029"/>
                  </a:lnTo>
                  <a:lnTo>
                    <a:pt x="56482" y="26611"/>
                  </a:lnTo>
                  <a:lnTo>
                    <a:pt x="26611" y="56482"/>
                  </a:lnTo>
                  <a:lnTo>
                    <a:pt x="7029" y="94382"/>
                  </a:lnTo>
                  <a:lnTo>
                    <a:pt x="0" y="138049"/>
                  </a:lnTo>
                  <a:lnTo>
                    <a:pt x="0" y="690499"/>
                  </a:lnTo>
                  <a:lnTo>
                    <a:pt x="7029" y="734178"/>
                  </a:lnTo>
                  <a:lnTo>
                    <a:pt x="26611" y="772110"/>
                  </a:lnTo>
                  <a:lnTo>
                    <a:pt x="56482" y="802019"/>
                  </a:lnTo>
                  <a:lnTo>
                    <a:pt x="94382" y="821632"/>
                  </a:lnTo>
                  <a:lnTo>
                    <a:pt x="138049" y="828675"/>
                  </a:lnTo>
                  <a:lnTo>
                    <a:pt x="900049" y="828675"/>
                  </a:lnTo>
                  <a:lnTo>
                    <a:pt x="943728" y="821632"/>
                  </a:lnTo>
                  <a:lnTo>
                    <a:pt x="981660" y="802019"/>
                  </a:lnTo>
                  <a:lnTo>
                    <a:pt x="1011569" y="772110"/>
                  </a:lnTo>
                  <a:lnTo>
                    <a:pt x="1031182" y="734178"/>
                  </a:lnTo>
                  <a:lnTo>
                    <a:pt x="1038225" y="690499"/>
                  </a:lnTo>
                  <a:lnTo>
                    <a:pt x="1038225" y="138049"/>
                  </a:lnTo>
                  <a:lnTo>
                    <a:pt x="1031182" y="94382"/>
                  </a:lnTo>
                  <a:lnTo>
                    <a:pt x="1011569" y="56482"/>
                  </a:lnTo>
                  <a:lnTo>
                    <a:pt x="981660" y="26611"/>
                  </a:lnTo>
                  <a:lnTo>
                    <a:pt x="943728" y="7029"/>
                  </a:lnTo>
                  <a:lnTo>
                    <a:pt x="9000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43226" y="3157601"/>
              <a:ext cx="1038225" cy="828675"/>
            </a:xfrm>
            <a:custGeom>
              <a:avLst/>
              <a:gdLst/>
              <a:ahLst/>
              <a:cxnLst/>
              <a:rect l="l" t="t" r="r" b="b"/>
              <a:pathLst>
                <a:path w="1038225" h="828675">
                  <a:moveTo>
                    <a:pt x="0" y="138049"/>
                  </a:moveTo>
                  <a:lnTo>
                    <a:pt x="7029" y="94382"/>
                  </a:lnTo>
                  <a:lnTo>
                    <a:pt x="26611" y="56482"/>
                  </a:lnTo>
                  <a:lnTo>
                    <a:pt x="56482" y="26611"/>
                  </a:lnTo>
                  <a:lnTo>
                    <a:pt x="94382" y="7029"/>
                  </a:lnTo>
                  <a:lnTo>
                    <a:pt x="138049" y="0"/>
                  </a:lnTo>
                  <a:lnTo>
                    <a:pt x="900049" y="0"/>
                  </a:lnTo>
                  <a:lnTo>
                    <a:pt x="943728" y="7029"/>
                  </a:lnTo>
                  <a:lnTo>
                    <a:pt x="981660" y="26611"/>
                  </a:lnTo>
                  <a:lnTo>
                    <a:pt x="1011569" y="56482"/>
                  </a:lnTo>
                  <a:lnTo>
                    <a:pt x="1031182" y="94382"/>
                  </a:lnTo>
                  <a:lnTo>
                    <a:pt x="1038225" y="138049"/>
                  </a:lnTo>
                  <a:lnTo>
                    <a:pt x="1038225" y="690499"/>
                  </a:lnTo>
                  <a:lnTo>
                    <a:pt x="1031182" y="734178"/>
                  </a:lnTo>
                  <a:lnTo>
                    <a:pt x="1011569" y="772110"/>
                  </a:lnTo>
                  <a:lnTo>
                    <a:pt x="981660" y="802019"/>
                  </a:lnTo>
                  <a:lnTo>
                    <a:pt x="943728" y="821632"/>
                  </a:lnTo>
                  <a:lnTo>
                    <a:pt x="900049" y="828675"/>
                  </a:lnTo>
                  <a:lnTo>
                    <a:pt x="138049" y="828675"/>
                  </a:lnTo>
                  <a:lnTo>
                    <a:pt x="94382" y="821632"/>
                  </a:lnTo>
                  <a:lnTo>
                    <a:pt x="56482" y="802019"/>
                  </a:lnTo>
                  <a:lnTo>
                    <a:pt x="26611" y="772110"/>
                  </a:lnTo>
                  <a:lnTo>
                    <a:pt x="7029" y="734178"/>
                  </a:lnTo>
                  <a:lnTo>
                    <a:pt x="0" y="690499"/>
                  </a:lnTo>
                  <a:lnTo>
                    <a:pt x="0" y="13804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44139" y="3222942"/>
            <a:ext cx="622935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1270" algn="ctr">
              <a:lnSpc>
                <a:spcPct val="100600"/>
              </a:lnSpc>
              <a:spcBef>
                <a:spcPts val="114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SpaceX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Rest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API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call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75126" y="3351276"/>
            <a:ext cx="755650" cy="498475"/>
            <a:chOff x="3675126" y="3351276"/>
            <a:chExt cx="755650" cy="498475"/>
          </a:xfrm>
        </p:grpSpPr>
        <p:sp>
          <p:nvSpPr>
            <p:cNvPr id="11" name="object 11"/>
            <p:cNvSpPr/>
            <p:nvPr/>
          </p:nvSpPr>
          <p:spPr>
            <a:xfrm>
              <a:off x="3681476" y="3357626"/>
              <a:ext cx="742950" cy="485775"/>
            </a:xfrm>
            <a:custGeom>
              <a:avLst/>
              <a:gdLst/>
              <a:ahLst/>
              <a:cxnLst/>
              <a:rect l="l" t="t" r="r" b="b"/>
              <a:pathLst>
                <a:path w="742950" h="485775">
                  <a:moveTo>
                    <a:pt x="499999" y="0"/>
                  </a:moveTo>
                  <a:lnTo>
                    <a:pt x="499999" y="121412"/>
                  </a:lnTo>
                  <a:lnTo>
                    <a:pt x="0" y="121412"/>
                  </a:lnTo>
                  <a:lnTo>
                    <a:pt x="0" y="364236"/>
                  </a:lnTo>
                  <a:lnTo>
                    <a:pt x="499999" y="364236"/>
                  </a:lnTo>
                  <a:lnTo>
                    <a:pt x="499999" y="485775"/>
                  </a:lnTo>
                  <a:lnTo>
                    <a:pt x="742950" y="242824"/>
                  </a:lnTo>
                  <a:lnTo>
                    <a:pt x="49999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81476" y="3357626"/>
              <a:ext cx="742950" cy="485775"/>
            </a:xfrm>
            <a:custGeom>
              <a:avLst/>
              <a:gdLst/>
              <a:ahLst/>
              <a:cxnLst/>
              <a:rect l="l" t="t" r="r" b="b"/>
              <a:pathLst>
                <a:path w="742950" h="485775">
                  <a:moveTo>
                    <a:pt x="0" y="121412"/>
                  </a:moveTo>
                  <a:lnTo>
                    <a:pt x="499999" y="121412"/>
                  </a:lnTo>
                  <a:lnTo>
                    <a:pt x="499999" y="0"/>
                  </a:lnTo>
                  <a:lnTo>
                    <a:pt x="742950" y="242824"/>
                  </a:lnTo>
                  <a:lnTo>
                    <a:pt x="499999" y="485775"/>
                  </a:lnTo>
                  <a:lnTo>
                    <a:pt x="499999" y="364236"/>
                  </a:lnTo>
                  <a:lnTo>
                    <a:pt x="0" y="364236"/>
                  </a:lnTo>
                  <a:lnTo>
                    <a:pt x="0" y="1214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560951" y="3151251"/>
            <a:ext cx="1403350" cy="841375"/>
            <a:chOff x="4560951" y="3151251"/>
            <a:chExt cx="1403350" cy="841375"/>
          </a:xfrm>
        </p:grpSpPr>
        <p:sp>
          <p:nvSpPr>
            <p:cNvPr id="14" name="object 14"/>
            <p:cNvSpPr/>
            <p:nvPr/>
          </p:nvSpPr>
          <p:spPr>
            <a:xfrm>
              <a:off x="4567301" y="3157601"/>
              <a:ext cx="1390650" cy="828675"/>
            </a:xfrm>
            <a:custGeom>
              <a:avLst/>
              <a:gdLst/>
              <a:ahLst/>
              <a:cxnLst/>
              <a:rect l="l" t="t" r="r" b="b"/>
              <a:pathLst>
                <a:path w="1390650" h="828675">
                  <a:moveTo>
                    <a:pt x="1252474" y="0"/>
                  </a:moveTo>
                  <a:lnTo>
                    <a:pt x="138049" y="0"/>
                  </a:lnTo>
                  <a:lnTo>
                    <a:pt x="94382" y="7029"/>
                  </a:lnTo>
                  <a:lnTo>
                    <a:pt x="56482" y="26611"/>
                  </a:lnTo>
                  <a:lnTo>
                    <a:pt x="26611" y="56482"/>
                  </a:lnTo>
                  <a:lnTo>
                    <a:pt x="7029" y="94382"/>
                  </a:lnTo>
                  <a:lnTo>
                    <a:pt x="0" y="138049"/>
                  </a:lnTo>
                  <a:lnTo>
                    <a:pt x="0" y="690499"/>
                  </a:lnTo>
                  <a:lnTo>
                    <a:pt x="7029" y="734178"/>
                  </a:lnTo>
                  <a:lnTo>
                    <a:pt x="26611" y="772110"/>
                  </a:lnTo>
                  <a:lnTo>
                    <a:pt x="56482" y="802019"/>
                  </a:lnTo>
                  <a:lnTo>
                    <a:pt x="94382" y="821632"/>
                  </a:lnTo>
                  <a:lnTo>
                    <a:pt x="138049" y="828675"/>
                  </a:lnTo>
                  <a:lnTo>
                    <a:pt x="1252474" y="828675"/>
                  </a:lnTo>
                  <a:lnTo>
                    <a:pt x="1296153" y="821632"/>
                  </a:lnTo>
                  <a:lnTo>
                    <a:pt x="1334085" y="802019"/>
                  </a:lnTo>
                  <a:lnTo>
                    <a:pt x="1363994" y="772110"/>
                  </a:lnTo>
                  <a:lnTo>
                    <a:pt x="1383607" y="734178"/>
                  </a:lnTo>
                  <a:lnTo>
                    <a:pt x="1390650" y="690499"/>
                  </a:lnTo>
                  <a:lnTo>
                    <a:pt x="1390650" y="138049"/>
                  </a:lnTo>
                  <a:lnTo>
                    <a:pt x="1383607" y="94382"/>
                  </a:lnTo>
                  <a:lnTo>
                    <a:pt x="1363994" y="56482"/>
                  </a:lnTo>
                  <a:lnTo>
                    <a:pt x="1334085" y="26611"/>
                  </a:lnTo>
                  <a:lnTo>
                    <a:pt x="1296153" y="7029"/>
                  </a:lnTo>
                  <a:lnTo>
                    <a:pt x="12524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67301" y="3157601"/>
              <a:ext cx="1390650" cy="828675"/>
            </a:xfrm>
            <a:custGeom>
              <a:avLst/>
              <a:gdLst/>
              <a:ahLst/>
              <a:cxnLst/>
              <a:rect l="l" t="t" r="r" b="b"/>
              <a:pathLst>
                <a:path w="1390650" h="828675">
                  <a:moveTo>
                    <a:pt x="0" y="138049"/>
                  </a:moveTo>
                  <a:lnTo>
                    <a:pt x="7029" y="94382"/>
                  </a:lnTo>
                  <a:lnTo>
                    <a:pt x="26611" y="56482"/>
                  </a:lnTo>
                  <a:lnTo>
                    <a:pt x="56482" y="26611"/>
                  </a:lnTo>
                  <a:lnTo>
                    <a:pt x="94382" y="7029"/>
                  </a:lnTo>
                  <a:lnTo>
                    <a:pt x="138049" y="0"/>
                  </a:lnTo>
                  <a:lnTo>
                    <a:pt x="1252474" y="0"/>
                  </a:lnTo>
                  <a:lnTo>
                    <a:pt x="1296153" y="7029"/>
                  </a:lnTo>
                  <a:lnTo>
                    <a:pt x="1334085" y="26611"/>
                  </a:lnTo>
                  <a:lnTo>
                    <a:pt x="1363994" y="56482"/>
                  </a:lnTo>
                  <a:lnTo>
                    <a:pt x="1383607" y="94382"/>
                  </a:lnTo>
                  <a:lnTo>
                    <a:pt x="1390650" y="138049"/>
                  </a:lnTo>
                  <a:lnTo>
                    <a:pt x="1390650" y="690499"/>
                  </a:lnTo>
                  <a:lnTo>
                    <a:pt x="1383607" y="734178"/>
                  </a:lnTo>
                  <a:lnTo>
                    <a:pt x="1363994" y="772110"/>
                  </a:lnTo>
                  <a:lnTo>
                    <a:pt x="1334085" y="802019"/>
                  </a:lnTo>
                  <a:lnTo>
                    <a:pt x="1296153" y="821632"/>
                  </a:lnTo>
                  <a:lnTo>
                    <a:pt x="1252474" y="828675"/>
                  </a:lnTo>
                  <a:lnTo>
                    <a:pt x="138049" y="828675"/>
                  </a:lnTo>
                  <a:lnTo>
                    <a:pt x="94382" y="821632"/>
                  </a:lnTo>
                  <a:lnTo>
                    <a:pt x="56482" y="802019"/>
                  </a:lnTo>
                  <a:lnTo>
                    <a:pt x="26611" y="772110"/>
                  </a:lnTo>
                  <a:lnTo>
                    <a:pt x="7029" y="734178"/>
                  </a:lnTo>
                  <a:lnTo>
                    <a:pt x="0" y="690499"/>
                  </a:lnTo>
                  <a:lnTo>
                    <a:pt x="0" y="13804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5778" y="3327082"/>
            <a:ext cx="848994" cy="4622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7950" marR="5080" indent="-95250">
              <a:lnSpc>
                <a:spcPct val="102800"/>
              </a:lnSpc>
              <a:spcBef>
                <a:spcPts val="8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returns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JSON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94476" y="3351276"/>
            <a:ext cx="755650" cy="508000"/>
            <a:chOff x="6094476" y="3351276"/>
            <a:chExt cx="755650" cy="508000"/>
          </a:xfrm>
        </p:grpSpPr>
        <p:sp>
          <p:nvSpPr>
            <p:cNvPr id="18" name="object 18"/>
            <p:cNvSpPr/>
            <p:nvPr/>
          </p:nvSpPr>
          <p:spPr>
            <a:xfrm>
              <a:off x="6100826" y="3357626"/>
              <a:ext cx="742950" cy="495300"/>
            </a:xfrm>
            <a:custGeom>
              <a:avLst/>
              <a:gdLst/>
              <a:ahLst/>
              <a:cxnLst/>
              <a:rect l="l" t="t" r="r" b="b"/>
              <a:pathLst>
                <a:path w="742950" h="495300">
                  <a:moveTo>
                    <a:pt x="495300" y="0"/>
                  </a:moveTo>
                  <a:lnTo>
                    <a:pt x="495300" y="123825"/>
                  </a:lnTo>
                  <a:lnTo>
                    <a:pt x="0" y="123825"/>
                  </a:lnTo>
                  <a:lnTo>
                    <a:pt x="0" y="371475"/>
                  </a:lnTo>
                  <a:lnTo>
                    <a:pt x="495300" y="371475"/>
                  </a:lnTo>
                  <a:lnTo>
                    <a:pt x="495300" y="495300"/>
                  </a:lnTo>
                  <a:lnTo>
                    <a:pt x="742950" y="24765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00826" y="3357626"/>
              <a:ext cx="742950" cy="495300"/>
            </a:xfrm>
            <a:custGeom>
              <a:avLst/>
              <a:gdLst/>
              <a:ahLst/>
              <a:cxnLst/>
              <a:rect l="l" t="t" r="r" b="b"/>
              <a:pathLst>
                <a:path w="742950" h="495300">
                  <a:moveTo>
                    <a:pt x="0" y="123825"/>
                  </a:moveTo>
                  <a:lnTo>
                    <a:pt x="495300" y="123825"/>
                  </a:lnTo>
                  <a:lnTo>
                    <a:pt x="495300" y="0"/>
                  </a:lnTo>
                  <a:lnTo>
                    <a:pt x="742950" y="247650"/>
                  </a:lnTo>
                  <a:lnTo>
                    <a:pt x="495300" y="495300"/>
                  </a:lnTo>
                  <a:lnTo>
                    <a:pt x="495300" y="371475"/>
                  </a:lnTo>
                  <a:lnTo>
                    <a:pt x="0" y="371475"/>
                  </a:lnTo>
                  <a:lnTo>
                    <a:pt x="0" y="12382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942201" y="3151251"/>
            <a:ext cx="1346200" cy="841375"/>
            <a:chOff x="6942201" y="3151251"/>
            <a:chExt cx="1346200" cy="841375"/>
          </a:xfrm>
        </p:grpSpPr>
        <p:sp>
          <p:nvSpPr>
            <p:cNvPr id="21" name="object 21"/>
            <p:cNvSpPr/>
            <p:nvPr/>
          </p:nvSpPr>
          <p:spPr>
            <a:xfrm>
              <a:off x="6948551" y="3157601"/>
              <a:ext cx="1333500" cy="828675"/>
            </a:xfrm>
            <a:custGeom>
              <a:avLst/>
              <a:gdLst/>
              <a:ahLst/>
              <a:cxnLst/>
              <a:rect l="l" t="t" r="r" b="b"/>
              <a:pathLst>
                <a:path w="1333500" h="828675">
                  <a:moveTo>
                    <a:pt x="1195324" y="0"/>
                  </a:moveTo>
                  <a:lnTo>
                    <a:pt x="138049" y="0"/>
                  </a:lnTo>
                  <a:lnTo>
                    <a:pt x="94382" y="7029"/>
                  </a:lnTo>
                  <a:lnTo>
                    <a:pt x="56482" y="26611"/>
                  </a:lnTo>
                  <a:lnTo>
                    <a:pt x="26611" y="56482"/>
                  </a:lnTo>
                  <a:lnTo>
                    <a:pt x="7029" y="94382"/>
                  </a:lnTo>
                  <a:lnTo>
                    <a:pt x="0" y="138049"/>
                  </a:lnTo>
                  <a:lnTo>
                    <a:pt x="0" y="690499"/>
                  </a:lnTo>
                  <a:lnTo>
                    <a:pt x="7029" y="734178"/>
                  </a:lnTo>
                  <a:lnTo>
                    <a:pt x="26611" y="772110"/>
                  </a:lnTo>
                  <a:lnTo>
                    <a:pt x="56482" y="802019"/>
                  </a:lnTo>
                  <a:lnTo>
                    <a:pt x="94382" y="821632"/>
                  </a:lnTo>
                  <a:lnTo>
                    <a:pt x="138049" y="828675"/>
                  </a:lnTo>
                  <a:lnTo>
                    <a:pt x="1195324" y="828675"/>
                  </a:lnTo>
                  <a:lnTo>
                    <a:pt x="1239003" y="821632"/>
                  </a:lnTo>
                  <a:lnTo>
                    <a:pt x="1276935" y="802019"/>
                  </a:lnTo>
                  <a:lnTo>
                    <a:pt x="1306844" y="772110"/>
                  </a:lnTo>
                  <a:lnTo>
                    <a:pt x="1326457" y="734178"/>
                  </a:lnTo>
                  <a:lnTo>
                    <a:pt x="1333500" y="690499"/>
                  </a:lnTo>
                  <a:lnTo>
                    <a:pt x="1333500" y="138049"/>
                  </a:lnTo>
                  <a:lnTo>
                    <a:pt x="1326457" y="94382"/>
                  </a:lnTo>
                  <a:lnTo>
                    <a:pt x="1306844" y="56482"/>
                  </a:lnTo>
                  <a:lnTo>
                    <a:pt x="1276935" y="26611"/>
                  </a:lnTo>
                  <a:lnTo>
                    <a:pt x="1239003" y="7029"/>
                  </a:lnTo>
                  <a:lnTo>
                    <a:pt x="11953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48551" y="3157601"/>
              <a:ext cx="1333500" cy="828675"/>
            </a:xfrm>
            <a:custGeom>
              <a:avLst/>
              <a:gdLst/>
              <a:ahLst/>
              <a:cxnLst/>
              <a:rect l="l" t="t" r="r" b="b"/>
              <a:pathLst>
                <a:path w="1333500" h="828675">
                  <a:moveTo>
                    <a:pt x="0" y="138049"/>
                  </a:moveTo>
                  <a:lnTo>
                    <a:pt x="7029" y="94382"/>
                  </a:lnTo>
                  <a:lnTo>
                    <a:pt x="26611" y="56482"/>
                  </a:lnTo>
                  <a:lnTo>
                    <a:pt x="56482" y="26611"/>
                  </a:lnTo>
                  <a:lnTo>
                    <a:pt x="94382" y="7029"/>
                  </a:lnTo>
                  <a:lnTo>
                    <a:pt x="138049" y="0"/>
                  </a:lnTo>
                  <a:lnTo>
                    <a:pt x="1195324" y="0"/>
                  </a:lnTo>
                  <a:lnTo>
                    <a:pt x="1239003" y="7029"/>
                  </a:lnTo>
                  <a:lnTo>
                    <a:pt x="1276935" y="26611"/>
                  </a:lnTo>
                  <a:lnTo>
                    <a:pt x="1306844" y="56482"/>
                  </a:lnTo>
                  <a:lnTo>
                    <a:pt x="1326457" y="94382"/>
                  </a:lnTo>
                  <a:lnTo>
                    <a:pt x="1333500" y="138049"/>
                  </a:lnTo>
                  <a:lnTo>
                    <a:pt x="1333500" y="690499"/>
                  </a:lnTo>
                  <a:lnTo>
                    <a:pt x="1326457" y="734178"/>
                  </a:lnTo>
                  <a:lnTo>
                    <a:pt x="1306844" y="772110"/>
                  </a:lnTo>
                  <a:lnTo>
                    <a:pt x="1276935" y="802019"/>
                  </a:lnTo>
                  <a:lnTo>
                    <a:pt x="1239003" y="821632"/>
                  </a:lnTo>
                  <a:lnTo>
                    <a:pt x="1195324" y="828675"/>
                  </a:lnTo>
                  <a:lnTo>
                    <a:pt x="138049" y="828675"/>
                  </a:lnTo>
                  <a:lnTo>
                    <a:pt x="94382" y="821632"/>
                  </a:lnTo>
                  <a:lnTo>
                    <a:pt x="56482" y="802019"/>
                  </a:lnTo>
                  <a:lnTo>
                    <a:pt x="26611" y="772110"/>
                  </a:lnTo>
                  <a:lnTo>
                    <a:pt x="7029" y="734178"/>
                  </a:lnTo>
                  <a:lnTo>
                    <a:pt x="0" y="690499"/>
                  </a:lnTo>
                  <a:lnTo>
                    <a:pt x="0" y="13804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193026" y="3189287"/>
            <a:ext cx="829944" cy="720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25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endParaRPr sz="1400">
              <a:latin typeface="Calibri"/>
              <a:cs typeface="Calibri"/>
            </a:endParaRPr>
          </a:p>
          <a:p>
            <a:pPr marL="19050" algn="ctr">
              <a:lnSpc>
                <a:spcPct val="100000"/>
              </a:lnSpc>
              <a:spcBef>
                <a:spcPts val="5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Dataframe</a:t>
            </a:r>
            <a:endParaRPr sz="1400">
              <a:latin typeface="Calibri"/>
              <a:cs typeface="Calibri"/>
            </a:endParaRPr>
          </a:p>
          <a:p>
            <a:pPr marR="22225" algn="ctr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JSON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380476" y="3360801"/>
            <a:ext cx="812800" cy="498475"/>
            <a:chOff x="8380476" y="3360801"/>
            <a:chExt cx="812800" cy="498475"/>
          </a:xfrm>
        </p:grpSpPr>
        <p:sp>
          <p:nvSpPr>
            <p:cNvPr id="25" name="object 25"/>
            <p:cNvSpPr/>
            <p:nvPr/>
          </p:nvSpPr>
          <p:spPr>
            <a:xfrm>
              <a:off x="8386826" y="3367151"/>
              <a:ext cx="800100" cy="485775"/>
            </a:xfrm>
            <a:custGeom>
              <a:avLst/>
              <a:gdLst/>
              <a:ahLst/>
              <a:cxnLst/>
              <a:rect l="l" t="t" r="r" b="b"/>
              <a:pathLst>
                <a:path w="800100" h="485775">
                  <a:moveTo>
                    <a:pt x="557149" y="0"/>
                  </a:moveTo>
                  <a:lnTo>
                    <a:pt x="557149" y="121412"/>
                  </a:lnTo>
                  <a:lnTo>
                    <a:pt x="0" y="121412"/>
                  </a:lnTo>
                  <a:lnTo>
                    <a:pt x="0" y="364236"/>
                  </a:lnTo>
                  <a:lnTo>
                    <a:pt x="557149" y="364236"/>
                  </a:lnTo>
                  <a:lnTo>
                    <a:pt x="557149" y="485775"/>
                  </a:lnTo>
                  <a:lnTo>
                    <a:pt x="800100" y="242824"/>
                  </a:lnTo>
                  <a:lnTo>
                    <a:pt x="5571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86826" y="3367151"/>
              <a:ext cx="800100" cy="485775"/>
            </a:xfrm>
            <a:custGeom>
              <a:avLst/>
              <a:gdLst/>
              <a:ahLst/>
              <a:cxnLst/>
              <a:rect l="l" t="t" r="r" b="b"/>
              <a:pathLst>
                <a:path w="800100" h="485775">
                  <a:moveTo>
                    <a:pt x="0" y="121412"/>
                  </a:moveTo>
                  <a:lnTo>
                    <a:pt x="557149" y="121412"/>
                  </a:lnTo>
                  <a:lnTo>
                    <a:pt x="557149" y="0"/>
                  </a:lnTo>
                  <a:lnTo>
                    <a:pt x="800100" y="242824"/>
                  </a:lnTo>
                  <a:lnTo>
                    <a:pt x="557149" y="485775"/>
                  </a:lnTo>
                  <a:lnTo>
                    <a:pt x="557149" y="364236"/>
                  </a:lnTo>
                  <a:lnTo>
                    <a:pt x="0" y="364236"/>
                  </a:lnTo>
                  <a:lnTo>
                    <a:pt x="0" y="1214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9266301" y="3151251"/>
            <a:ext cx="1203325" cy="841375"/>
            <a:chOff x="9266301" y="3151251"/>
            <a:chExt cx="1203325" cy="841375"/>
          </a:xfrm>
        </p:grpSpPr>
        <p:sp>
          <p:nvSpPr>
            <p:cNvPr id="28" name="object 28"/>
            <p:cNvSpPr/>
            <p:nvPr/>
          </p:nvSpPr>
          <p:spPr>
            <a:xfrm>
              <a:off x="9272651" y="3157601"/>
              <a:ext cx="1190625" cy="828675"/>
            </a:xfrm>
            <a:custGeom>
              <a:avLst/>
              <a:gdLst/>
              <a:ahLst/>
              <a:cxnLst/>
              <a:rect l="l" t="t" r="r" b="b"/>
              <a:pathLst>
                <a:path w="1190625" h="828675">
                  <a:moveTo>
                    <a:pt x="1052449" y="0"/>
                  </a:moveTo>
                  <a:lnTo>
                    <a:pt x="138049" y="0"/>
                  </a:lnTo>
                  <a:lnTo>
                    <a:pt x="94382" y="7029"/>
                  </a:lnTo>
                  <a:lnTo>
                    <a:pt x="56482" y="26611"/>
                  </a:lnTo>
                  <a:lnTo>
                    <a:pt x="26611" y="56482"/>
                  </a:lnTo>
                  <a:lnTo>
                    <a:pt x="7029" y="94382"/>
                  </a:lnTo>
                  <a:lnTo>
                    <a:pt x="0" y="138049"/>
                  </a:lnTo>
                  <a:lnTo>
                    <a:pt x="0" y="690499"/>
                  </a:lnTo>
                  <a:lnTo>
                    <a:pt x="7029" y="734178"/>
                  </a:lnTo>
                  <a:lnTo>
                    <a:pt x="26611" y="772110"/>
                  </a:lnTo>
                  <a:lnTo>
                    <a:pt x="56482" y="802019"/>
                  </a:lnTo>
                  <a:lnTo>
                    <a:pt x="94382" y="821632"/>
                  </a:lnTo>
                  <a:lnTo>
                    <a:pt x="138049" y="828675"/>
                  </a:lnTo>
                  <a:lnTo>
                    <a:pt x="1052449" y="828675"/>
                  </a:lnTo>
                  <a:lnTo>
                    <a:pt x="1096128" y="821632"/>
                  </a:lnTo>
                  <a:lnTo>
                    <a:pt x="1134060" y="802019"/>
                  </a:lnTo>
                  <a:lnTo>
                    <a:pt x="1163969" y="772110"/>
                  </a:lnTo>
                  <a:lnTo>
                    <a:pt x="1183582" y="734178"/>
                  </a:lnTo>
                  <a:lnTo>
                    <a:pt x="1190625" y="690499"/>
                  </a:lnTo>
                  <a:lnTo>
                    <a:pt x="1190625" y="138049"/>
                  </a:lnTo>
                  <a:lnTo>
                    <a:pt x="1183582" y="94382"/>
                  </a:lnTo>
                  <a:lnTo>
                    <a:pt x="1163969" y="56482"/>
                  </a:lnTo>
                  <a:lnTo>
                    <a:pt x="1134060" y="26611"/>
                  </a:lnTo>
                  <a:lnTo>
                    <a:pt x="1096128" y="7029"/>
                  </a:lnTo>
                  <a:lnTo>
                    <a:pt x="10524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72651" y="3157601"/>
              <a:ext cx="1190625" cy="828675"/>
            </a:xfrm>
            <a:custGeom>
              <a:avLst/>
              <a:gdLst/>
              <a:ahLst/>
              <a:cxnLst/>
              <a:rect l="l" t="t" r="r" b="b"/>
              <a:pathLst>
                <a:path w="1190625" h="828675">
                  <a:moveTo>
                    <a:pt x="0" y="138049"/>
                  </a:moveTo>
                  <a:lnTo>
                    <a:pt x="7029" y="94382"/>
                  </a:lnTo>
                  <a:lnTo>
                    <a:pt x="26611" y="56482"/>
                  </a:lnTo>
                  <a:lnTo>
                    <a:pt x="56482" y="26611"/>
                  </a:lnTo>
                  <a:lnTo>
                    <a:pt x="94382" y="7029"/>
                  </a:lnTo>
                  <a:lnTo>
                    <a:pt x="138049" y="0"/>
                  </a:lnTo>
                  <a:lnTo>
                    <a:pt x="1052449" y="0"/>
                  </a:lnTo>
                  <a:lnTo>
                    <a:pt x="1096128" y="7029"/>
                  </a:lnTo>
                  <a:lnTo>
                    <a:pt x="1134060" y="26611"/>
                  </a:lnTo>
                  <a:lnTo>
                    <a:pt x="1163969" y="56482"/>
                  </a:lnTo>
                  <a:lnTo>
                    <a:pt x="1183582" y="94382"/>
                  </a:lnTo>
                  <a:lnTo>
                    <a:pt x="1190625" y="138049"/>
                  </a:lnTo>
                  <a:lnTo>
                    <a:pt x="1190625" y="690499"/>
                  </a:lnTo>
                  <a:lnTo>
                    <a:pt x="1183582" y="734178"/>
                  </a:lnTo>
                  <a:lnTo>
                    <a:pt x="1163969" y="772110"/>
                  </a:lnTo>
                  <a:lnTo>
                    <a:pt x="1134060" y="802019"/>
                  </a:lnTo>
                  <a:lnTo>
                    <a:pt x="1096128" y="821632"/>
                  </a:lnTo>
                  <a:lnTo>
                    <a:pt x="1052449" y="828675"/>
                  </a:lnTo>
                  <a:lnTo>
                    <a:pt x="138049" y="828675"/>
                  </a:lnTo>
                  <a:lnTo>
                    <a:pt x="94382" y="821632"/>
                  </a:lnTo>
                  <a:lnTo>
                    <a:pt x="56482" y="802019"/>
                  </a:lnTo>
                  <a:lnTo>
                    <a:pt x="26611" y="772110"/>
                  </a:lnTo>
                  <a:lnTo>
                    <a:pt x="7029" y="734178"/>
                  </a:lnTo>
                  <a:lnTo>
                    <a:pt x="0" y="690499"/>
                  </a:lnTo>
                  <a:lnTo>
                    <a:pt x="0" y="13804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461500" y="3219767"/>
            <a:ext cx="822325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65" marR="5080" indent="-5080" algn="ctr">
              <a:lnSpc>
                <a:spcPct val="100600"/>
              </a:lnSpc>
              <a:spcBef>
                <a:spcPts val="114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Clean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export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436876" y="5389626"/>
            <a:ext cx="1050925" cy="927100"/>
            <a:chOff x="2436876" y="5389626"/>
            <a:chExt cx="1050925" cy="927100"/>
          </a:xfrm>
        </p:grpSpPr>
        <p:sp>
          <p:nvSpPr>
            <p:cNvPr id="32" name="object 32"/>
            <p:cNvSpPr/>
            <p:nvPr/>
          </p:nvSpPr>
          <p:spPr>
            <a:xfrm>
              <a:off x="2443226" y="5395976"/>
              <a:ext cx="1038225" cy="914400"/>
            </a:xfrm>
            <a:custGeom>
              <a:avLst/>
              <a:gdLst/>
              <a:ahLst/>
              <a:cxnLst/>
              <a:rect l="l" t="t" r="r" b="b"/>
              <a:pathLst>
                <a:path w="1038225" h="914400">
                  <a:moveTo>
                    <a:pt x="88569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36"/>
                  </a:lnTo>
                  <a:lnTo>
                    <a:pt x="7766" y="810104"/>
                  </a:lnTo>
                  <a:lnTo>
                    <a:pt x="29394" y="851939"/>
                  </a:lnTo>
                  <a:lnTo>
                    <a:pt x="62380" y="884930"/>
                  </a:lnTo>
                  <a:lnTo>
                    <a:pt x="104217" y="906566"/>
                  </a:lnTo>
                  <a:lnTo>
                    <a:pt x="152400" y="914336"/>
                  </a:lnTo>
                  <a:lnTo>
                    <a:pt x="885698" y="914336"/>
                  </a:lnTo>
                  <a:lnTo>
                    <a:pt x="933893" y="906566"/>
                  </a:lnTo>
                  <a:lnTo>
                    <a:pt x="975762" y="884930"/>
                  </a:lnTo>
                  <a:lnTo>
                    <a:pt x="1008785" y="851939"/>
                  </a:lnTo>
                  <a:lnTo>
                    <a:pt x="1030445" y="810104"/>
                  </a:lnTo>
                  <a:lnTo>
                    <a:pt x="1038225" y="761936"/>
                  </a:lnTo>
                  <a:lnTo>
                    <a:pt x="1038225" y="152400"/>
                  </a:lnTo>
                  <a:lnTo>
                    <a:pt x="1030445" y="104217"/>
                  </a:lnTo>
                  <a:lnTo>
                    <a:pt x="1008785" y="62380"/>
                  </a:lnTo>
                  <a:lnTo>
                    <a:pt x="975762" y="29394"/>
                  </a:lnTo>
                  <a:lnTo>
                    <a:pt x="933893" y="7766"/>
                  </a:lnTo>
                  <a:lnTo>
                    <a:pt x="88569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43226" y="5395976"/>
              <a:ext cx="1038225" cy="914400"/>
            </a:xfrm>
            <a:custGeom>
              <a:avLst/>
              <a:gdLst/>
              <a:ahLst/>
              <a:cxnLst/>
              <a:rect l="l" t="t" r="r" b="b"/>
              <a:pathLst>
                <a:path w="103822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885698" y="0"/>
                  </a:lnTo>
                  <a:lnTo>
                    <a:pt x="933893" y="7766"/>
                  </a:lnTo>
                  <a:lnTo>
                    <a:pt x="975762" y="29394"/>
                  </a:lnTo>
                  <a:lnTo>
                    <a:pt x="1008785" y="62380"/>
                  </a:lnTo>
                  <a:lnTo>
                    <a:pt x="1030445" y="104217"/>
                  </a:lnTo>
                  <a:lnTo>
                    <a:pt x="1038225" y="152400"/>
                  </a:lnTo>
                  <a:lnTo>
                    <a:pt x="1038225" y="761936"/>
                  </a:lnTo>
                  <a:lnTo>
                    <a:pt x="1030445" y="810104"/>
                  </a:lnTo>
                  <a:lnTo>
                    <a:pt x="1008785" y="851939"/>
                  </a:lnTo>
                  <a:lnTo>
                    <a:pt x="975762" y="884930"/>
                  </a:lnTo>
                  <a:lnTo>
                    <a:pt x="933893" y="906566"/>
                  </a:lnTo>
                  <a:lnTo>
                    <a:pt x="885698" y="914336"/>
                  </a:lnTo>
                  <a:lnTo>
                    <a:pt x="152400" y="914336"/>
                  </a:lnTo>
                  <a:lnTo>
                    <a:pt x="104217" y="906566"/>
                  </a:lnTo>
                  <a:lnTo>
                    <a:pt x="62380" y="884930"/>
                  </a:lnTo>
                  <a:lnTo>
                    <a:pt x="29394" y="851939"/>
                  </a:lnTo>
                  <a:lnTo>
                    <a:pt x="7766" y="810104"/>
                  </a:lnTo>
                  <a:lnTo>
                    <a:pt x="0" y="761936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564129" y="5402960"/>
            <a:ext cx="778510" cy="91249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14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endParaRPr sz="1400">
              <a:latin typeface="Calibri"/>
              <a:cs typeface="Calibri"/>
            </a:endParaRPr>
          </a:p>
          <a:p>
            <a:pPr marL="12700" marR="31750" indent="13335" algn="ctr">
              <a:lnSpc>
                <a:spcPct val="100600"/>
              </a:lnSpc>
              <a:spcBef>
                <a:spcPts val="11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response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Wikipedia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60951" y="5389626"/>
            <a:ext cx="1336675" cy="927100"/>
            <a:chOff x="4560951" y="5389626"/>
            <a:chExt cx="1336675" cy="927100"/>
          </a:xfrm>
        </p:grpSpPr>
        <p:sp>
          <p:nvSpPr>
            <p:cNvPr id="36" name="object 36"/>
            <p:cNvSpPr/>
            <p:nvPr/>
          </p:nvSpPr>
          <p:spPr>
            <a:xfrm>
              <a:off x="4567301" y="5395976"/>
              <a:ext cx="1323975" cy="914400"/>
            </a:xfrm>
            <a:custGeom>
              <a:avLst/>
              <a:gdLst/>
              <a:ahLst/>
              <a:cxnLst/>
              <a:rect l="l" t="t" r="r" b="b"/>
              <a:pathLst>
                <a:path w="1323975" h="914400">
                  <a:moveTo>
                    <a:pt x="117144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36"/>
                  </a:lnTo>
                  <a:lnTo>
                    <a:pt x="7766" y="810104"/>
                  </a:lnTo>
                  <a:lnTo>
                    <a:pt x="29394" y="851939"/>
                  </a:lnTo>
                  <a:lnTo>
                    <a:pt x="62380" y="884930"/>
                  </a:lnTo>
                  <a:lnTo>
                    <a:pt x="104217" y="906566"/>
                  </a:lnTo>
                  <a:lnTo>
                    <a:pt x="152400" y="914336"/>
                  </a:lnTo>
                  <a:lnTo>
                    <a:pt x="1171448" y="914336"/>
                  </a:lnTo>
                  <a:lnTo>
                    <a:pt x="1219643" y="906566"/>
                  </a:lnTo>
                  <a:lnTo>
                    <a:pt x="1261512" y="884930"/>
                  </a:lnTo>
                  <a:lnTo>
                    <a:pt x="1294535" y="851939"/>
                  </a:lnTo>
                  <a:lnTo>
                    <a:pt x="1316195" y="810104"/>
                  </a:lnTo>
                  <a:lnTo>
                    <a:pt x="1323975" y="761936"/>
                  </a:lnTo>
                  <a:lnTo>
                    <a:pt x="1323975" y="152400"/>
                  </a:lnTo>
                  <a:lnTo>
                    <a:pt x="1316195" y="104217"/>
                  </a:lnTo>
                  <a:lnTo>
                    <a:pt x="1294535" y="62380"/>
                  </a:lnTo>
                  <a:lnTo>
                    <a:pt x="1261512" y="29394"/>
                  </a:lnTo>
                  <a:lnTo>
                    <a:pt x="1219643" y="7766"/>
                  </a:lnTo>
                  <a:lnTo>
                    <a:pt x="11714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67301" y="5395976"/>
              <a:ext cx="1323975" cy="914400"/>
            </a:xfrm>
            <a:custGeom>
              <a:avLst/>
              <a:gdLst/>
              <a:ahLst/>
              <a:cxnLst/>
              <a:rect l="l" t="t" r="r" b="b"/>
              <a:pathLst>
                <a:path w="132397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171448" y="0"/>
                  </a:lnTo>
                  <a:lnTo>
                    <a:pt x="1219643" y="7766"/>
                  </a:lnTo>
                  <a:lnTo>
                    <a:pt x="1261512" y="29394"/>
                  </a:lnTo>
                  <a:lnTo>
                    <a:pt x="1294535" y="62380"/>
                  </a:lnTo>
                  <a:lnTo>
                    <a:pt x="1316195" y="104217"/>
                  </a:lnTo>
                  <a:lnTo>
                    <a:pt x="1323975" y="152400"/>
                  </a:lnTo>
                  <a:lnTo>
                    <a:pt x="1323975" y="761936"/>
                  </a:lnTo>
                  <a:lnTo>
                    <a:pt x="1316195" y="810104"/>
                  </a:lnTo>
                  <a:lnTo>
                    <a:pt x="1294535" y="851939"/>
                  </a:lnTo>
                  <a:lnTo>
                    <a:pt x="1261512" y="884930"/>
                  </a:lnTo>
                  <a:lnTo>
                    <a:pt x="1219643" y="906566"/>
                  </a:lnTo>
                  <a:lnTo>
                    <a:pt x="1171448" y="914336"/>
                  </a:lnTo>
                  <a:lnTo>
                    <a:pt x="152400" y="914336"/>
                  </a:lnTo>
                  <a:lnTo>
                    <a:pt x="104217" y="906566"/>
                  </a:lnTo>
                  <a:lnTo>
                    <a:pt x="62380" y="884930"/>
                  </a:lnTo>
                  <a:lnTo>
                    <a:pt x="29394" y="851939"/>
                  </a:lnTo>
                  <a:lnTo>
                    <a:pt x="7766" y="810104"/>
                  </a:lnTo>
                  <a:lnTo>
                    <a:pt x="0" y="761936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699634" y="5504179"/>
            <a:ext cx="1044575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635" algn="ctr">
              <a:lnSpc>
                <a:spcPct val="100600"/>
              </a:lnSpc>
              <a:spcBef>
                <a:spcPts val="114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Extract</a:t>
            </a:r>
            <a:r>
              <a:rPr sz="1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data with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BeautifulSoup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951726" y="5389626"/>
            <a:ext cx="1336675" cy="927100"/>
            <a:chOff x="6951726" y="5389626"/>
            <a:chExt cx="1336675" cy="927100"/>
          </a:xfrm>
        </p:grpSpPr>
        <p:sp>
          <p:nvSpPr>
            <p:cNvPr id="40" name="object 40"/>
            <p:cNvSpPr/>
            <p:nvPr/>
          </p:nvSpPr>
          <p:spPr>
            <a:xfrm>
              <a:off x="6958076" y="5395976"/>
              <a:ext cx="1323975" cy="914400"/>
            </a:xfrm>
            <a:custGeom>
              <a:avLst/>
              <a:gdLst/>
              <a:ahLst/>
              <a:cxnLst/>
              <a:rect l="l" t="t" r="r" b="b"/>
              <a:pathLst>
                <a:path w="1323975" h="914400">
                  <a:moveTo>
                    <a:pt x="117144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36"/>
                  </a:lnTo>
                  <a:lnTo>
                    <a:pt x="7766" y="810104"/>
                  </a:lnTo>
                  <a:lnTo>
                    <a:pt x="29394" y="851939"/>
                  </a:lnTo>
                  <a:lnTo>
                    <a:pt x="62380" y="884930"/>
                  </a:lnTo>
                  <a:lnTo>
                    <a:pt x="104217" y="906566"/>
                  </a:lnTo>
                  <a:lnTo>
                    <a:pt x="152400" y="914336"/>
                  </a:lnTo>
                  <a:lnTo>
                    <a:pt x="1171448" y="914336"/>
                  </a:lnTo>
                  <a:lnTo>
                    <a:pt x="1219643" y="906566"/>
                  </a:lnTo>
                  <a:lnTo>
                    <a:pt x="1261512" y="884930"/>
                  </a:lnTo>
                  <a:lnTo>
                    <a:pt x="1294535" y="851939"/>
                  </a:lnTo>
                  <a:lnTo>
                    <a:pt x="1316195" y="810104"/>
                  </a:lnTo>
                  <a:lnTo>
                    <a:pt x="1323975" y="761936"/>
                  </a:lnTo>
                  <a:lnTo>
                    <a:pt x="1323975" y="152400"/>
                  </a:lnTo>
                  <a:lnTo>
                    <a:pt x="1316195" y="104217"/>
                  </a:lnTo>
                  <a:lnTo>
                    <a:pt x="1294535" y="62380"/>
                  </a:lnTo>
                  <a:lnTo>
                    <a:pt x="1261512" y="29394"/>
                  </a:lnTo>
                  <a:lnTo>
                    <a:pt x="1219643" y="7766"/>
                  </a:lnTo>
                  <a:lnTo>
                    <a:pt x="11714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58076" y="5395976"/>
              <a:ext cx="1323975" cy="914400"/>
            </a:xfrm>
            <a:custGeom>
              <a:avLst/>
              <a:gdLst/>
              <a:ahLst/>
              <a:cxnLst/>
              <a:rect l="l" t="t" r="r" b="b"/>
              <a:pathLst>
                <a:path w="132397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171448" y="0"/>
                  </a:lnTo>
                  <a:lnTo>
                    <a:pt x="1219643" y="7766"/>
                  </a:lnTo>
                  <a:lnTo>
                    <a:pt x="1261512" y="29394"/>
                  </a:lnTo>
                  <a:lnTo>
                    <a:pt x="1294535" y="62380"/>
                  </a:lnTo>
                  <a:lnTo>
                    <a:pt x="1316195" y="104217"/>
                  </a:lnTo>
                  <a:lnTo>
                    <a:pt x="1323975" y="152400"/>
                  </a:lnTo>
                  <a:lnTo>
                    <a:pt x="1323975" y="761936"/>
                  </a:lnTo>
                  <a:lnTo>
                    <a:pt x="1316195" y="810104"/>
                  </a:lnTo>
                  <a:lnTo>
                    <a:pt x="1294535" y="851939"/>
                  </a:lnTo>
                  <a:lnTo>
                    <a:pt x="1261512" y="884930"/>
                  </a:lnTo>
                  <a:lnTo>
                    <a:pt x="1219643" y="906566"/>
                  </a:lnTo>
                  <a:lnTo>
                    <a:pt x="1171448" y="914336"/>
                  </a:lnTo>
                  <a:lnTo>
                    <a:pt x="152400" y="914336"/>
                  </a:lnTo>
                  <a:lnTo>
                    <a:pt x="104217" y="906566"/>
                  </a:lnTo>
                  <a:lnTo>
                    <a:pt x="62380" y="884930"/>
                  </a:lnTo>
                  <a:lnTo>
                    <a:pt x="29394" y="851939"/>
                  </a:lnTo>
                  <a:lnTo>
                    <a:pt x="7766" y="810104"/>
                  </a:lnTo>
                  <a:lnTo>
                    <a:pt x="0" y="761936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216140" y="5610859"/>
            <a:ext cx="810895" cy="462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90500">
              <a:lnSpc>
                <a:spcPct val="102800"/>
              </a:lnSpc>
              <a:spcBef>
                <a:spcPts val="8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Dataframe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399651" y="5389626"/>
            <a:ext cx="927100" cy="927100"/>
            <a:chOff x="9399651" y="5389626"/>
            <a:chExt cx="927100" cy="927100"/>
          </a:xfrm>
        </p:grpSpPr>
        <p:sp>
          <p:nvSpPr>
            <p:cNvPr id="44" name="object 44"/>
            <p:cNvSpPr/>
            <p:nvPr/>
          </p:nvSpPr>
          <p:spPr>
            <a:xfrm>
              <a:off x="9406001" y="539597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1873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36"/>
                  </a:lnTo>
                  <a:lnTo>
                    <a:pt x="7766" y="810104"/>
                  </a:lnTo>
                  <a:lnTo>
                    <a:pt x="29394" y="851939"/>
                  </a:lnTo>
                  <a:lnTo>
                    <a:pt x="62380" y="884930"/>
                  </a:lnTo>
                  <a:lnTo>
                    <a:pt x="104217" y="906566"/>
                  </a:lnTo>
                  <a:lnTo>
                    <a:pt x="152400" y="914336"/>
                  </a:lnTo>
                  <a:lnTo>
                    <a:pt x="761873" y="914336"/>
                  </a:lnTo>
                  <a:lnTo>
                    <a:pt x="810068" y="906566"/>
                  </a:lnTo>
                  <a:lnTo>
                    <a:pt x="851937" y="884930"/>
                  </a:lnTo>
                  <a:lnTo>
                    <a:pt x="884960" y="851939"/>
                  </a:lnTo>
                  <a:lnTo>
                    <a:pt x="906620" y="810104"/>
                  </a:lnTo>
                  <a:lnTo>
                    <a:pt x="914400" y="761936"/>
                  </a:lnTo>
                  <a:lnTo>
                    <a:pt x="914400" y="152400"/>
                  </a:lnTo>
                  <a:lnTo>
                    <a:pt x="906620" y="104217"/>
                  </a:lnTo>
                  <a:lnTo>
                    <a:pt x="884960" y="62380"/>
                  </a:lnTo>
                  <a:lnTo>
                    <a:pt x="851937" y="29394"/>
                  </a:lnTo>
                  <a:lnTo>
                    <a:pt x="810068" y="7766"/>
                  </a:lnTo>
                  <a:lnTo>
                    <a:pt x="76187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406001" y="539597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1873" y="0"/>
                  </a:lnTo>
                  <a:lnTo>
                    <a:pt x="810068" y="7766"/>
                  </a:lnTo>
                  <a:lnTo>
                    <a:pt x="851937" y="29394"/>
                  </a:lnTo>
                  <a:lnTo>
                    <a:pt x="884960" y="62380"/>
                  </a:lnTo>
                  <a:lnTo>
                    <a:pt x="906620" y="104217"/>
                  </a:lnTo>
                  <a:lnTo>
                    <a:pt x="914400" y="152400"/>
                  </a:lnTo>
                  <a:lnTo>
                    <a:pt x="914400" y="761936"/>
                  </a:lnTo>
                  <a:lnTo>
                    <a:pt x="906620" y="810104"/>
                  </a:lnTo>
                  <a:lnTo>
                    <a:pt x="884960" y="851939"/>
                  </a:lnTo>
                  <a:lnTo>
                    <a:pt x="851937" y="884930"/>
                  </a:lnTo>
                  <a:lnTo>
                    <a:pt x="810068" y="906566"/>
                  </a:lnTo>
                  <a:lnTo>
                    <a:pt x="761873" y="914336"/>
                  </a:lnTo>
                  <a:lnTo>
                    <a:pt x="152400" y="914336"/>
                  </a:lnTo>
                  <a:lnTo>
                    <a:pt x="104217" y="906566"/>
                  </a:lnTo>
                  <a:lnTo>
                    <a:pt x="62380" y="884930"/>
                  </a:lnTo>
                  <a:lnTo>
                    <a:pt x="29394" y="851939"/>
                  </a:lnTo>
                  <a:lnTo>
                    <a:pt x="7766" y="810104"/>
                  </a:lnTo>
                  <a:lnTo>
                    <a:pt x="0" y="761936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608566" y="5610859"/>
            <a:ext cx="507365" cy="462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9375" marR="5080" indent="-67310">
              <a:lnSpc>
                <a:spcPct val="102800"/>
              </a:lnSpc>
              <a:spcBef>
                <a:spcPts val="8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Export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598926" y="5580126"/>
            <a:ext cx="879475" cy="498475"/>
            <a:chOff x="3598926" y="5580126"/>
            <a:chExt cx="879475" cy="498475"/>
          </a:xfrm>
        </p:grpSpPr>
        <p:sp>
          <p:nvSpPr>
            <p:cNvPr id="48" name="object 48"/>
            <p:cNvSpPr/>
            <p:nvPr/>
          </p:nvSpPr>
          <p:spPr>
            <a:xfrm>
              <a:off x="3605276" y="5586476"/>
              <a:ext cx="866775" cy="485775"/>
            </a:xfrm>
            <a:custGeom>
              <a:avLst/>
              <a:gdLst/>
              <a:ahLst/>
              <a:cxnLst/>
              <a:rect l="l" t="t" r="r" b="b"/>
              <a:pathLst>
                <a:path w="866775" h="485775">
                  <a:moveTo>
                    <a:pt x="623824" y="0"/>
                  </a:moveTo>
                  <a:lnTo>
                    <a:pt x="623824" y="121373"/>
                  </a:lnTo>
                  <a:lnTo>
                    <a:pt x="0" y="121373"/>
                  </a:lnTo>
                  <a:lnTo>
                    <a:pt x="0" y="364274"/>
                  </a:lnTo>
                  <a:lnTo>
                    <a:pt x="623824" y="364274"/>
                  </a:lnTo>
                  <a:lnTo>
                    <a:pt x="623824" y="485711"/>
                  </a:lnTo>
                  <a:lnTo>
                    <a:pt x="866775" y="242824"/>
                  </a:lnTo>
                  <a:lnTo>
                    <a:pt x="6238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05276" y="5586476"/>
              <a:ext cx="866775" cy="485775"/>
            </a:xfrm>
            <a:custGeom>
              <a:avLst/>
              <a:gdLst/>
              <a:ahLst/>
              <a:cxnLst/>
              <a:rect l="l" t="t" r="r" b="b"/>
              <a:pathLst>
                <a:path w="866775" h="485775">
                  <a:moveTo>
                    <a:pt x="0" y="121373"/>
                  </a:moveTo>
                  <a:lnTo>
                    <a:pt x="623824" y="121373"/>
                  </a:lnTo>
                  <a:lnTo>
                    <a:pt x="623824" y="0"/>
                  </a:lnTo>
                  <a:lnTo>
                    <a:pt x="866775" y="242824"/>
                  </a:lnTo>
                  <a:lnTo>
                    <a:pt x="623824" y="485711"/>
                  </a:lnTo>
                  <a:lnTo>
                    <a:pt x="623824" y="364274"/>
                  </a:lnTo>
                  <a:lnTo>
                    <a:pt x="0" y="364274"/>
                  </a:lnTo>
                  <a:lnTo>
                    <a:pt x="0" y="12137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6027801" y="5580126"/>
            <a:ext cx="822325" cy="498475"/>
            <a:chOff x="6027801" y="5580126"/>
            <a:chExt cx="822325" cy="498475"/>
          </a:xfrm>
        </p:grpSpPr>
        <p:sp>
          <p:nvSpPr>
            <p:cNvPr id="51" name="object 51"/>
            <p:cNvSpPr/>
            <p:nvPr/>
          </p:nvSpPr>
          <p:spPr>
            <a:xfrm>
              <a:off x="6034151" y="5586476"/>
              <a:ext cx="809625" cy="485775"/>
            </a:xfrm>
            <a:custGeom>
              <a:avLst/>
              <a:gdLst/>
              <a:ahLst/>
              <a:cxnLst/>
              <a:rect l="l" t="t" r="r" b="b"/>
              <a:pathLst>
                <a:path w="809625" h="485775">
                  <a:moveTo>
                    <a:pt x="566674" y="0"/>
                  </a:moveTo>
                  <a:lnTo>
                    <a:pt x="566674" y="121386"/>
                  </a:lnTo>
                  <a:lnTo>
                    <a:pt x="0" y="121386"/>
                  </a:lnTo>
                  <a:lnTo>
                    <a:pt x="0" y="364274"/>
                  </a:lnTo>
                  <a:lnTo>
                    <a:pt x="566674" y="364274"/>
                  </a:lnTo>
                  <a:lnTo>
                    <a:pt x="566674" y="485711"/>
                  </a:lnTo>
                  <a:lnTo>
                    <a:pt x="809625" y="242824"/>
                  </a:lnTo>
                  <a:lnTo>
                    <a:pt x="5666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34151" y="5586476"/>
              <a:ext cx="809625" cy="485775"/>
            </a:xfrm>
            <a:custGeom>
              <a:avLst/>
              <a:gdLst/>
              <a:ahLst/>
              <a:cxnLst/>
              <a:rect l="l" t="t" r="r" b="b"/>
              <a:pathLst>
                <a:path w="809625" h="485775">
                  <a:moveTo>
                    <a:pt x="0" y="121386"/>
                  </a:moveTo>
                  <a:lnTo>
                    <a:pt x="566674" y="121386"/>
                  </a:lnTo>
                  <a:lnTo>
                    <a:pt x="566674" y="0"/>
                  </a:lnTo>
                  <a:lnTo>
                    <a:pt x="809625" y="242824"/>
                  </a:lnTo>
                  <a:lnTo>
                    <a:pt x="566674" y="485711"/>
                  </a:lnTo>
                  <a:lnTo>
                    <a:pt x="566674" y="364274"/>
                  </a:lnTo>
                  <a:lnTo>
                    <a:pt x="0" y="364274"/>
                  </a:lnTo>
                  <a:lnTo>
                    <a:pt x="0" y="121386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8399526" y="5608637"/>
            <a:ext cx="879475" cy="498475"/>
            <a:chOff x="8399526" y="5608637"/>
            <a:chExt cx="879475" cy="498475"/>
          </a:xfrm>
        </p:grpSpPr>
        <p:sp>
          <p:nvSpPr>
            <p:cNvPr id="54" name="object 54"/>
            <p:cNvSpPr/>
            <p:nvPr/>
          </p:nvSpPr>
          <p:spPr>
            <a:xfrm>
              <a:off x="8405876" y="5614987"/>
              <a:ext cx="866775" cy="485775"/>
            </a:xfrm>
            <a:custGeom>
              <a:avLst/>
              <a:gdLst/>
              <a:ahLst/>
              <a:cxnLst/>
              <a:rect l="l" t="t" r="r" b="b"/>
              <a:pathLst>
                <a:path w="866775" h="485775">
                  <a:moveTo>
                    <a:pt x="623824" y="0"/>
                  </a:moveTo>
                  <a:lnTo>
                    <a:pt x="623824" y="121437"/>
                  </a:lnTo>
                  <a:lnTo>
                    <a:pt x="0" y="121437"/>
                  </a:lnTo>
                  <a:lnTo>
                    <a:pt x="0" y="364337"/>
                  </a:lnTo>
                  <a:lnTo>
                    <a:pt x="623824" y="364337"/>
                  </a:lnTo>
                  <a:lnTo>
                    <a:pt x="623824" y="485775"/>
                  </a:lnTo>
                  <a:lnTo>
                    <a:pt x="866775" y="242887"/>
                  </a:lnTo>
                  <a:lnTo>
                    <a:pt x="6238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405876" y="5614987"/>
              <a:ext cx="866775" cy="485775"/>
            </a:xfrm>
            <a:custGeom>
              <a:avLst/>
              <a:gdLst/>
              <a:ahLst/>
              <a:cxnLst/>
              <a:rect l="l" t="t" r="r" b="b"/>
              <a:pathLst>
                <a:path w="866775" h="485775">
                  <a:moveTo>
                    <a:pt x="0" y="121437"/>
                  </a:moveTo>
                  <a:lnTo>
                    <a:pt x="623824" y="121437"/>
                  </a:lnTo>
                  <a:lnTo>
                    <a:pt x="623824" y="0"/>
                  </a:lnTo>
                  <a:lnTo>
                    <a:pt x="866775" y="242887"/>
                  </a:lnTo>
                  <a:lnTo>
                    <a:pt x="623824" y="485775"/>
                  </a:lnTo>
                  <a:lnTo>
                    <a:pt x="623824" y="364337"/>
                  </a:lnTo>
                  <a:lnTo>
                    <a:pt x="0" y="364337"/>
                  </a:lnTo>
                  <a:lnTo>
                    <a:pt x="0" y="121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58604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Data</a:t>
            </a:r>
            <a:r>
              <a:rPr spc="-75" dirty="0"/>
              <a:t> </a:t>
            </a:r>
            <a:r>
              <a:rPr spc="-35" dirty="0"/>
              <a:t>Collection</a:t>
            </a:r>
            <a:r>
              <a:rPr spc="-30" dirty="0"/>
              <a:t> </a:t>
            </a:r>
            <a:r>
              <a:rPr spc="760" dirty="0"/>
              <a:t>–</a:t>
            </a:r>
            <a:r>
              <a:rPr spc="-10" dirty="0"/>
              <a:t> </a:t>
            </a:r>
            <a:r>
              <a:rPr spc="-220" dirty="0"/>
              <a:t>SpaceX</a:t>
            </a:r>
            <a:r>
              <a:rPr spc="-25" dirty="0"/>
              <a:t> </a:t>
            </a:r>
            <a:r>
              <a:rPr spc="-120" dirty="0"/>
              <a:t>API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114550"/>
            <a:ext cx="2847975" cy="2571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550" y="5095875"/>
            <a:ext cx="1914525" cy="685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4925" y="3571875"/>
            <a:ext cx="2743200" cy="11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24925" y="5200650"/>
            <a:ext cx="2743200" cy="1143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933575" y="2424048"/>
            <a:ext cx="85725" cy="666750"/>
          </a:xfrm>
          <a:custGeom>
            <a:avLst/>
            <a:gdLst/>
            <a:ahLst/>
            <a:cxnLst/>
            <a:rect l="l" t="t" r="r" b="b"/>
            <a:pathLst>
              <a:path w="85725" h="666750">
                <a:moveTo>
                  <a:pt x="28575" y="581025"/>
                </a:moveTo>
                <a:lnTo>
                  <a:pt x="0" y="581025"/>
                </a:lnTo>
                <a:lnTo>
                  <a:pt x="42925" y="666750"/>
                </a:lnTo>
                <a:lnTo>
                  <a:pt x="78560" y="595376"/>
                </a:lnTo>
                <a:lnTo>
                  <a:pt x="28575" y="595376"/>
                </a:lnTo>
                <a:lnTo>
                  <a:pt x="28575" y="581025"/>
                </a:lnTo>
                <a:close/>
              </a:path>
              <a:path w="85725" h="666750">
                <a:moveTo>
                  <a:pt x="57150" y="0"/>
                </a:moveTo>
                <a:lnTo>
                  <a:pt x="28575" y="0"/>
                </a:lnTo>
                <a:lnTo>
                  <a:pt x="28575" y="595376"/>
                </a:lnTo>
                <a:lnTo>
                  <a:pt x="57150" y="595376"/>
                </a:lnTo>
                <a:lnTo>
                  <a:pt x="57150" y="0"/>
                </a:lnTo>
                <a:close/>
              </a:path>
              <a:path w="85725" h="666750">
                <a:moveTo>
                  <a:pt x="85725" y="581025"/>
                </a:moveTo>
                <a:lnTo>
                  <a:pt x="57150" y="581025"/>
                </a:lnTo>
                <a:lnTo>
                  <a:pt x="57150" y="595376"/>
                </a:lnTo>
                <a:lnTo>
                  <a:pt x="78560" y="595376"/>
                </a:lnTo>
                <a:lnTo>
                  <a:pt x="85725" y="58102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33575" y="3957573"/>
            <a:ext cx="85725" cy="781050"/>
          </a:xfrm>
          <a:custGeom>
            <a:avLst/>
            <a:gdLst/>
            <a:ahLst/>
            <a:cxnLst/>
            <a:rect l="l" t="t" r="r" b="b"/>
            <a:pathLst>
              <a:path w="85725" h="781050">
                <a:moveTo>
                  <a:pt x="28575" y="695325"/>
                </a:moveTo>
                <a:lnTo>
                  <a:pt x="0" y="695325"/>
                </a:lnTo>
                <a:lnTo>
                  <a:pt x="42925" y="781050"/>
                </a:lnTo>
                <a:lnTo>
                  <a:pt x="78560" y="709676"/>
                </a:lnTo>
                <a:lnTo>
                  <a:pt x="28575" y="709676"/>
                </a:lnTo>
                <a:lnTo>
                  <a:pt x="28575" y="695325"/>
                </a:lnTo>
                <a:close/>
              </a:path>
              <a:path w="85725" h="781050">
                <a:moveTo>
                  <a:pt x="57150" y="0"/>
                </a:moveTo>
                <a:lnTo>
                  <a:pt x="28575" y="0"/>
                </a:lnTo>
                <a:lnTo>
                  <a:pt x="28575" y="709676"/>
                </a:lnTo>
                <a:lnTo>
                  <a:pt x="57150" y="709676"/>
                </a:lnTo>
                <a:lnTo>
                  <a:pt x="57150" y="0"/>
                </a:lnTo>
                <a:close/>
              </a:path>
              <a:path w="85725" h="781050">
                <a:moveTo>
                  <a:pt x="85725" y="695325"/>
                </a:moveTo>
                <a:lnTo>
                  <a:pt x="57150" y="695325"/>
                </a:lnTo>
                <a:lnTo>
                  <a:pt x="57150" y="709676"/>
                </a:lnTo>
                <a:lnTo>
                  <a:pt x="78560" y="709676"/>
                </a:lnTo>
                <a:lnTo>
                  <a:pt x="85725" y="69532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38200" y="2781300"/>
            <a:ext cx="6629400" cy="2733675"/>
            <a:chOff x="838200" y="2781300"/>
            <a:chExt cx="6629400" cy="273367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200" y="3514725"/>
              <a:ext cx="2371725" cy="3524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4400" y="2781300"/>
              <a:ext cx="2743200" cy="17907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57576" y="3638550"/>
              <a:ext cx="1733550" cy="1876425"/>
            </a:xfrm>
            <a:custGeom>
              <a:avLst/>
              <a:gdLst/>
              <a:ahLst/>
              <a:cxnLst/>
              <a:rect l="l" t="t" r="r" b="b"/>
              <a:pathLst>
                <a:path w="1733550" h="1876425">
                  <a:moveTo>
                    <a:pt x="852424" y="1847850"/>
                  </a:moveTo>
                  <a:lnTo>
                    <a:pt x="0" y="1847850"/>
                  </a:lnTo>
                  <a:lnTo>
                    <a:pt x="0" y="1876425"/>
                  </a:lnTo>
                  <a:lnTo>
                    <a:pt x="880999" y="1876425"/>
                  </a:lnTo>
                  <a:lnTo>
                    <a:pt x="880999" y="1862201"/>
                  </a:lnTo>
                  <a:lnTo>
                    <a:pt x="852424" y="1862201"/>
                  </a:lnTo>
                  <a:lnTo>
                    <a:pt x="852424" y="1847850"/>
                  </a:lnTo>
                  <a:close/>
                </a:path>
                <a:path w="1733550" h="1876425">
                  <a:moveTo>
                    <a:pt x="1647698" y="28575"/>
                  </a:moveTo>
                  <a:lnTo>
                    <a:pt x="852424" y="28575"/>
                  </a:lnTo>
                  <a:lnTo>
                    <a:pt x="852424" y="1862201"/>
                  </a:lnTo>
                  <a:lnTo>
                    <a:pt x="866775" y="1847850"/>
                  </a:lnTo>
                  <a:lnTo>
                    <a:pt x="880999" y="1847850"/>
                  </a:lnTo>
                  <a:lnTo>
                    <a:pt x="880999" y="57150"/>
                  </a:lnTo>
                  <a:lnTo>
                    <a:pt x="866775" y="57150"/>
                  </a:lnTo>
                  <a:lnTo>
                    <a:pt x="880999" y="42925"/>
                  </a:lnTo>
                  <a:lnTo>
                    <a:pt x="1647698" y="42925"/>
                  </a:lnTo>
                  <a:lnTo>
                    <a:pt x="1647698" y="28575"/>
                  </a:lnTo>
                  <a:close/>
                </a:path>
                <a:path w="1733550" h="1876425">
                  <a:moveTo>
                    <a:pt x="880999" y="1847850"/>
                  </a:moveTo>
                  <a:lnTo>
                    <a:pt x="866775" y="1847850"/>
                  </a:lnTo>
                  <a:lnTo>
                    <a:pt x="852424" y="1862201"/>
                  </a:lnTo>
                  <a:lnTo>
                    <a:pt x="880999" y="1862201"/>
                  </a:lnTo>
                  <a:lnTo>
                    <a:pt x="880999" y="1847850"/>
                  </a:lnTo>
                  <a:close/>
                </a:path>
                <a:path w="1733550" h="1876425">
                  <a:moveTo>
                    <a:pt x="1647698" y="0"/>
                  </a:moveTo>
                  <a:lnTo>
                    <a:pt x="1647698" y="85725"/>
                  </a:lnTo>
                  <a:lnTo>
                    <a:pt x="1704932" y="57150"/>
                  </a:lnTo>
                  <a:lnTo>
                    <a:pt x="1662049" y="57150"/>
                  </a:lnTo>
                  <a:lnTo>
                    <a:pt x="1662049" y="28575"/>
                  </a:lnTo>
                  <a:lnTo>
                    <a:pt x="1704763" y="28575"/>
                  </a:lnTo>
                  <a:lnTo>
                    <a:pt x="1647698" y="0"/>
                  </a:lnTo>
                  <a:close/>
                </a:path>
                <a:path w="1733550" h="1876425">
                  <a:moveTo>
                    <a:pt x="880999" y="42925"/>
                  </a:moveTo>
                  <a:lnTo>
                    <a:pt x="866775" y="57150"/>
                  </a:lnTo>
                  <a:lnTo>
                    <a:pt x="880999" y="57150"/>
                  </a:lnTo>
                  <a:lnTo>
                    <a:pt x="880999" y="42925"/>
                  </a:lnTo>
                  <a:close/>
                </a:path>
                <a:path w="1733550" h="1876425">
                  <a:moveTo>
                    <a:pt x="1647698" y="42925"/>
                  </a:moveTo>
                  <a:lnTo>
                    <a:pt x="880999" y="42925"/>
                  </a:lnTo>
                  <a:lnTo>
                    <a:pt x="880999" y="57150"/>
                  </a:lnTo>
                  <a:lnTo>
                    <a:pt x="1647698" y="57150"/>
                  </a:lnTo>
                  <a:lnTo>
                    <a:pt x="1647698" y="42925"/>
                  </a:lnTo>
                  <a:close/>
                </a:path>
                <a:path w="1733550" h="1876425">
                  <a:moveTo>
                    <a:pt x="1704763" y="28575"/>
                  </a:moveTo>
                  <a:lnTo>
                    <a:pt x="1662049" y="28575"/>
                  </a:lnTo>
                  <a:lnTo>
                    <a:pt x="1662049" y="57150"/>
                  </a:lnTo>
                  <a:lnTo>
                    <a:pt x="1704932" y="57150"/>
                  </a:lnTo>
                  <a:lnTo>
                    <a:pt x="1733423" y="42925"/>
                  </a:lnTo>
                  <a:lnTo>
                    <a:pt x="1704763" y="2857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924925" y="1981200"/>
            <a:ext cx="2743200" cy="1167130"/>
            <a:chOff x="8924925" y="1981200"/>
            <a:chExt cx="2743200" cy="116713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24925" y="1981200"/>
              <a:ext cx="2743200" cy="1714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143236" y="2195322"/>
              <a:ext cx="85725" cy="953135"/>
            </a:xfrm>
            <a:custGeom>
              <a:avLst/>
              <a:gdLst/>
              <a:ahLst/>
              <a:cxnLst/>
              <a:rect l="l" t="t" r="r" b="b"/>
              <a:pathLst>
                <a:path w="85725" h="953135">
                  <a:moveTo>
                    <a:pt x="28560" y="867113"/>
                  </a:moveTo>
                  <a:lnTo>
                    <a:pt x="0" y="867410"/>
                  </a:lnTo>
                  <a:lnTo>
                    <a:pt x="43688" y="952626"/>
                  </a:lnTo>
                  <a:lnTo>
                    <a:pt x="78470" y="881379"/>
                  </a:lnTo>
                  <a:lnTo>
                    <a:pt x="28702" y="881379"/>
                  </a:lnTo>
                  <a:lnTo>
                    <a:pt x="28560" y="867113"/>
                  </a:lnTo>
                  <a:close/>
                </a:path>
                <a:path w="85725" h="953135">
                  <a:moveTo>
                    <a:pt x="57134" y="866817"/>
                  </a:moveTo>
                  <a:lnTo>
                    <a:pt x="28560" y="867113"/>
                  </a:lnTo>
                  <a:lnTo>
                    <a:pt x="28702" y="881379"/>
                  </a:lnTo>
                  <a:lnTo>
                    <a:pt x="57277" y="881126"/>
                  </a:lnTo>
                  <a:lnTo>
                    <a:pt x="57134" y="866817"/>
                  </a:lnTo>
                  <a:close/>
                </a:path>
                <a:path w="85725" h="953135">
                  <a:moveTo>
                    <a:pt x="85725" y="866520"/>
                  </a:moveTo>
                  <a:lnTo>
                    <a:pt x="57134" y="866817"/>
                  </a:lnTo>
                  <a:lnTo>
                    <a:pt x="57277" y="881126"/>
                  </a:lnTo>
                  <a:lnTo>
                    <a:pt x="28702" y="881379"/>
                  </a:lnTo>
                  <a:lnTo>
                    <a:pt x="78470" y="881379"/>
                  </a:lnTo>
                  <a:lnTo>
                    <a:pt x="85725" y="866520"/>
                  </a:lnTo>
                  <a:close/>
                </a:path>
                <a:path w="85725" h="953135">
                  <a:moveTo>
                    <a:pt x="48514" y="0"/>
                  </a:moveTo>
                  <a:lnTo>
                    <a:pt x="19939" y="380"/>
                  </a:lnTo>
                  <a:lnTo>
                    <a:pt x="28560" y="867113"/>
                  </a:lnTo>
                  <a:lnTo>
                    <a:pt x="57134" y="866817"/>
                  </a:lnTo>
                  <a:lnTo>
                    <a:pt x="4851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0143363" y="3795521"/>
            <a:ext cx="85725" cy="1019810"/>
          </a:xfrm>
          <a:custGeom>
            <a:avLst/>
            <a:gdLst/>
            <a:ahLst/>
            <a:cxnLst/>
            <a:rect l="l" t="t" r="r" b="b"/>
            <a:pathLst>
              <a:path w="85725" h="1019810">
                <a:moveTo>
                  <a:pt x="28568" y="933788"/>
                </a:moveTo>
                <a:lnTo>
                  <a:pt x="0" y="934084"/>
                </a:lnTo>
                <a:lnTo>
                  <a:pt x="43560" y="1019301"/>
                </a:lnTo>
                <a:lnTo>
                  <a:pt x="78448" y="948054"/>
                </a:lnTo>
                <a:lnTo>
                  <a:pt x="28701" y="948054"/>
                </a:lnTo>
                <a:lnTo>
                  <a:pt x="28568" y="933788"/>
                </a:lnTo>
                <a:close/>
              </a:path>
              <a:path w="85725" h="1019810">
                <a:moveTo>
                  <a:pt x="57142" y="933492"/>
                </a:moveTo>
                <a:lnTo>
                  <a:pt x="28568" y="933788"/>
                </a:lnTo>
                <a:lnTo>
                  <a:pt x="28701" y="948054"/>
                </a:lnTo>
                <a:lnTo>
                  <a:pt x="57276" y="947801"/>
                </a:lnTo>
                <a:lnTo>
                  <a:pt x="57142" y="933492"/>
                </a:lnTo>
                <a:close/>
              </a:path>
              <a:path w="85725" h="1019810">
                <a:moveTo>
                  <a:pt x="85725" y="933195"/>
                </a:moveTo>
                <a:lnTo>
                  <a:pt x="57142" y="933492"/>
                </a:lnTo>
                <a:lnTo>
                  <a:pt x="57276" y="947801"/>
                </a:lnTo>
                <a:lnTo>
                  <a:pt x="28701" y="948054"/>
                </a:lnTo>
                <a:lnTo>
                  <a:pt x="78448" y="948054"/>
                </a:lnTo>
                <a:lnTo>
                  <a:pt x="85725" y="933195"/>
                </a:lnTo>
                <a:close/>
              </a:path>
              <a:path w="85725" h="1019810">
                <a:moveTo>
                  <a:pt x="48386" y="0"/>
                </a:moveTo>
                <a:lnTo>
                  <a:pt x="19811" y="380"/>
                </a:lnTo>
                <a:lnTo>
                  <a:pt x="28568" y="933788"/>
                </a:lnTo>
                <a:lnTo>
                  <a:pt x="57142" y="933492"/>
                </a:lnTo>
                <a:lnTo>
                  <a:pt x="4838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29448" y="2028825"/>
            <a:ext cx="1333500" cy="1676400"/>
          </a:xfrm>
          <a:custGeom>
            <a:avLst/>
            <a:gdLst/>
            <a:ahLst/>
            <a:cxnLst/>
            <a:rect l="l" t="t" r="r" b="b"/>
            <a:pathLst>
              <a:path w="1333500" h="1676400">
                <a:moveTo>
                  <a:pt x="652526" y="1647825"/>
                </a:moveTo>
                <a:lnTo>
                  <a:pt x="0" y="1647825"/>
                </a:lnTo>
                <a:lnTo>
                  <a:pt x="0" y="1676400"/>
                </a:lnTo>
                <a:lnTo>
                  <a:pt x="681101" y="1676400"/>
                </a:lnTo>
                <a:lnTo>
                  <a:pt x="681101" y="1662176"/>
                </a:lnTo>
                <a:lnTo>
                  <a:pt x="652526" y="1662176"/>
                </a:lnTo>
                <a:lnTo>
                  <a:pt x="652526" y="1647825"/>
                </a:lnTo>
                <a:close/>
              </a:path>
              <a:path w="1333500" h="1676400">
                <a:moveTo>
                  <a:pt x="1247775" y="28575"/>
                </a:moveTo>
                <a:lnTo>
                  <a:pt x="652526" y="28575"/>
                </a:lnTo>
                <a:lnTo>
                  <a:pt x="652526" y="1662176"/>
                </a:lnTo>
                <a:lnTo>
                  <a:pt x="666750" y="1647825"/>
                </a:lnTo>
                <a:lnTo>
                  <a:pt x="681101" y="1647825"/>
                </a:lnTo>
                <a:lnTo>
                  <a:pt x="681101" y="57150"/>
                </a:lnTo>
                <a:lnTo>
                  <a:pt x="666750" y="57150"/>
                </a:lnTo>
                <a:lnTo>
                  <a:pt x="681101" y="42799"/>
                </a:lnTo>
                <a:lnTo>
                  <a:pt x="1247775" y="42799"/>
                </a:lnTo>
                <a:lnTo>
                  <a:pt x="1247775" y="28575"/>
                </a:lnTo>
                <a:close/>
              </a:path>
              <a:path w="1333500" h="1676400">
                <a:moveTo>
                  <a:pt x="681101" y="1647825"/>
                </a:moveTo>
                <a:lnTo>
                  <a:pt x="666750" y="1647825"/>
                </a:lnTo>
                <a:lnTo>
                  <a:pt x="652526" y="1662176"/>
                </a:lnTo>
                <a:lnTo>
                  <a:pt x="681101" y="1662176"/>
                </a:lnTo>
                <a:lnTo>
                  <a:pt x="681101" y="1647825"/>
                </a:lnTo>
                <a:close/>
              </a:path>
              <a:path w="1333500" h="1676400">
                <a:moveTo>
                  <a:pt x="1247775" y="0"/>
                </a:moveTo>
                <a:lnTo>
                  <a:pt x="1247775" y="85725"/>
                </a:lnTo>
                <a:lnTo>
                  <a:pt x="1304840" y="57150"/>
                </a:lnTo>
                <a:lnTo>
                  <a:pt x="1262126" y="57150"/>
                </a:lnTo>
                <a:lnTo>
                  <a:pt x="1262126" y="28575"/>
                </a:lnTo>
                <a:lnTo>
                  <a:pt x="1305009" y="28575"/>
                </a:lnTo>
                <a:lnTo>
                  <a:pt x="1247775" y="0"/>
                </a:lnTo>
                <a:close/>
              </a:path>
              <a:path w="1333500" h="1676400">
                <a:moveTo>
                  <a:pt x="681101" y="42799"/>
                </a:moveTo>
                <a:lnTo>
                  <a:pt x="666750" y="57150"/>
                </a:lnTo>
                <a:lnTo>
                  <a:pt x="681101" y="57150"/>
                </a:lnTo>
                <a:lnTo>
                  <a:pt x="681101" y="42799"/>
                </a:lnTo>
                <a:close/>
              </a:path>
              <a:path w="1333500" h="1676400">
                <a:moveTo>
                  <a:pt x="1247775" y="42799"/>
                </a:moveTo>
                <a:lnTo>
                  <a:pt x="681101" y="42799"/>
                </a:lnTo>
                <a:lnTo>
                  <a:pt x="681101" y="57150"/>
                </a:lnTo>
                <a:lnTo>
                  <a:pt x="1247775" y="57150"/>
                </a:lnTo>
                <a:lnTo>
                  <a:pt x="1247775" y="42799"/>
                </a:lnTo>
                <a:close/>
              </a:path>
              <a:path w="1333500" h="1676400">
                <a:moveTo>
                  <a:pt x="1305009" y="28575"/>
                </a:moveTo>
                <a:lnTo>
                  <a:pt x="1262126" y="28575"/>
                </a:lnTo>
                <a:lnTo>
                  <a:pt x="1262126" y="57150"/>
                </a:lnTo>
                <a:lnTo>
                  <a:pt x="1304840" y="57150"/>
                </a:lnTo>
                <a:lnTo>
                  <a:pt x="1333500" y="42799"/>
                </a:lnTo>
                <a:lnTo>
                  <a:pt x="1305009" y="2857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4700" y="1664017"/>
            <a:ext cx="2742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Getting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Response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spc="35" dirty="0"/>
              <a:t>8</a:t>
            </a:fld>
            <a:endParaRPr spc="35" dirty="0"/>
          </a:p>
        </p:txBody>
      </p:sp>
      <p:sp>
        <p:nvSpPr>
          <p:cNvPr id="19" name="object 19"/>
          <p:cNvSpPr txBox="1"/>
          <p:nvPr/>
        </p:nvSpPr>
        <p:spPr>
          <a:xfrm>
            <a:off x="774700" y="3104578"/>
            <a:ext cx="3084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Convert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Response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JSON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0900" y="4745037"/>
            <a:ext cx="1658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3.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Transform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63694" y="2312606"/>
            <a:ext cx="2784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4.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dictionary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43975" y="1549717"/>
            <a:ext cx="1890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5.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dataframe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10650" y="3161728"/>
            <a:ext cx="1757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6.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Filter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dataframe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10650" y="4830762"/>
            <a:ext cx="1452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Export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file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Data</a:t>
            </a:r>
            <a:r>
              <a:rPr spc="-70" dirty="0"/>
              <a:t> </a:t>
            </a:r>
            <a:r>
              <a:rPr spc="-35" dirty="0"/>
              <a:t>Collection</a:t>
            </a:r>
            <a:r>
              <a:rPr spc="-40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80" dirty="0"/>
              <a:t>Scraping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2038350"/>
            <a:ext cx="2733675" cy="142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300" y="4095750"/>
            <a:ext cx="2619375" cy="1619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6325" y="5133975"/>
            <a:ext cx="2743200" cy="1524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085975" y="2271648"/>
            <a:ext cx="85725" cy="428625"/>
          </a:xfrm>
          <a:custGeom>
            <a:avLst/>
            <a:gdLst/>
            <a:ahLst/>
            <a:cxnLst/>
            <a:rect l="l" t="t" r="r" b="b"/>
            <a:pathLst>
              <a:path w="85725" h="428625">
                <a:moveTo>
                  <a:pt x="28575" y="342900"/>
                </a:moveTo>
                <a:lnTo>
                  <a:pt x="0" y="342900"/>
                </a:lnTo>
                <a:lnTo>
                  <a:pt x="42925" y="428625"/>
                </a:lnTo>
                <a:lnTo>
                  <a:pt x="78560" y="357250"/>
                </a:lnTo>
                <a:lnTo>
                  <a:pt x="28575" y="357250"/>
                </a:lnTo>
                <a:lnTo>
                  <a:pt x="28575" y="342900"/>
                </a:lnTo>
                <a:close/>
              </a:path>
              <a:path w="85725" h="428625">
                <a:moveTo>
                  <a:pt x="57150" y="0"/>
                </a:moveTo>
                <a:lnTo>
                  <a:pt x="28575" y="0"/>
                </a:lnTo>
                <a:lnTo>
                  <a:pt x="28575" y="357250"/>
                </a:lnTo>
                <a:lnTo>
                  <a:pt x="57150" y="357250"/>
                </a:lnTo>
                <a:lnTo>
                  <a:pt x="57150" y="0"/>
                </a:lnTo>
                <a:close/>
              </a:path>
              <a:path w="85725" h="428625">
                <a:moveTo>
                  <a:pt x="85725" y="342900"/>
                </a:moveTo>
                <a:lnTo>
                  <a:pt x="57150" y="342900"/>
                </a:lnTo>
                <a:lnTo>
                  <a:pt x="57150" y="357250"/>
                </a:lnTo>
                <a:lnTo>
                  <a:pt x="78560" y="357250"/>
                </a:lnTo>
                <a:lnTo>
                  <a:pt x="85725" y="3429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5975" y="3271773"/>
            <a:ext cx="85725" cy="533400"/>
          </a:xfrm>
          <a:custGeom>
            <a:avLst/>
            <a:gdLst/>
            <a:ahLst/>
            <a:cxnLst/>
            <a:rect l="l" t="t" r="r" b="b"/>
            <a:pathLst>
              <a:path w="85725" h="533400">
                <a:moveTo>
                  <a:pt x="28575" y="447675"/>
                </a:moveTo>
                <a:lnTo>
                  <a:pt x="0" y="447675"/>
                </a:lnTo>
                <a:lnTo>
                  <a:pt x="42799" y="533400"/>
                </a:lnTo>
                <a:lnTo>
                  <a:pt x="78538" y="462025"/>
                </a:lnTo>
                <a:lnTo>
                  <a:pt x="28575" y="462025"/>
                </a:lnTo>
                <a:lnTo>
                  <a:pt x="28575" y="447675"/>
                </a:lnTo>
                <a:close/>
              </a:path>
              <a:path w="85725" h="533400">
                <a:moveTo>
                  <a:pt x="57150" y="0"/>
                </a:moveTo>
                <a:lnTo>
                  <a:pt x="28575" y="0"/>
                </a:lnTo>
                <a:lnTo>
                  <a:pt x="28575" y="462025"/>
                </a:lnTo>
                <a:lnTo>
                  <a:pt x="57150" y="462025"/>
                </a:lnTo>
                <a:lnTo>
                  <a:pt x="57150" y="0"/>
                </a:lnTo>
                <a:close/>
              </a:path>
              <a:path w="85725" h="533400">
                <a:moveTo>
                  <a:pt x="85725" y="447675"/>
                </a:moveTo>
                <a:lnTo>
                  <a:pt x="57150" y="447675"/>
                </a:lnTo>
                <a:lnTo>
                  <a:pt x="57150" y="462025"/>
                </a:lnTo>
                <a:lnTo>
                  <a:pt x="78538" y="462025"/>
                </a:lnTo>
                <a:lnTo>
                  <a:pt x="85725" y="44767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85975" y="4348098"/>
            <a:ext cx="85725" cy="438150"/>
          </a:xfrm>
          <a:custGeom>
            <a:avLst/>
            <a:gdLst/>
            <a:ahLst/>
            <a:cxnLst/>
            <a:rect l="l" t="t" r="r" b="b"/>
            <a:pathLst>
              <a:path w="85725" h="438150">
                <a:moveTo>
                  <a:pt x="28575" y="352425"/>
                </a:moveTo>
                <a:lnTo>
                  <a:pt x="0" y="352425"/>
                </a:lnTo>
                <a:lnTo>
                  <a:pt x="42925" y="438150"/>
                </a:lnTo>
                <a:lnTo>
                  <a:pt x="78560" y="366775"/>
                </a:lnTo>
                <a:lnTo>
                  <a:pt x="28575" y="366775"/>
                </a:lnTo>
                <a:lnTo>
                  <a:pt x="28575" y="352425"/>
                </a:lnTo>
                <a:close/>
              </a:path>
              <a:path w="85725" h="438150">
                <a:moveTo>
                  <a:pt x="57150" y="0"/>
                </a:moveTo>
                <a:lnTo>
                  <a:pt x="28575" y="0"/>
                </a:lnTo>
                <a:lnTo>
                  <a:pt x="28575" y="366775"/>
                </a:lnTo>
                <a:lnTo>
                  <a:pt x="57150" y="366775"/>
                </a:lnTo>
                <a:lnTo>
                  <a:pt x="57150" y="0"/>
                </a:lnTo>
                <a:close/>
              </a:path>
              <a:path w="85725" h="438150">
                <a:moveTo>
                  <a:pt x="85725" y="352425"/>
                </a:moveTo>
                <a:lnTo>
                  <a:pt x="57150" y="352425"/>
                </a:lnTo>
                <a:lnTo>
                  <a:pt x="57150" y="366775"/>
                </a:lnTo>
                <a:lnTo>
                  <a:pt x="78560" y="366775"/>
                </a:lnTo>
                <a:lnTo>
                  <a:pt x="85725" y="35242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38200" y="1876425"/>
            <a:ext cx="10725150" cy="3810000"/>
            <a:chOff x="838200" y="1876425"/>
            <a:chExt cx="10725150" cy="38100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400" y="3076575"/>
              <a:ext cx="2743200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200" y="5076825"/>
              <a:ext cx="2743200" cy="609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4375" y="2038350"/>
              <a:ext cx="3571875" cy="20859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20150" y="1876425"/>
              <a:ext cx="2743200" cy="12001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20150" y="4000500"/>
              <a:ext cx="2114550" cy="1809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86226" y="2438399"/>
              <a:ext cx="6386830" cy="2990850"/>
            </a:xfrm>
            <a:custGeom>
              <a:avLst/>
              <a:gdLst/>
              <a:ahLst/>
              <a:cxnLst/>
              <a:rect l="l" t="t" r="r" b="b"/>
              <a:pathLst>
                <a:path w="6386830" h="2990850">
                  <a:moveTo>
                    <a:pt x="942975" y="700024"/>
                  </a:moveTo>
                  <a:lnTo>
                    <a:pt x="914476" y="685800"/>
                  </a:lnTo>
                  <a:lnTo>
                    <a:pt x="857250" y="657225"/>
                  </a:lnTo>
                  <a:lnTo>
                    <a:pt x="857250" y="685800"/>
                  </a:lnTo>
                  <a:lnTo>
                    <a:pt x="457073" y="685800"/>
                  </a:lnTo>
                  <a:lnTo>
                    <a:pt x="457073" y="2933700"/>
                  </a:lnTo>
                  <a:lnTo>
                    <a:pt x="85725" y="2933700"/>
                  </a:lnTo>
                  <a:lnTo>
                    <a:pt x="85725" y="2905125"/>
                  </a:lnTo>
                  <a:lnTo>
                    <a:pt x="0" y="2947924"/>
                  </a:lnTo>
                  <a:lnTo>
                    <a:pt x="85725" y="2990850"/>
                  </a:lnTo>
                  <a:lnTo>
                    <a:pt x="85725" y="2962275"/>
                  </a:lnTo>
                  <a:lnTo>
                    <a:pt x="485648" y="2962275"/>
                  </a:lnTo>
                  <a:lnTo>
                    <a:pt x="485648" y="2947924"/>
                  </a:lnTo>
                  <a:lnTo>
                    <a:pt x="485648" y="2933700"/>
                  </a:lnTo>
                  <a:lnTo>
                    <a:pt x="485648" y="714375"/>
                  </a:lnTo>
                  <a:lnTo>
                    <a:pt x="857250" y="714375"/>
                  </a:lnTo>
                  <a:lnTo>
                    <a:pt x="857250" y="742950"/>
                  </a:lnTo>
                  <a:lnTo>
                    <a:pt x="914311" y="714375"/>
                  </a:lnTo>
                  <a:lnTo>
                    <a:pt x="942975" y="700024"/>
                  </a:lnTo>
                  <a:close/>
                </a:path>
                <a:path w="6386830" h="2990850">
                  <a:moveTo>
                    <a:pt x="5219700" y="42799"/>
                  </a:moveTo>
                  <a:lnTo>
                    <a:pt x="5191201" y="28575"/>
                  </a:lnTo>
                  <a:lnTo>
                    <a:pt x="5133975" y="0"/>
                  </a:lnTo>
                  <a:lnTo>
                    <a:pt x="5133975" y="28575"/>
                  </a:lnTo>
                  <a:lnTo>
                    <a:pt x="4848225" y="28575"/>
                  </a:lnTo>
                  <a:lnTo>
                    <a:pt x="4848225" y="685800"/>
                  </a:lnTo>
                  <a:lnTo>
                    <a:pt x="4591050" y="685800"/>
                  </a:lnTo>
                  <a:lnTo>
                    <a:pt x="4591050" y="657225"/>
                  </a:lnTo>
                  <a:lnTo>
                    <a:pt x="4505325" y="700024"/>
                  </a:lnTo>
                  <a:lnTo>
                    <a:pt x="4591050" y="742950"/>
                  </a:lnTo>
                  <a:lnTo>
                    <a:pt x="4591050" y="714375"/>
                  </a:lnTo>
                  <a:lnTo>
                    <a:pt x="4876800" y="714375"/>
                  </a:lnTo>
                  <a:lnTo>
                    <a:pt x="4876800" y="700024"/>
                  </a:lnTo>
                  <a:lnTo>
                    <a:pt x="4876800" y="685800"/>
                  </a:lnTo>
                  <a:lnTo>
                    <a:pt x="4876800" y="57150"/>
                  </a:lnTo>
                  <a:lnTo>
                    <a:pt x="5133975" y="57150"/>
                  </a:lnTo>
                  <a:lnTo>
                    <a:pt x="5133975" y="85725"/>
                  </a:lnTo>
                  <a:lnTo>
                    <a:pt x="5191036" y="57150"/>
                  </a:lnTo>
                  <a:lnTo>
                    <a:pt x="5219700" y="42799"/>
                  </a:lnTo>
                  <a:close/>
                </a:path>
                <a:path w="6386830" h="2990850">
                  <a:moveTo>
                    <a:pt x="6338824" y="1233424"/>
                  </a:moveTo>
                  <a:lnTo>
                    <a:pt x="6310249" y="1233424"/>
                  </a:lnTo>
                  <a:lnTo>
                    <a:pt x="6310249" y="947674"/>
                  </a:lnTo>
                  <a:lnTo>
                    <a:pt x="6281674" y="947674"/>
                  </a:lnTo>
                  <a:lnTo>
                    <a:pt x="6281674" y="1233424"/>
                  </a:lnTo>
                  <a:lnTo>
                    <a:pt x="6253099" y="1233424"/>
                  </a:lnTo>
                  <a:lnTo>
                    <a:pt x="6296025" y="1319149"/>
                  </a:lnTo>
                  <a:lnTo>
                    <a:pt x="6331648" y="1247775"/>
                  </a:lnTo>
                  <a:lnTo>
                    <a:pt x="6338824" y="1233424"/>
                  </a:lnTo>
                  <a:close/>
                </a:path>
                <a:path w="6386830" h="2990850">
                  <a:moveTo>
                    <a:pt x="6386449" y="2262124"/>
                  </a:moveTo>
                  <a:lnTo>
                    <a:pt x="6357874" y="2262124"/>
                  </a:lnTo>
                  <a:lnTo>
                    <a:pt x="6357874" y="1747774"/>
                  </a:lnTo>
                  <a:lnTo>
                    <a:pt x="6329299" y="1747774"/>
                  </a:lnTo>
                  <a:lnTo>
                    <a:pt x="6329299" y="2262124"/>
                  </a:lnTo>
                  <a:lnTo>
                    <a:pt x="6300724" y="2262124"/>
                  </a:lnTo>
                  <a:lnTo>
                    <a:pt x="6343650" y="2347849"/>
                  </a:lnTo>
                  <a:lnTo>
                    <a:pt x="6379273" y="2276475"/>
                  </a:lnTo>
                  <a:lnTo>
                    <a:pt x="6386449" y="226212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36600" y="1683067"/>
            <a:ext cx="2986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Getting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Response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 </a:t>
            </a:r>
            <a:r>
              <a:rPr sz="1800" spc="-20" dirty="0"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spc="35" dirty="0"/>
              <a:t>9</a:t>
            </a:fld>
            <a:endParaRPr spc="35" dirty="0"/>
          </a:p>
        </p:txBody>
      </p:sp>
      <p:sp>
        <p:nvSpPr>
          <p:cNvPr id="17" name="object 17"/>
          <p:cNvSpPr txBox="1"/>
          <p:nvPr/>
        </p:nvSpPr>
        <p:spPr>
          <a:xfrm>
            <a:off x="746125" y="2722816"/>
            <a:ext cx="2896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BeautifulSoup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6125" y="3771836"/>
            <a:ext cx="1541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3.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6125" y="4725987"/>
            <a:ext cx="19989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column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names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92244" y="1683067"/>
            <a:ext cx="1861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5.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dictionary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00718" y="1521142"/>
            <a:ext cx="17932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keys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72550" y="3132772"/>
            <a:ext cx="21659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See</a:t>
            </a:r>
            <a:r>
              <a:rPr sz="12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notebook</a:t>
            </a:r>
            <a:r>
              <a:rPr sz="1200" b="1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12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rest</a:t>
            </a:r>
            <a:r>
              <a:rPr sz="1200" b="1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12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19465" y="3686111"/>
            <a:ext cx="3383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7.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dataframe</a:t>
            </a:r>
            <a:r>
              <a:rPr sz="1800" spc="-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dictionary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00718" y="4783137"/>
            <a:ext cx="14554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Export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2523</Words>
  <Application>Microsoft Office PowerPoint</Application>
  <PresentationFormat>Widescreen</PresentationFormat>
  <Paragraphs>314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Insights drawn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Payload Mass by F9 v1.1</vt:lpstr>
      <vt:lpstr>First Successful Ground Landing Date</vt:lpstr>
      <vt:lpstr>Successful Drone Ship Landing with Payload between 4000 and 6000</vt:lpstr>
      <vt:lpstr>Total Number of Successful and Failure Mission Outcomes</vt:lpstr>
      <vt:lpstr>Boosters Carried Maximum Payload</vt:lpstr>
      <vt:lpstr>2015 Launch Records</vt:lpstr>
      <vt:lpstr>Rank Landing Outcomes Between 2010-06-04 and 2017-03-20</vt:lpstr>
      <vt:lpstr>Launch Sites</vt:lpstr>
      <vt:lpstr>Folium map – Ground stations</vt:lpstr>
      <vt:lpstr>Folium map – Color Labeled Markers</vt:lpstr>
      <vt:lpstr>Folium Map – Distances between CCAFS SLC-40 and its proximities</vt:lpstr>
      <vt:lpstr>Build a Dashboard</vt:lpstr>
      <vt:lpstr>Dashboard – Total success by Site</vt:lpstr>
      <vt:lpstr>Dashboard – Total success launches for Site KSC LC-39A</vt:lpstr>
      <vt:lpstr>Dashboard – Payload mass vs Outcome for all sites with different payload mass selected</vt:lpstr>
      <vt:lpstr>Predictive Analysis</vt:lpstr>
      <vt:lpstr>Classification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Irfan Qureshi</dc:creator>
  <cp:lastModifiedBy>Irfan Qureshi</cp:lastModifiedBy>
  <cp:revision>1</cp:revision>
  <dcterms:created xsi:type="dcterms:W3CDTF">2023-12-12T17:08:25Z</dcterms:created>
  <dcterms:modified xsi:type="dcterms:W3CDTF">2023-12-12T17:11:18Z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2021-11-28T00:00:00Z</vt:filetime>
  </property>
  <property fmtid="{D5CDD505-2E9C-101B-9397-08002B2CF9AE}" pid="3" name="LastSaved">
    <vt:filetime>2023-12-12T00:00:00Z</vt:filetime>
  </property>
</Properties>
</file>