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6"/>
  </p:handoutMasterIdLst>
  <p:sldIdLst>
    <p:sldId id="256" r:id="rId2"/>
    <p:sldId id="304" r:id="rId3"/>
    <p:sldId id="257" r:id="rId4"/>
    <p:sldId id="258" r:id="rId5"/>
    <p:sldId id="259" r:id="rId6"/>
    <p:sldId id="262" r:id="rId7"/>
    <p:sldId id="263" r:id="rId8"/>
    <p:sldId id="265" r:id="rId9"/>
    <p:sldId id="266" r:id="rId10"/>
    <p:sldId id="292" r:id="rId11"/>
    <p:sldId id="293" r:id="rId12"/>
    <p:sldId id="289" r:id="rId13"/>
    <p:sldId id="267" r:id="rId14"/>
    <p:sldId id="268" r:id="rId15"/>
    <p:sldId id="294" r:id="rId16"/>
    <p:sldId id="269" r:id="rId17"/>
    <p:sldId id="301" r:id="rId18"/>
    <p:sldId id="302" r:id="rId19"/>
    <p:sldId id="303" r:id="rId20"/>
    <p:sldId id="305" r:id="rId21"/>
    <p:sldId id="270" r:id="rId22"/>
    <p:sldId id="272" r:id="rId23"/>
    <p:sldId id="273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3E3E"/>
    <a:srgbClr val="51CCED"/>
    <a:srgbClr val="8BDDF3"/>
    <a:srgbClr val="9B6A53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38CB-C988-421A-8155-469D93ED2EE1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3A7A-DF40-4EC6-8D8A-1B8FFFAA80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51C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2637975" y="-72008"/>
            <a:ext cx="396875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線接點 22"/>
          <p:cNvCxnSpPr/>
          <p:nvPr userDrawn="1"/>
        </p:nvCxnSpPr>
        <p:spPr>
          <a:xfrm flipH="1">
            <a:off x="1187624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 userDrawn="1"/>
        </p:nvCxnSpPr>
        <p:spPr>
          <a:xfrm>
            <a:off x="1979712" y="1916832"/>
            <a:ext cx="0" cy="792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 userDrawn="1"/>
        </p:nvCxnSpPr>
        <p:spPr>
          <a:xfrm>
            <a:off x="2411760" y="1916832"/>
            <a:ext cx="288032" cy="7200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10000"/>
          </a:blip>
          <a:srcRect r="37434"/>
          <a:stretch>
            <a:fillRect/>
          </a:stretch>
        </p:blipFill>
        <p:spPr bwMode="auto">
          <a:xfrm flipH="1">
            <a:off x="0" y="4797152"/>
            <a:ext cx="992427" cy="11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直線接點 37"/>
          <p:cNvCxnSpPr/>
          <p:nvPr userDrawn="1"/>
        </p:nvCxnSpPr>
        <p:spPr>
          <a:xfrm flipH="1">
            <a:off x="2915816" y="3429000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 userDrawn="1"/>
        </p:nvGrpSpPr>
        <p:grpSpPr>
          <a:xfrm>
            <a:off x="539552" y="2636912"/>
            <a:ext cx="2880320" cy="4221088"/>
            <a:chOff x="1043608" y="2399658"/>
            <a:chExt cx="2808312" cy="4458342"/>
          </a:xfrm>
        </p:grpSpPr>
        <p:cxnSp>
          <p:nvCxnSpPr>
            <p:cNvPr id="10" name="直線接點 9"/>
            <p:cNvCxnSpPr/>
            <p:nvPr userDrawn="1"/>
          </p:nvCxnSpPr>
          <p:spPr>
            <a:xfrm>
              <a:off x="1835696" y="3789040"/>
              <a:ext cx="0" cy="3068960"/>
            </a:xfrm>
            <a:prstGeom prst="line">
              <a:avLst/>
            </a:prstGeom>
            <a:ln w="76200">
              <a:solidFill>
                <a:srgbClr val="0277B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1" descr="https://www.dcard.tw/img/favicon_144.png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1521892" y="5635475"/>
              <a:ext cx="673844" cy="673845"/>
            </a:xfrm>
            <a:prstGeom prst="rect">
              <a:avLst/>
            </a:prstGeom>
            <a:noFill/>
          </p:spPr>
        </p:pic>
        <p:cxnSp>
          <p:nvCxnSpPr>
            <p:cNvPr id="12" name="直線接點 11"/>
            <p:cNvCxnSpPr/>
            <p:nvPr userDrawn="1"/>
          </p:nvCxnSpPr>
          <p:spPr>
            <a:xfrm>
              <a:off x="2267744" y="3789040"/>
              <a:ext cx="0" cy="3068960"/>
            </a:xfrm>
            <a:prstGeom prst="line">
              <a:avLst/>
            </a:prstGeom>
            <a:ln w="76200">
              <a:solidFill>
                <a:srgbClr val="EE3E3E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7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1907704" y="5013176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線接點 13"/>
            <p:cNvCxnSpPr/>
            <p:nvPr userDrawn="1"/>
          </p:nvCxnSpPr>
          <p:spPr>
            <a:xfrm>
              <a:off x="2699792" y="3789040"/>
              <a:ext cx="0" cy="3068960"/>
            </a:xfrm>
            <a:prstGeom prst="line">
              <a:avLst/>
            </a:prstGeom>
            <a:ln w="76200">
              <a:solidFill>
                <a:srgbClr val="9B6A53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https://encrypted-tbn1.gstatic.com/images?q=tbn:ANd9GcQlo_ETfkAG-FeFLg5CpaJFR4gSZ1A94C2XAzkGPBHPr6kUszo9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/>
            </a:blip>
            <a:srcRect/>
            <a:stretch>
              <a:fillRect/>
            </a:stretch>
          </p:blipFill>
          <p:spPr bwMode="auto">
            <a:xfrm>
              <a:off x="2207613" y="4416912"/>
              <a:ext cx="1030265" cy="772052"/>
            </a:xfrm>
            <a:prstGeom prst="rect">
              <a:avLst/>
            </a:prstGeom>
            <a:noFill/>
          </p:spPr>
        </p:pic>
        <p:cxnSp>
          <p:nvCxnSpPr>
            <p:cNvPr id="16" name="直線接點 15"/>
            <p:cNvCxnSpPr/>
            <p:nvPr userDrawn="1"/>
          </p:nvCxnSpPr>
          <p:spPr>
            <a:xfrm>
              <a:off x="3131840" y="3789040"/>
              <a:ext cx="0" cy="306896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 userDrawn="1"/>
          </p:nvGrpSpPr>
          <p:grpSpPr>
            <a:xfrm>
              <a:off x="1043608" y="2399658"/>
              <a:ext cx="2808312" cy="1605406"/>
              <a:chOff x="708124" y="2183225"/>
              <a:chExt cx="5636613" cy="34060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7" cstate="print">
                <a:lum bright="10000"/>
              </a:blip>
              <a:srcRect l="8454" t="30577" r="7008" b="18339"/>
              <a:stretch>
                <a:fillRect/>
              </a:stretch>
            </p:blipFill>
            <p:spPr bwMode="auto">
              <a:xfrm>
                <a:off x="708124" y="2183225"/>
                <a:ext cx="5636613" cy="3406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9" descr="C:\Users\EW\Desktop\noun_166991_cc.png"/>
              <p:cNvPicPr>
                <a:picLocks noChangeAspect="1" noChangeArrowheads="1"/>
              </p:cNvPicPr>
              <p:nvPr userDrawn="1"/>
            </p:nvPicPr>
            <p:blipFill>
              <a:blip r:embed="rId8" cstate="print">
                <a:lum bright="10000"/>
              </a:blip>
              <a:srcRect b="15487"/>
              <a:stretch>
                <a:fillRect/>
              </a:stretch>
            </p:blipFill>
            <p:spPr bwMode="auto">
              <a:xfrm>
                <a:off x="2195736" y="2780928"/>
                <a:ext cx="2592288" cy="2190808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17" name="文字方塊 16"/>
            <p:cNvSpPr txBox="1"/>
            <p:nvPr userDrawn="1"/>
          </p:nvSpPr>
          <p:spPr>
            <a:xfrm>
              <a:off x="2725564" y="3933056"/>
              <a:ext cx="982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atin typeface="AR CENA" pitchFamily="2" charset="0"/>
                </a:rPr>
                <a:t>PTT</a:t>
              </a:r>
              <a:endParaRPr lang="zh-TW" altLang="en-US" sz="3200" b="1" dirty="0">
                <a:latin typeface="AR CENA" pitchFamily="2" charset="0"/>
              </a:endParaRPr>
            </a:p>
          </p:txBody>
        </p:sp>
      </p:grpSp>
      <p:pic>
        <p:nvPicPr>
          <p:cNvPr id="41" name="Picture 4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491880" y="3068960"/>
            <a:ext cx="1008112" cy="7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群組 47"/>
          <p:cNvGrpSpPr/>
          <p:nvPr userDrawn="1"/>
        </p:nvGrpSpPr>
        <p:grpSpPr>
          <a:xfrm flipH="1">
            <a:off x="8100392" y="6281936"/>
            <a:ext cx="792088" cy="576064"/>
            <a:chOff x="4387948" y="4941168"/>
            <a:chExt cx="1984252" cy="1440160"/>
          </a:xfrm>
        </p:grpSpPr>
        <p:pic>
          <p:nvPicPr>
            <p:cNvPr id="45" name="Picture 7"/>
            <p:cNvPicPr>
              <a:picLocks noChangeAspect="1" noChangeArrowheads="1"/>
            </p:cNvPicPr>
            <p:nvPr userDrawn="1"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3" name="Picture 4" descr="https://fbcdn-sphotos-b-a.akamaihd.net/hphotos-ak-xpf1/v/t34.0-12/12207927_1178415052172555_406852732_n.jpg?oh=456cb2cf7ce180928996a0732dcb41b5&amp;oe=5653C75B&amp;__gda__=1448407307_4c4f8dcd73cd9d467b5b007f752fef90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02" t="15426" r="39983" b="20299"/>
          <a:stretch>
            <a:fillRect/>
          </a:stretch>
        </p:blipFill>
        <p:spPr bwMode="auto">
          <a:xfrm>
            <a:off x="3779912" y="1052736"/>
            <a:ext cx="888071" cy="822288"/>
          </a:xfrm>
          <a:prstGeom prst="rect">
            <a:avLst/>
          </a:prstGeom>
          <a:noFill/>
        </p:spPr>
      </p:pic>
      <p:sp>
        <p:nvSpPr>
          <p:cNvPr id="55" name="圓角矩形 54"/>
          <p:cNvSpPr/>
          <p:nvPr userDrawn="1"/>
        </p:nvSpPr>
        <p:spPr>
          <a:xfrm>
            <a:off x="3491880" y="548680"/>
            <a:ext cx="5652120" cy="187220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 userDrawn="1"/>
        </p:nvSpPr>
        <p:spPr>
          <a:xfrm>
            <a:off x="3347864" y="3140968"/>
            <a:ext cx="5796136" cy="3168352"/>
          </a:xfrm>
          <a:prstGeom prst="roundRect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 userDrawn="1"/>
        </p:nvGrpSpPr>
        <p:grpSpPr>
          <a:xfrm>
            <a:off x="3059832" y="5229200"/>
            <a:ext cx="1944216" cy="1440160"/>
            <a:chOff x="4387948" y="4941168"/>
            <a:chExt cx="1984252" cy="1440160"/>
          </a:xfrm>
        </p:grpSpPr>
        <p:pic>
          <p:nvPicPr>
            <p:cNvPr id="50" name="Picture 7"/>
            <p:cNvPicPr>
              <a:picLocks noChangeAspect="1" noChangeArrowheads="1"/>
            </p:cNvPicPr>
            <p:nvPr userDrawn="1"/>
          </p:nvPicPr>
          <p:blipFill>
            <a:blip r:embed="rId1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10000"/>
            </a:blip>
            <a:srcRect r="37434"/>
            <a:stretch>
              <a:fillRect/>
            </a:stretch>
          </p:blipFill>
          <p:spPr bwMode="auto">
            <a:xfrm>
              <a:off x="4387948" y="5185457"/>
              <a:ext cx="792088" cy="111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  <p:pic>
          <p:nvPicPr>
            <p:cNvPr id="51" name="Picture 8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"/>
            </a:blip>
            <a:srcRect/>
            <a:stretch>
              <a:fillRect/>
            </a:stretch>
          </p:blipFill>
          <p:spPr bwMode="auto">
            <a:xfrm flipH="1">
              <a:off x="4716016" y="4941168"/>
              <a:ext cx="1656184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</p:grp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9B6A53"/>
              </a:clrFrom>
              <a:clrTo>
                <a:srgbClr val="9B6A53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 flipH="1">
            <a:off x="323528" y="0"/>
            <a:ext cx="3384376" cy="25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標題 1"/>
          <p:cNvSpPr>
            <a:spLocks noGrp="1"/>
          </p:cNvSpPr>
          <p:nvPr>
            <p:ph type="title" hasCustomPrompt="1"/>
          </p:nvPr>
        </p:nvSpPr>
        <p:spPr>
          <a:xfrm>
            <a:off x="4860032" y="2924944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單元名稱</a:t>
            </a:r>
            <a:endParaRPr lang="zh-TW" altLang="en-US" dirty="0"/>
          </a:p>
        </p:txBody>
      </p:sp>
      <p:sp>
        <p:nvSpPr>
          <p:cNvPr id="46" name="文字版面配置區 45"/>
          <p:cNvSpPr>
            <a:spLocks noGrp="1"/>
          </p:cNvSpPr>
          <p:nvPr>
            <p:ph type="body" sz="quarter" idx="10" hasCustomPrompt="1"/>
          </p:nvPr>
        </p:nvSpPr>
        <p:spPr>
          <a:xfrm>
            <a:off x="3648807" y="984023"/>
            <a:ext cx="5364088" cy="936625"/>
          </a:xfrm>
        </p:spPr>
        <p:txBody>
          <a:bodyPr>
            <a:noAutofit/>
          </a:bodyPr>
          <a:lstStyle>
            <a:lvl1pPr algn="ctr">
              <a:buNone/>
              <a:defRPr sz="54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 lvl="0"/>
            <a:r>
              <a:rPr lang="zh-TW" altLang="en-US" dirty="0" smtClean="0"/>
              <a:t>課程標題</a:t>
            </a:r>
            <a:endParaRPr lang="zh-TW" altLang="en-US" dirty="0"/>
          </a:p>
        </p:txBody>
      </p:sp>
      <p:sp>
        <p:nvSpPr>
          <p:cNvPr id="44" name="文字版面配置區 43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4149080"/>
            <a:ext cx="3384376" cy="7921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授課老師</a:t>
            </a:r>
            <a:endParaRPr lang="zh-TW" altLang="en-US" dirty="0"/>
          </a:p>
        </p:txBody>
      </p:sp>
      <p:sp>
        <p:nvSpPr>
          <p:cNvPr id="52" name="文字版面配置區 51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32" y="5373216"/>
            <a:ext cx="3456384" cy="720749"/>
          </a:xfrm>
        </p:spPr>
        <p:txBody>
          <a:bodyPr>
            <a:normAutofit/>
          </a:bodyPr>
          <a:lstStyle>
            <a:lvl1pPr algn="ctr">
              <a:buNone/>
              <a:defRPr lang="zh-TW" altLang="en-US" sz="3600" b="1" kern="1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助教名稱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上彎箭號 45"/>
          <p:cNvSpPr/>
          <p:nvPr userDrawn="1"/>
        </p:nvSpPr>
        <p:spPr>
          <a:xfrm flipH="1">
            <a:off x="-1116632" y="1268760"/>
            <a:ext cx="10729192" cy="558924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上彎箭號 46"/>
          <p:cNvSpPr/>
          <p:nvPr userDrawn="1"/>
        </p:nvSpPr>
        <p:spPr>
          <a:xfrm flipH="1">
            <a:off x="-612576" y="2060848"/>
            <a:ext cx="10260632" cy="450912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上彎箭號 47"/>
          <p:cNvSpPr/>
          <p:nvPr userDrawn="1"/>
        </p:nvSpPr>
        <p:spPr>
          <a:xfrm flipH="1">
            <a:off x="-252536" y="2924944"/>
            <a:ext cx="9937104" cy="3429000"/>
          </a:xfrm>
          <a:prstGeom prst="bentUpArrow">
            <a:avLst>
              <a:gd name="adj1" fmla="val 9429"/>
              <a:gd name="adj2" fmla="val 20891"/>
              <a:gd name="adj3" fmla="val 206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2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4353347"/>
          </a:xfrm>
          <a:solidFill>
            <a:schemeClr val="accent6">
              <a:lumMod val="60000"/>
              <a:lumOff val="40000"/>
              <a:alpha val="12000"/>
            </a:schemeClr>
          </a:solidFill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35" name="Picture 3" descr="C:\Users\solopig123\Downloads\noun_108507_cc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41" b="34880"/>
          <a:stretch>
            <a:fillRect/>
          </a:stretch>
        </p:blipFill>
        <p:spPr bwMode="auto">
          <a:xfrm>
            <a:off x="7596336" y="5661248"/>
            <a:ext cx="1390464" cy="690773"/>
          </a:xfrm>
          <a:prstGeom prst="rect">
            <a:avLst/>
          </a:prstGeom>
          <a:noFill/>
        </p:spPr>
      </p:pic>
      <p:grpSp>
        <p:nvGrpSpPr>
          <p:cNvPr id="36" name="群組 35"/>
          <p:cNvGrpSpPr/>
          <p:nvPr userDrawn="1"/>
        </p:nvGrpSpPr>
        <p:grpSpPr>
          <a:xfrm>
            <a:off x="0" y="0"/>
            <a:ext cx="9144000" cy="1196752"/>
            <a:chOff x="0" y="0"/>
            <a:chExt cx="9144000" cy="836712"/>
          </a:xfrm>
          <a:solidFill>
            <a:srgbClr val="51CCED"/>
          </a:solidFill>
        </p:grpSpPr>
        <p:sp>
          <p:nvSpPr>
            <p:cNvPr id="37" name="矩形 36"/>
            <p:cNvSpPr/>
            <p:nvPr userDrawn="1"/>
          </p:nvSpPr>
          <p:spPr>
            <a:xfrm>
              <a:off x="0" y="0"/>
              <a:ext cx="3203848" cy="836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 flipV="1">
              <a:off x="3203848" y="0"/>
              <a:ext cx="1152128" cy="8367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4067944" y="0"/>
              <a:ext cx="5076056" cy="18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0" y="188640"/>
            <a:ext cx="3347864" cy="8367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41" name="Picture 2" descr="C:\Users\solopig123\Downloads\noun_192573_cc.png"/>
          <p:cNvPicPr>
            <a:picLocks noChangeAspect="1" noChangeArrowheads="1"/>
          </p:cNvPicPr>
          <p:nvPr userDrawn="1"/>
        </p:nvPicPr>
        <p:blipFill>
          <a:blip r:embed="rId3" cstate="print">
            <a:lum bright="20000"/>
          </a:blip>
          <a:srcRect b="13281"/>
          <a:stretch>
            <a:fillRect/>
          </a:stretch>
        </p:blipFill>
        <p:spPr bwMode="auto">
          <a:xfrm>
            <a:off x="7092280" y="4828979"/>
            <a:ext cx="2339752" cy="202902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3933056"/>
            <a:ext cx="1691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DF1-C8C8-4FD2-8CF2-DB6A0FE29A1E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2920-AAF2-43C9-86E1-A496D32E08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HN8kgJyX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google.com.tw/url?sa=i&amp;rct=j&amp;q=&amp;esrc=s&amp;source=images&amp;cd=&amp;cad=rja&amp;uact=8&amp;ved=0ahUKEwju5bWXqLrSAhUJGJQKHd8pBBkQjRwIBw&amp;url=http://www.cna.com.tw/news/firstnews/201703010463-1.aspx&amp;psig=AFQjCNGR4zev1Gy9YhgT0x5EfPIzaMm6fQ&amp;ust=14886297545097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RRuG86jON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ULskHuWqo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BSFKanTbk" TargetMode="External"/><Relationship Id="rId2" Type="http://schemas.openxmlformats.org/officeDocument/2006/relationships/hyperlink" Target="https://www.youtube.com/watch?v=ed4DDvrX8Q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fivQUlC7-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HPHWWgQacg" TargetMode="External"/><Relationship Id="rId2" Type="http://schemas.openxmlformats.org/officeDocument/2006/relationships/hyperlink" Target="https://www.youtube.com/watch?v=_8919KGDy1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95936" y="2708920"/>
            <a:ext cx="5040560" cy="1844861"/>
          </a:xfrm>
        </p:spPr>
        <p:txBody>
          <a:bodyPr/>
          <a:lstStyle/>
          <a:p>
            <a:pPr>
              <a:defRPr/>
            </a:pPr>
            <a:r>
              <a:rPr lang="zh-TW" altLang="en-US" sz="6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導論：三種民主理論</a:t>
            </a:r>
            <a:endParaRPr lang="zh-TW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7610" y="692696"/>
            <a:ext cx="4440894" cy="1299960"/>
          </a:xfrm>
        </p:spPr>
        <p:txBody>
          <a:bodyPr/>
          <a:lstStyle/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臺北商業大學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7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</a:t>
            </a:r>
            <a:r>
              <a:rPr lang="zh-TW" altLang="en-US" sz="27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</a:t>
            </a:r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7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學期選修通識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7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網路民主與公共論壇</a:t>
            </a:r>
            <a:endParaRPr lang="en-US" altLang="zh-TW" sz="27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860032" y="6120680"/>
            <a:ext cx="3384376" cy="764704"/>
          </a:xfrm>
        </p:spPr>
        <p:txBody>
          <a:bodyPr>
            <a:noAutofit/>
          </a:bodyPr>
          <a:lstStyle/>
          <a:p>
            <a:pPr marL="0" indent="0" algn="l"/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本課程獲教育部「教學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創新先導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(PBL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en-US" altLang="zh-TW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」補助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3203848" y="4854892"/>
            <a:ext cx="5904656" cy="1454428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授課教師：陳閔翔  通識教育中心助理教授</a:t>
            </a:r>
          </a:p>
          <a:p>
            <a:pPr algn="r">
              <a:spcBef>
                <a:spcPts val="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教學助理：蔡秉珂、林子卉、江星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spcBef>
                <a:spcPts val="0"/>
              </a:spcBef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2017.9.26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7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60"/>
            <a:ext cx="9144000" cy="69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" y="0"/>
            <a:ext cx="9141893" cy="7029400"/>
          </a:xfrm>
        </p:spPr>
      </p:pic>
    </p:spTree>
    <p:extLst>
      <p:ext uri="{BB962C8B-B14F-4D97-AF65-F5344CB8AC3E}">
        <p14:creationId xmlns:p14="http://schemas.microsoft.com/office/powerpoint/2010/main" val="21343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25658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共和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(republican democracy)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：主張透過民主過程實現公共福祉的</a:t>
            </a:r>
            <a:r>
              <a:rPr lang="zh-TW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公民美德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如團結，榮譽與愛國心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民主參與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的目的：培養或提升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公民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道德。民主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競爭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仍強調道德，不能不擇手段，民主風度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習慣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與公民教育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共和主義者認為它們才能恢復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古典民主的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理想→參與民主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重視公民自由，社群責任與公民集體的良善生活。</a:t>
            </a:r>
            <a:endParaRPr lang="en-US" altLang="zh-TW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endParaRPr lang="zh-TW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三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  共和民主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088" y="1268760"/>
            <a:ext cx="8316416" cy="51845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共和主義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(republicanism)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政治主權最終根源於人民同意的原則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，不同於君主制與軍人統治。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根據統治人數與為誰服務的政體區分：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三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  共和民主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44000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8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1412776"/>
            <a:ext cx="8244408" cy="5328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共和國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：重視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公民自由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自治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社群責任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，相對於帝國，共和的特色是國家元首並非世襲的皇權，若元首是以民主選舉方式選出，就是民主政體。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羅馬共和：元老院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代議政治的濫觴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當代兩種共和主義：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社群主義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多元文化主義。</a:t>
            </a:r>
          </a:p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公民共和主義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亞里斯多德的公民人文精神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危險：強加的愛國主義、集體主義。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TW" dirty="0"/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None/>
              <a:defRPr/>
            </a:pPr>
            <a:endParaRPr lang="en-US" altLang="zh-TW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三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  共和民主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268760"/>
            <a:ext cx="8640960" cy="11521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自由民主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程序民主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選舉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權利政治</a:t>
            </a:r>
            <a:endParaRPr lang="en-US" altLang="zh-TW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共和民主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參與民主</a:t>
            </a:r>
            <a:r>
              <a:rPr lang="en-US" altLang="zh-TW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社群</a:t>
            </a:r>
            <a:r>
              <a:rPr lang="en-US" altLang="zh-TW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chemeClr val="hlink"/>
                </a:solidFill>
                <a:latin typeface="微軟正黑體" pitchFamily="34" charset="-120"/>
                <a:ea typeface="微軟正黑體" pitchFamily="34" charset="-120"/>
              </a:rPr>
              <a:t>良善政治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buFontTx/>
              <a:buNone/>
              <a:defRPr/>
            </a:pP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四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  自由民主</a:t>
            </a:r>
            <a:r>
              <a:rPr lang="en-US" altLang="zh-TW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VS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共和民主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492896"/>
            <a:ext cx="9361040" cy="453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9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1936" cy="68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36"/>
            <a:ext cx="9170582" cy="6868236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70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image.cache.storm.mg/styles/smg-800x533-fp/s3/media/image/2016/05/08/20160508-034417_U1253_M154722_6042.png?itok=23qYVVZ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J:\A\國立臺北商業大學\(1)教學\106-1\民主主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19268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當民主遇到網路：政治人物的影像表演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點閱率破百萬 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王世堅剃頭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(20170908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民視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www.youtube.com/watch?v=BoHN8kgJyXg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89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「川普國會演說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2" y="0"/>
            <a:ext cx="9620272" cy="68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79512" y="5956093"/>
            <a:ext cx="914400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川普愛用推特發文 推特圖書館大彙整</a:t>
            </a:r>
            <a:r>
              <a:rPr lang="en-US" altLang="zh-TW" sz="1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(20170619</a:t>
            </a:r>
            <a:r>
              <a:rPr lang="zh-TW" altLang="en-US" sz="1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中視</a:t>
            </a:r>
            <a:r>
              <a:rPr lang="en-US" altLang="zh-TW" sz="1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9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www.youtube.com/watch?v=XRRuG86jON4</a:t>
            </a:r>
            <a:endParaRPr lang="en-US" altLang="zh-TW" sz="9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45224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世紀末，西方民主發生一波審議轉向，結合自由民主與共和民主優點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。希望超越並走出第三條民主道路。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自由民主：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投票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中心→單一主體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選民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)→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數學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統計觀→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選舉制度化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→政黨政治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公私領域劃分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→暫時性共識。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審議民主：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對話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中心→互為主體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公民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)→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整合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社群觀→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溝通制度化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→生活世界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強調公共領域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→理解性共識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五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  審議民主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776864" cy="511256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審議民主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(deliberative democracy)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：強調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溝通理性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生活世界的溝通行動，公民社會與公共領域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的重要性。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Discourse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理性討論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論辯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假設討論是理性的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，互為主體的參與者，雙向溝通與對話。藉由論辯與溝通行動過程，參與者的主張可得到討論與批判，以便被接受或拒絕。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debate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argument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discourse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800" dirty="0">
              <a:latin typeface="Calibri" pitchFamily="34" charset="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五  審議民主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920880" cy="52565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雙軌審議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：正式制度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國會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與非正式制度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生活世界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同等重要。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審議民主：公民參與不應侷限於投票或陳情、請願與社會運動；參與者應該在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資訊充分、發言機會平等與決策程序公平的條件下，對公共政策進行公開討論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，並以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說理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(reasoning)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的方式提出可行的方案或是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意見→民主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需要理性溝通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有效對話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想一想：民主失竊的故事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2300" b="1" dirty="0">
                <a:latin typeface="微軟正黑體" pitchFamily="34" charset="-120"/>
                <a:ea typeface="微軟正黑體" pitchFamily="34" charset="-120"/>
                <a:hlinkClick r:id="rId2"/>
              </a:rPr>
              <a:t>://</a:t>
            </a:r>
            <a:r>
              <a:rPr lang="en-US" altLang="zh-TW" sz="23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www.youtube.com/watch?v=zULskHuWqog</a:t>
            </a:r>
            <a:endParaRPr lang="en-US" altLang="zh-TW" sz="23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五  審議民主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1556792"/>
            <a:ext cx="8100392" cy="4353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聆聽  分組選題時間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your attention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7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412776"/>
            <a:ext cx="5921754" cy="43533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所謂的民主，</a:t>
            </a: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其特徵是一個真正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開放性的社會。</a:t>
            </a:r>
          </a:p>
          <a:p>
            <a:pPr algn="r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卡爾巴伯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(Karl  Popper)</a:t>
            </a:r>
          </a:p>
          <a:p>
            <a:pPr algn="r">
              <a:spcBef>
                <a:spcPts val="0"/>
              </a:spcBef>
              <a:buFont typeface="Arial" charset="0"/>
              <a:buNone/>
              <a:defRPr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  <a:defRPr/>
            </a:pP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民主需要的是一個</a:t>
            </a:r>
            <a:r>
              <a:rPr lang="zh-TW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政治論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辯</a:t>
            </a:r>
            <a:r>
              <a:rPr lang="zh-TW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與尊重的文化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，而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僅僅只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多數決。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r">
              <a:buNone/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德沃金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(Ronald Dworkin)</a:t>
            </a:r>
            <a:endParaRPr lang="zh-TW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9" y="0"/>
            <a:ext cx="2430462" cy="35538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9" y="3491182"/>
            <a:ext cx="2461460" cy="33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7848872" cy="544522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民主是什麼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2013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歐巴馬就職演說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  <a:hlinkClick r:id="rId2"/>
              </a:rPr>
              <a:t>://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www.youtube.com/watch?v=ed4DDvrX8Qo</a:t>
            </a:r>
            <a:endParaRPr lang="en-US" altLang="zh-TW" sz="3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歐巴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馬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澳洲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G20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演講</a:t>
            </a:r>
            <a:r>
              <a:rPr lang="en-US" altLang="zh-TW" sz="4100" b="1" smtClean="0">
                <a:latin typeface="微軟正黑體" pitchFamily="34" charset="-120"/>
                <a:ea typeface="微軟正黑體" pitchFamily="34" charset="-120"/>
              </a:rPr>
              <a:t>(20141117)</a:t>
            </a:r>
            <a:r>
              <a:rPr lang="zh-TW" altLang="en-US" sz="4100" b="1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3000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</a:t>
            </a: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  <a:hlinkClick r:id="rId3"/>
              </a:rPr>
              <a:t>://www.youtube.com/watch?v=MgBSFKanTbk</a:t>
            </a:r>
            <a:endParaRPr lang="en-US" altLang="zh-TW" sz="30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字源學意義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democracy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由希臘字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demo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4100" b="1" dirty="0" err="1">
                <a:latin typeface="微軟正黑體" pitchFamily="34" charset="-120"/>
                <a:ea typeface="微軟正黑體" pitchFamily="34" charset="-120"/>
              </a:rPr>
              <a:t>kratia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組成的→前者指</a:t>
            </a:r>
            <a:r>
              <a:rPr lang="zh-TW" altLang="en-US" sz="4100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群眾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the people)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；後者指</a:t>
            </a:r>
            <a:r>
              <a:rPr lang="zh-TW" altLang="en-US" sz="4100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權力</a:t>
            </a:r>
            <a:r>
              <a:rPr lang="zh-TW" altLang="en-US" sz="4100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治理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power or rule)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sz="41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大眾</a:t>
            </a:r>
            <a:r>
              <a:rPr lang="zh-TW" altLang="en-US" sz="41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的治理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(rule by the people)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100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民主直觀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意義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41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人民</a:t>
            </a:r>
            <a:r>
              <a:rPr lang="zh-TW" altLang="en-US" sz="41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做主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人民為頭家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sz="41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人民主權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→多數統治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vs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少數統治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寡頭</a:t>
            </a:r>
            <a:r>
              <a:rPr lang="en-US" altLang="zh-TW" sz="41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100" b="1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zh-TW" sz="4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引言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民主的淵源與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意義</a:t>
            </a:r>
            <a:endParaRPr lang="zh-TW" altLang="en-US" sz="4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8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25658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government by the people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自我治理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自治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)(self-government)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，多數大眾集體自治，前提是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政治平等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定義：多數集體決定的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最終權力，在於平等自由的多數公民，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人民可直接掌握主權，而不是由某人、家庭、階級或軍人所掌控→對抗</a:t>
            </a:r>
            <a:r>
              <a:rPr lang="zh-TW" altLang="en-US" b="1" dirty="0" smtClean="0">
                <a:solidFill>
                  <a:srgbClr val="2B04D2"/>
                </a:solidFill>
                <a:latin typeface="微軟正黑體" pitchFamily="34" charset="-120"/>
                <a:ea typeface="微軟正黑體" pitchFamily="34" charset="-120"/>
              </a:rPr>
              <a:t>極權主義</a:t>
            </a:r>
            <a:r>
              <a:rPr lang="en-US" altLang="zh-TW" b="1" dirty="0" smtClean="0">
                <a:solidFill>
                  <a:srgbClr val="2B04D2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 smtClean="0">
                <a:solidFill>
                  <a:srgbClr val="2B04D2"/>
                </a:solidFill>
                <a:latin typeface="微軟正黑體" pitchFamily="34" charset="-120"/>
                <a:ea typeface="微軟正黑體" pitchFamily="34" charset="-120"/>
              </a:rPr>
              <a:t>家父長制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algn="just"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民主目的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→真正的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自由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(one shares in which one lives</a:t>
            </a:r>
            <a:r>
              <a:rPr lang="en-US" altLang="zh-TW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目的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，不是手段。</a:t>
            </a:r>
            <a:endParaRPr lang="zh-TW" altLang="en-US" b="1" dirty="0">
              <a:solidFill>
                <a:srgbClr val="2B04D2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44408" cy="936104"/>
          </a:xfrm>
        </p:spPr>
        <p:txBody>
          <a:bodyPr/>
          <a:lstStyle/>
          <a:p>
            <a:r>
              <a:rPr lang="zh-TW" altLang="zh-TW" sz="4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引言</a:t>
            </a:r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民主的淵源與意義</a:t>
            </a:r>
            <a:endParaRPr lang="zh-TW" altLang="en-US" sz="4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5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1340768"/>
            <a:ext cx="8244408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古典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民主：雅典為民主發源地，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卻對民主制抱持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懷疑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→雅典人希望能透過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政治來精進其城邦的道德性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，希望公民能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有道德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知識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責任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菁英統治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雅典民主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  <a:hlinkClick r:id="rId2"/>
              </a:rPr>
              <a:t>https://www.youtube.com/watch?v=0fivQUlC7-8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的哲學基礎：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辯論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非詭辯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法治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制度，守法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正義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公共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理性，公平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現代民主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代議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政府制度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選舉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。民主是一種多數決的遊戲規則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/>
          </a:p>
        </p:txBody>
      </p:sp>
      <p:sp>
        <p:nvSpPr>
          <p:cNvPr id="5" name="標題 2"/>
          <p:cNvSpPr txBox="1">
            <a:spLocks/>
          </p:cNvSpPr>
          <p:nvPr/>
        </p:nvSpPr>
        <p:spPr>
          <a:xfrm>
            <a:off x="611560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一  </a:t>
            </a:r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從古典民主到現代民主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412776"/>
            <a:ext cx="8100392" cy="53285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自由民主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(liberal</a:t>
            </a:r>
            <a:r>
              <a:rPr lang="zh-TW" altLang="en-US" b="1" dirty="0"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democracy)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自由主義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數人頭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代替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拳頭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程序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：民主是為了達成政治決定的一種制度安排，在這種安排中，某些人透過競逐選票而獲得決策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此及政黨與選舉制度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民主內涵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不只是投票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而已，它包含更多的東西。流動的「民主」：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多數決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暴力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、共識決及平等尊重的空間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自由民主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的優點：權利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至上、國家中立、法治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、公民平等、主宰自己命運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……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u="sng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endParaRPr lang="en-US" altLang="zh-TW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11560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二  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自由民主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47260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自由主義內部的兩種民主觀：</a:t>
            </a:r>
            <a:endParaRPr lang="en-US" altLang="zh-TW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傑佛遜民主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：古典民主，直接民主， 注重公民參與，公民能力與德行。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麥迪遜民主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：現代民主，間接民主，注重程序制度，規則設計與執行。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全球化經濟結構、資訊媒體多樣、人口眾多、公共事務龐雜、分工精細，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直接民主已不可能，只能靠間接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民主。</a:t>
            </a: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克里米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亞公投加入俄羅斯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(20140318)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hlinkClick r:id="rId2"/>
              </a:rPr>
              <a:t>://www.youtube.com/watch?v=_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8919KGDy1Q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英國脫歐公投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(20160624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中天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  <a:hlinkClick r:id="rId3"/>
              </a:rPr>
              <a:t>https://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www.youtube.com/watch?v=8HPHWWgQacg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TW" b="1" dirty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二  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自由民主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340768"/>
            <a:ext cx="7776864" cy="51845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民主不是選賢與能，是一種做決定方式。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它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是世界上大多數人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國家尚可接受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非最好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的政治體制。</a:t>
            </a:r>
            <a:endParaRPr lang="zh-TW" altLang="en-US" dirty="0"/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媒體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資本市場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興起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導致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形象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表演的民主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麥當勞民主、嘉年華民主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。媒體成為民主競逐的主要市場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公共性→消費性</a:t>
            </a:r>
            <a:r>
              <a:rPr lang="en-US" altLang="zh-TW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現代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民主困境：</a:t>
            </a:r>
            <a:r>
              <a:rPr lang="zh-TW" altLang="en-US" b="1" dirty="0">
                <a:solidFill>
                  <a:srgbClr val="0000CC"/>
                </a:solidFill>
                <a:latin typeface="微軟正黑體" pitchFamily="34" charset="-120"/>
                <a:ea typeface="微軟正黑體" pitchFamily="34" charset="-120"/>
              </a:rPr>
              <a:t>金權政治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，甚至網路興起，更加速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民主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成為文宣比賽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抹黑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作秀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民調戰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，失去公民參與的道德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理想。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l"/>
            </a:pPr>
            <a:endParaRPr lang="en-US" altLang="zh-TW" b="1" dirty="0" smtClean="0">
              <a:solidFill>
                <a:srgbClr val="0000CC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539552" y="188640"/>
            <a:ext cx="802838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二  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rPr>
              <a:t>自由民主</a:t>
            </a:r>
            <a:r>
              <a:rPr lang="zh-TW" altLang="en-US" sz="4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華康明體 Std W5"/>
              </a:rPr>
              <a:t> </a:t>
            </a:r>
            <a:endParaRPr lang="zh-TW" altLang="zh-TW" sz="44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1289</Words>
  <Application>Microsoft Office PowerPoint</Application>
  <PresentationFormat>如螢幕大小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自訂設計</vt:lpstr>
      <vt:lpstr>導論：三種民主理論</vt:lpstr>
      <vt:lpstr>當民主遇到網路：政治人物的影像表演(面)          點閱率破百萬 王世堅剃頭(20170908民視) https://www.youtube.com/watch?v=BoHN8kgJyXg </vt:lpstr>
      <vt:lpstr>PowerPoint 簡報</vt:lpstr>
      <vt:lpstr>引言  民主的淵源與意義</vt:lpstr>
      <vt:lpstr>引言  民主的淵源與意義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C.M.T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solopig123</dc:creator>
  <cp:lastModifiedBy>user</cp:lastModifiedBy>
  <cp:revision>109</cp:revision>
  <dcterms:created xsi:type="dcterms:W3CDTF">2016-01-16T17:43:05Z</dcterms:created>
  <dcterms:modified xsi:type="dcterms:W3CDTF">2017-09-21T16:49:14Z</dcterms:modified>
</cp:coreProperties>
</file>