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22"/>
  </p:handoutMasterIdLst>
  <p:sldIdLst>
    <p:sldId id="256" r:id="rId2"/>
    <p:sldId id="257" r:id="rId3"/>
    <p:sldId id="259" r:id="rId4"/>
    <p:sldId id="315" r:id="rId5"/>
    <p:sldId id="316" r:id="rId6"/>
    <p:sldId id="317" r:id="rId7"/>
    <p:sldId id="328" r:id="rId8"/>
    <p:sldId id="318" r:id="rId9"/>
    <p:sldId id="327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262" r:id="rId18"/>
    <p:sldId id="263" r:id="rId19"/>
    <p:sldId id="266" r:id="rId20"/>
    <p:sldId id="280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E3E3E"/>
    <a:srgbClr val="51CCED"/>
    <a:srgbClr val="8BDDF3"/>
    <a:srgbClr val="9B6A53"/>
    <a:srgbClr val="027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70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C38CB-C988-421A-8155-469D93ED2EE1}" type="datetimeFigureOut">
              <a:rPr lang="zh-TW" altLang="en-US" smtClean="0"/>
              <a:pPr/>
              <a:t>2017/10/19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63A7A-DF40-4EC6-8D8A-1B8FFFAA806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234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solidFill>
          <a:srgbClr val="51C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 cstate="print">
            <a:lum bright="40000"/>
          </a:blip>
          <a:srcRect/>
          <a:stretch>
            <a:fillRect/>
          </a:stretch>
        </p:blipFill>
        <p:spPr bwMode="auto">
          <a:xfrm>
            <a:off x="2637975" y="-72008"/>
            <a:ext cx="396875" cy="164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直線接點 22"/>
          <p:cNvCxnSpPr/>
          <p:nvPr userDrawn="1"/>
        </p:nvCxnSpPr>
        <p:spPr>
          <a:xfrm flipH="1">
            <a:off x="1187624" y="1916832"/>
            <a:ext cx="288032" cy="7200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 userDrawn="1"/>
        </p:nvCxnSpPr>
        <p:spPr>
          <a:xfrm>
            <a:off x="1979712" y="1916832"/>
            <a:ext cx="0" cy="7920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 userDrawn="1"/>
        </p:nvCxnSpPr>
        <p:spPr>
          <a:xfrm>
            <a:off x="2411760" y="1916832"/>
            <a:ext cx="288032" cy="7200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10000"/>
          </a:blip>
          <a:srcRect r="37434"/>
          <a:stretch>
            <a:fillRect/>
          </a:stretch>
        </p:blipFill>
        <p:spPr bwMode="auto">
          <a:xfrm flipH="1">
            <a:off x="0" y="4797152"/>
            <a:ext cx="992427" cy="1114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8" name="直線接點 37"/>
          <p:cNvCxnSpPr/>
          <p:nvPr userDrawn="1"/>
        </p:nvCxnSpPr>
        <p:spPr>
          <a:xfrm flipH="1">
            <a:off x="2915816" y="3429000"/>
            <a:ext cx="64807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 userDrawn="1"/>
        </p:nvGrpSpPr>
        <p:grpSpPr>
          <a:xfrm>
            <a:off x="539552" y="2636912"/>
            <a:ext cx="2880320" cy="4221088"/>
            <a:chOff x="1043608" y="2399658"/>
            <a:chExt cx="2808312" cy="4458342"/>
          </a:xfrm>
        </p:grpSpPr>
        <p:cxnSp>
          <p:nvCxnSpPr>
            <p:cNvPr id="10" name="直線接點 9"/>
            <p:cNvCxnSpPr/>
            <p:nvPr userDrawn="1"/>
          </p:nvCxnSpPr>
          <p:spPr>
            <a:xfrm>
              <a:off x="1835696" y="3789040"/>
              <a:ext cx="0" cy="3068960"/>
            </a:xfrm>
            <a:prstGeom prst="line">
              <a:avLst/>
            </a:prstGeom>
            <a:ln w="76200">
              <a:solidFill>
                <a:srgbClr val="0277B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1" descr="https://www.dcard.tw/img/favicon_144.png"/>
            <p:cNvPicPr>
              <a:picLocks noChangeAspect="1" noChangeArrowheads="1"/>
            </p:cNvPicPr>
            <p:nvPr userDrawn="1"/>
          </p:nvPicPr>
          <p:blipFill>
            <a:blip r:embed="rId4" cstate="print">
              <a:lum bright="10000"/>
            </a:blip>
            <a:srcRect/>
            <a:stretch>
              <a:fillRect/>
            </a:stretch>
          </p:blipFill>
          <p:spPr bwMode="auto">
            <a:xfrm>
              <a:off x="1521892" y="5635475"/>
              <a:ext cx="673844" cy="673845"/>
            </a:xfrm>
            <a:prstGeom prst="rect">
              <a:avLst/>
            </a:prstGeom>
            <a:noFill/>
          </p:spPr>
        </p:pic>
        <p:cxnSp>
          <p:nvCxnSpPr>
            <p:cNvPr id="12" name="直線接點 11"/>
            <p:cNvCxnSpPr/>
            <p:nvPr userDrawn="1"/>
          </p:nvCxnSpPr>
          <p:spPr>
            <a:xfrm>
              <a:off x="2267744" y="3789040"/>
              <a:ext cx="0" cy="3068960"/>
            </a:xfrm>
            <a:prstGeom prst="line">
              <a:avLst/>
            </a:prstGeom>
            <a:ln w="76200">
              <a:solidFill>
                <a:srgbClr val="EE3E3E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7"/>
            <p:cNvPicPr>
              <a:picLocks noChangeAspect="1" noChangeArrowheads="1"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10000"/>
            </a:blip>
            <a:srcRect/>
            <a:stretch>
              <a:fillRect/>
            </a:stretch>
          </p:blipFill>
          <p:spPr bwMode="auto">
            <a:xfrm>
              <a:off x="1907704" y="5013176"/>
              <a:ext cx="720080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4" name="直線接點 13"/>
            <p:cNvCxnSpPr/>
            <p:nvPr userDrawn="1"/>
          </p:nvCxnSpPr>
          <p:spPr>
            <a:xfrm>
              <a:off x="2699792" y="3789040"/>
              <a:ext cx="0" cy="3068960"/>
            </a:xfrm>
            <a:prstGeom prst="line">
              <a:avLst/>
            </a:prstGeom>
            <a:ln w="76200">
              <a:solidFill>
                <a:srgbClr val="9B6A53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9" descr="https://encrypted-tbn1.gstatic.com/images?q=tbn:ANd9GcQlo_ETfkAG-FeFLg5CpaJFR4gSZ1A94C2XAzkGPBHPr6kUszo9"/>
            <p:cNvPicPr>
              <a:picLocks noChangeAspect="1" noChangeArrowheads="1"/>
            </p:cNvPicPr>
            <p:nvPr userDrawn="1"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10000"/>
            </a:blip>
            <a:srcRect/>
            <a:stretch>
              <a:fillRect/>
            </a:stretch>
          </p:blipFill>
          <p:spPr bwMode="auto">
            <a:xfrm>
              <a:off x="2207613" y="4416912"/>
              <a:ext cx="1030265" cy="772052"/>
            </a:xfrm>
            <a:prstGeom prst="rect">
              <a:avLst/>
            </a:prstGeom>
            <a:noFill/>
          </p:spPr>
        </p:pic>
        <p:cxnSp>
          <p:nvCxnSpPr>
            <p:cNvPr id="16" name="直線接點 15"/>
            <p:cNvCxnSpPr/>
            <p:nvPr userDrawn="1"/>
          </p:nvCxnSpPr>
          <p:spPr>
            <a:xfrm>
              <a:off x="3131840" y="3789040"/>
              <a:ext cx="0" cy="306896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群組 7"/>
            <p:cNvGrpSpPr/>
            <p:nvPr userDrawn="1"/>
          </p:nvGrpSpPr>
          <p:grpSpPr>
            <a:xfrm>
              <a:off x="1043608" y="2399658"/>
              <a:ext cx="2808312" cy="1605406"/>
              <a:chOff x="708124" y="2183225"/>
              <a:chExt cx="5636613" cy="3406015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 userDrawn="1"/>
            </p:nvPicPr>
            <p:blipFill>
              <a:blip r:embed="rId7" cstate="print">
                <a:lum bright="10000"/>
              </a:blip>
              <a:srcRect l="8454" t="30577" r="7008" b="18339"/>
              <a:stretch>
                <a:fillRect/>
              </a:stretch>
            </p:blipFill>
            <p:spPr bwMode="auto">
              <a:xfrm>
                <a:off x="708124" y="2183225"/>
                <a:ext cx="5636613" cy="34060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" name="Picture 9" descr="C:\Users\EW\Desktop\noun_166991_cc.png"/>
              <p:cNvPicPr>
                <a:picLocks noChangeAspect="1" noChangeArrowheads="1"/>
              </p:cNvPicPr>
              <p:nvPr userDrawn="1"/>
            </p:nvPicPr>
            <p:blipFill>
              <a:blip r:embed="rId8" cstate="print">
                <a:lum bright="10000"/>
              </a:blip>
              <a:srcRect b="15487"/>
              <a:stretch>
                <a:fillRect/>
              </a:stretch>
            </p:blipFill>
            <p:spPr bwMode="auto">
              <a:xfrm>
                <a:off x="2195736" y="2780928"/>
                <a:ext cx="2592288" cy="2190808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</p:pic>
        </p:grpSp>
        <p:sp>
          <p:nvSpPr>
            <p:cNvPr id="17" name="文字方塊 16"/>
            <p:cNvSpPr txBox="1"/>
            <p:nvPr userDrawn="1"/>
          </p:nvSpPr>
          <p:spPr>
            <a:xfrm>
              <a:off x="2725564" y="3933056"/>
              <a:ext cx="982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 smtClean="0">
                  <a:latin typeface="AR CENA" pitchFamily="2" charset="0"/>
                </a:rPr>
                <a:t>PTT</a:t>
              </a:r>
              <a:endParaRPr lang="zh-TW" altLang="en-US" sz="3200" b="1" dirty="0">
                <a:latin typeface="AR CENA" pitchFamily="2" charset="0"/>
              </a:endParaRPr>
            </a:p>
          </p:txBody>
        </p:sp>
      </p:grpSp>
      <p:pic>
        <p:nvPicPr>
          <p:cNvPr id="41" name="Picture 4"/>
          <p:cNvPicPr>
            <a:picLocks noChangeAspect="1" noChangeArrowheads="1"/>
          </p:cNvPicPr>
          <p:nvPr userDrawn="1"/>
        </p:nvPicPr>
        <p:blipFill>
          <a:blip r:embed="rId9" cstate="print">
            <a:clrChange>
              <a:clrFrom>
                <a:srgbClr val="9B6A53"/>
              </a:clrFrom>
              <a:clrTo>
                <a:srgbClr val="9B6A53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10000"/>
          </a:blip>
          <a:srcRect/>
          <a:stretch>
            <a:fillRect/>
          </a:stretch>
        </p:blipFill>
        <p:spPr bwMode="auto">
          <a:xfrm flipH="1">
            <a:off x="3491880" y="3068960"/>
            <a:ext cx="1008112" cy="74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" name="群組 47"/>
          <p:cNvGrpSpPr/>
          <p:nvPr userDrawn="1"/>
        </p:nvGrpSpPr>
        <p:grpSpPr>
          <a:xfrm flipH="1">
            <a:off x="8100392" y="6281936"/>
            <a:ext cx="792088" cy="576064"/>
            <a:chOff x="4387948" y="4941168"/>
            <a:chExt cx="1984252" cy="1440160"/>
          </a:xfrm>
        </p:grpSpPr>
        <p:pic>
          <p:nvPicPr>
            <p:cNvPr id="45" name="Picture 7"/>
            <p:cNvPicPr>
              <a:picLocks noChangeAspect="1" noChangeArrowheads="1"/>
            </p:cNvPicPr>
            <p:nvPr userDrawn="1"/>
          </p:nvPicPr>
          <p:blipFill>
            <a:blip r:embed="rId10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lum bright="10000"/>
            </a:blip>
            <a:srcRect r="37434"/>
            <a:stretch>
              <a:fillRect/>
            </a:stretch>
          </p:blipFill>
          <p:spPr bwMode="auto">
            <a:xfrm>
              <a:off x="4387948" y="5185457"/>
              <a:ext cx="792088" cy="1114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2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lum bright="10000"/>
            </a:blip>
            <a:srcRect/>
            <a:stretch>
              <a:fillRect/>
            </a:stretch>
          </p:blipFill>
          <p:spPr bwMode="auto">
            <a:xfrm flipH="1">
              <a:off x="4716016" y="4941168"/>
              <a:ext cx="1656184" cy="1440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53" name="Picture 4" descr="https://fbcdn-sphotos-b-a.akamaihd.net/hphotos-ak-xpf1/v/t34.0-12/12207927_1178415052172555_406852732_n.jpg?oh=456cb2cf7ce180928996a0732dcb41b5&amp;oe=5653C75B&amp;__gda__=1448407307_4c4f8dcd73cd9d467b5b007f752fef90"/>
          <p:cNvPicPr>
            <a:picLocks noChangeAspect="1" noChangeArrowheads="1"/>
          </p:cNvPicPr>
          <p:nvPr userDrawn="1"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002" t="15426" r="39983" b="20299"/>
          <a:stretch>
            <a:fillRect/>
          </a:stretch>
        </p:blipFill>
        <p:spPr bwMode="auto">
          <a:xfrm>
            <a:off x="3779912" y="1052736"/>
            <a:ext cx="888071" cy="822288"/>
          </a:xfrm>
          <a:prstGeom prst="rect">
            <a:avLst/>
          </a:prstGeom>
          <a:noFill/>
        </p:spPr>
      </p:pic>
      <p:sp>
        <p:nvSpPr>
          <p:cNvPr id="55" name="圓角矩形 54"/>
          <p:cNvSpPr/>
          <p:nvPr userDrawn="1"/>
        </p:nvSpPr>
        <p:spPr>
          <a:xfrm>
            <a:off x="3491880" y="548680"/>
            <a:ext cx="5652120" cy="1872208"/>
          </a:xfrm>
          <a:prstGeom prst="round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圓角矩形 57"/>
          <p:cNvSpPr/>
          <p:nvPr userDrawn="1"/>
        </p:nvSpPr>
        <p:spPr>
          <a:xfrm>
            <a:off x="3347864" y="3140968"/>
            <a:ext cx="5796136" cy="3168352"/>
          </a:xfrm>
          <a:prstGeom prst="roundRect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9" name="群組 48"/>
          <p:cNvGrpSpPr/>
          <p:nvPr userDrawn="1"/>
        </p:nvGrpSpPr>
        <p:grpSpPr>
          <a:xfrm>
            <a:off x="3059832" y="5229200"/>
            <a:ext cx="1944216" cy="1440160"/>
            <a:chOff x="4387948" y="4941168"/>
            <a:chExt cx="1984252" cy="1440160"/>
          </a:xfrm>
        </p:grpSpPr>
        <p:pic>
          <p:nvPicPr>
            <p:cNvPr id="50" name="Picture 7"/>
            <p:cNvPicPr>
              <a:picLocks noChangeAspect="1" noChangeArrowheads="1"/>
            </p:cNvPicPr>
            <p:nvPr userDrawn="1"/>
          </p:nvPicPr>
          <p:blipFill>
            <a:blip r:embed="rId1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lum bright="10000"/>
            </a:blip>
            <a:srcRect r="37434"/>
            <a:stretch>
              <a:fillRect/>
            </a:stretch>
          </p:blipFill>
          <p:spPr bwMode="auto">
            <a:xfrm>
              <a:off x="4387948" y="5185457"/>
              <a:ext cx="792088" cy="1114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softEdge rad="12700"/>
            </a:effectLst>
          </p:spPr>
        </p:pic>
        <p:pic>
          <p:nvPicPr>
            <p:cNvPr id="51" name="Picture 8"/>
            <p:cNvPicPr>
              <a:picLocks noChangeAspect="1" noChangeArrowheads="1"/>
            </p:cNvPicPr>
            <p:nvPr userDrawn="1"/>
          </p:nvPicPr>
          <p:blipFill>
            <a:blip r:embed="rId14" cstate="print">
              <a:lum bright="10000"/>
            </a:blip>
            <a:srcRect/>
            <a:stretch>
              <a:fillRect/>
            </a:stretch>
          </p:blipFill>
          <p:spPr bwMode="auto">
            <a:xfrm flipH="1">
              <a:off x="4716016" y="4941168"/>
              <a:ext cx="1656184" cy="1440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softEdge rad="12700"/>
            </a:effectLst>
          </p:spPr>
        </p:pic>
      </p:grp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9B6A53"/>
              </a:clrFrom>
              <a:clrTo>
                <a:srgbClr val="9B6A53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 flipH="1">
            <a:off x="323528" y="0"/>
            <a:ext cx="3384376" cy="250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標題 1"/>
          <p:cNvSpPr>
            <a:spLocks noGrp="1"/>
          </p:cNvSpPr>
          <p:nvPr>
            <p:ph type="title" hasCustomPrompt="1"/>
          </p:nvPr>
        </p:nvSpPr>
        <p:spPr>
          <a:xfrm>
            <a:off x="4860032" y="2924944"/>
            <a:ext cx="3347864" cy="8367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單元名稱</a:t>
            </a:r>
            <a:endParaRPr lang="zh-TW" altLang="en-US" dirty="0"/>
          </a:p>
        </p:txBody>
      </p:sp>
      <p:sp>
        <p:nvSpPr>
          <p:cNvPr id="46" name="文字版面配置區 45"/>
          <p:cNvSpPr>
            <a:spLocks noGrp="1"/>
          </p:cNvSpPr>
          <p:nvPr>
            <p:ph type="body" sz="quarter" idx="10" hasCustomPrompt="1"/>
          </p:nvPr>
        </p:nvSpPr>
        <p:spPr>
          <a:xfrm>
            <a:off x="3648807" y="984023"/>
            <a:ext cx="5364088" cy="936625"/>
          </a:xfrm>
        </p:spPr>
        <p:txBody>
          <a:bodyPr>
            <a:noAutofit/>
          </a:bodyPr>
          <a:lstStyle>
            <a:lvl1pPr algn="ctr">
              <a:buNone/>
              <a:defRPr sz="5400" b="1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pPr lvl="0"/>
            <a:r>
              <a:rPr lang="zh-TW" altLang="en-US" dirty="0" smtClean="0"/>
              <a:t>課程標題</a:t>
            </a:r>
            <a:endParaRPr lang="zh-TW" altLang="en-US" dirty="0"/>
          </a:p>
        </p:txBody>
      </p:sp>
      <p:sp>
        <p:nvSpPr>
          <p:cNvPr id="44" name="文字版面配置區 43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4149080"/>
            <a:ext cx="3384376" cy="792163"/>
          </a:xfr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pPr lvl="0"/>
            <a:r>
              <a:rPr lang="zh-TW" altLang="en-US" dirty="0" smtClean="0"/>
              <a:t>授課老師</a:t>
            </a:r>
            <a:endParaRPr lang="zh-TW" altLang="en-US" dirty="0"/>
          </a:p>
        </p:txBody>
      </p:sp>
      <p:sp>
        <p:nvSpPr>
          <p:cNvPr id="52" name="文字版面配置區 51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32" y="5373216"/>
            <a:ext cx="3456384" cy="720749"/>
          </a:xfrm>
        </p:spPr>
        <p:txBody>
          <a:bodyPr>
            <a:normAutofit/>
          </a:bodyPr>
          <a:lstStyle>
            <a:lvl1pPr algn="ctr">
              <a:buNone/>
              <a:defRPr lang="zh-TW" altLang="en-US" sz="3600" b="1" kern="1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pPr lvl="0"/>
            <a:r>
              <a:rPr lang="zh-TW" altLang="en-US" dirty="0" smtClean="0"/>
              <a:t>助教名稱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上彎箭號 45"/>
          <p:cNvSpPr/>
          <p:nvPr userDrawn="1"/>
        </p:nvSpPr>
        <p:spPr>
          <a:xfrm flipH="1">
            <a:off x="-1116632" y="1268760"/>
            <a:ext cx="10729192" cy="5589240"/>
          </a:xfrm>
          <a:prstGeom prst="bentUpArrow">
            <a:avLst>
              <a:gd name="adj1" fmla="val 9429"/>
              <a:gd name="adj2" fmla="val 20891"/>
              <a:gd name="adj3" fmla="val 20674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上彎箭號 46"/>
          <p:cNvSpPr/>
          <p:nvPr userDrawn="1"/>
        </p:nvSpPr>
        <p:spPr>
          <a:xfrm flipH="1">
            <a:off x="-612576" y="2060848"/>
            <a:ext cx="10260632" cy="4509120"/>
          </a:xfrm>
          <a:prstGeom prst="bentUpArrow">
            <a:avLst>
              <a:gd name="adj1" fmla="val 9429"/>
              <a:gd name="adj2" fmla="val 20891"/>
              <a:gd name="adj3" fmla="val 20674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上彎箭號 47"/>
          <p:cNvSpPr/>
          <p:nvPr userDrawn="1"/>
        </p:nvSpPr>
        <p:spPr>
          <a:xfrm flipH="1">
            <a:off x="-252536" y="2924944"/>
            <a:ext cx="9937104" cy="3429000"/>
          </a:xfrm>
          <a:prstGeom prst="bentUpArrow">
            <a:avLst>
              <a:gd name="adj1" fmla="val 9429"/>
              <a:gd name="adj2" fmla="val 20891"/>
              <a:gd name="adj3" fmla="val 2067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內容版面配置區 2"/>
          <p:cNvSpPr>
            <a:spLocks noGrp="1"/>
          </p:cNvSpPr>
          <p:nvPr>
            <p:ph idx="1"/>
          </p:nvPr>
        </p:nvSpPr>
        <p:spPr>
          <a:xfrm>
            <a:off x="899592" y="1412776"/>
            <a:ext cx="8100392" cy="4353347"/>
          </a:xfrm>
          <a:solidFill>
            <a:schemeClr val="accent6">
              <a:lumMod val="60000"/>
              <a:lumOff val="40000"/>
              <a:alpha val="12000"/>
            </a:schemeClr>
          </a:solidFill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35" name="Picture 3" descr="C:\Users\solopig123\Downloads\noun_108507_cc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441" b="34880"/>
          <a:stretch>
            <a:fillRect/>
          </a:stretch>
        </p:blipFill>
        <p:spPr bwMode="auto">
          <a:xfrm>
            <a:off x="7596336" y="5661248"/>
            <a:ext cx="1390464" cy="690773"/>
          </a:xfrm>
          <a:prstGeom prst="rect">
            <a:avLst/>
          </a:prstGeom>
          <a:noFill/>
        </p:spPr>
      </p:pic>
      <p:grpSp>
        <p:nvGrpSpPr>
          <p:cNvPr id="36" name="群組 35"/>
          <p:cNvGrpSpPr/>
          <p:nvPr userDrawn="1"/>
        </p:nvGrpSpPr>
        <p:grpSpPr>
          <a:xfrm>
            <a:off x="0" y="0"/>
            <a:ext cx="9144000" cy="1196752"/>
            <a:chOff x="0" y="0"/>
            <a:chExt cx="9144000" cy="836712"/>
          </a:xfrm>
          <a:solidFill>
            <a:srgbClr val="51CCED"/>
          </a:solidFill>
        </p:grpSpPr>
        <p:sp>
          <p:nvSpPr>
            <p:cNvPr id="37" name="矩形 36"/>
            <p:cNvSpPr/>
            <p:nvPr userDrawn="1"/>
          </p:nvSpPr>
          <p:spPr>
            <a:xfrm>
              <a:off x="0" y="0"/>
              <a:ext cx="3203848" cy="8367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直角三角形 37"/>
            <p:cNvSpPr/>
            <p:nvPr userDrawn="1"/>
          </p:nvSpPr>
          <p:spPr>
            <a:xfrm flipV="1">
              <a:off x="3203848" y="0"/>
              <a:ext cx="1152128" cy="83671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 userDrawn="1"/>
          </p:nvSpPr>
          <p:spPr>
            <a:xfrm>
              <a:off x="4067944" y="0"/>
              <a:ext cx="5076056" cy="18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標題 1"/>
          <p:cNvSpPr>
            <a:spLocks noGrp="1"/>
          </p:cNvSpPr>
          <p:nvPr>
            <p:ph type="title"/>
          </p:nvPr>
        </p:nvSpPr>
        <p:spPr>
          <a:xfrm>
            <a:off x="0" y="188640"/>
            <a:ext cx="3347864" cy="8367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pic>
        <p:nvPicPr>
          <p:cNvPr id="41" name="Picture 2" descr="C:\Users\solopig123\Downloads\noun_192573_cc.png"/>
          <p:cNvPicPr>
            <a:picLocks noChangeAspect="1" noChangeArrowheads="1"/>
          </p:cNvPicPr>
          <p:nvPr userDrawn="1"/>
        </p:nvPicPr>
        <p:blipFill>
          <a:blip r:embed="rId3" cstate="print">
            <a:lum bright="20000"/>
          </a:blip>
          <a:srcRect b="13281"/>
          <a:stretch>
            <a:fillRect/>
          </a:stretch>
        </p:blipFill>
        <p:spPr bwMode="auto">
          <a:xfrm>
            <a:off x="7092280" y="4828979"/>
            <a:ext cx="2339752" cy="202902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52320" y="3933056"/>
            <a:ext cx="16916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9DF1-C8C8-4FD2-8CF2-DB6A0FE29A1E}" type="datetimeFigureOut">
              <a:rPr lang="zh-TW" altLang="en-US" smtClean="0"/>
              <a:pPr/>
              <a:t>2017/10/19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2920-AAF2-43C9-86E1-A496D32E08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4Ol54DS20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Q03tzuMs6g" TargetMode="External"/><Relationship Id="rId2" Type="http://schemas.openxmlformats.org/officeDocument/2006/relationships/hyperlink" Target="https://www.youtube.com/watch?v=9w9Sv8LPub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QVs4vYw4XNU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lpuoRXqEV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d43GjXOwj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6cKxe4-k2o" TargetMode="External"/><Relationship Id="rId2" Type="http://schemas.openxmlformats.org/officeDocument/2006/relationships/hyperlink" Target="https://www.youtube.com/watch?v=fJPM7ENCZ5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vNQtDFfMZ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JQn7itlp0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11960" y="2664259"/>
            <a:ext cx="4896544" cy="1844861"/>
          </a:xfrm>
        </p:spPr>
        <p:txBody>
          <a:bodyPr/>
          <a:lstStyle/>
          <a:p>
            <a:pPr>
              <a:defRPr/>
            </a:pPr>
            <a:r>
              <a:rPr lang="zh-TW" altLang="en-US" sz="6600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網路世界的</a:t>
            </a:r>
            <a:r>
              <a:rPr lang="zh-TW" altLang="en-US" sz="66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公共問題</a:t>
            </a:r>
            <a:endParaRPr lang="zh-TW" altLang="en-US" sz="66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4667610" y="692696"/>
            <a:ext cx="4440894" cy="1299960"/>
          </a:xfrm>
        </p:spPr>
        <p:txBody>
          <a:bodyPr/>
          <a:lstStyle/>
          <a:p>
            <a:pPr algn="l"/>
            <a:r>
              <a:rPr lang="zh-TW" altLang="en-US" sz="270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7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臺北商業大學</a:t>
            </a:r>
            <a:endParaRPr lang="en-US" altLang="zh-TW" sz="2700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27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106</a:t>
            </a:r>
            <a:r>
              <a:rPr lang="zh-TW" altLang="en-US" sz="27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學年</a:t>
            </a:r>
            <a:r>
              <a:rPr lang="zh-TW" altLang="en-US" sz="270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zh-TW" altLang="en-US" sz="27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7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7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學期選修通識</a:t>
            </a:r>
            <a:endParaRPr lang="en-US" altLang="zh-TW" sz="2700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70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網路民主與公共論壇</a:t>
            </a:r>
            <a:endParaRPr lang="en-US" altLang="zh-TW" sz="2700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2"/>
          </p:nvPr>
        </p:nvSpPr>
        <p:spPr>
          <a:xfrm>
            <a:off x="3203848" y="4725144"/>
            <a:ext cx="5904656" cy="1454428"/>
          </a:xfrm>
        </p:spPr>
        <p:txBody>
          <a:bodyPr>
            <a:noAutofit/>
          </a:bodyPr>
          <a:lstStyle/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授課教師：陳閔翔  通識教育中心助理教授</a:t>
            </a:r>
          </a:p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教學助理：蔡秉珂、林子卉、江星誌</a:t>
            </a:r>
          </a:p>
          <a:p>
            <a:pPr algn="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2017.10.24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版面配置區 4"/>
          <p:cNvSpPr>
            <a:spLocks noGrp="1"/>
          </p:cNvSpPr>
          <p:nvPr>
            <p:ph type="body" sz="quarter" idx="12"/>
          </p:nvPr>
        </p:nvSpPr>
        <p:spPr>
          <a:xfrm>
            <a:off x="4860032" y="6120680"/>
            <a:ext cx="3384376" cy="764704"/>
          </a:xfrm>
        </p:spPr>
        <p:txBody>
          <a:bodyPr>
            <a:noAutofit/>
          </a:bodyPr>
          <a:lstStyle/>
          <a:p>
            <a:pPr marL="0" indent="0" algn="l"/>
            <a:r>
              <a:rPr lang="zh-TW" altLang="en-US" sz="2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本課程獲教育部「教學</a:t>
            </a:r>
            <a:r>
              <a:rPr lang="zh-TW" altLang="en-US" sz="2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創新先導</a:t>
            </a:r>
            <a:r>
              <a:rPr lang="zh-TW" altLang="en-US" sz="2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計畫</a:t>
            </a:r>
            <a:r>
              <a:rPr lang="en-US" altLang="zh-TW" sz="2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(PBL</a:t>
            </a:r>
            <a:r>
              <a:rPr lang="zh-TW" altLang="en-US" sz="2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  <a:r>
              <a:rPr lang="en-US" altLang="zh-TW" sz="2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」補助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7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412776"/>
            <a:ext cx="7920880" cy="504056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公共領域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：是介於私人自主與公共權威間的領域，它是各種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公眾聚會場所的總稱→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公民可以在此空間對政府或重大政策提出意見、批判與建議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如校園廣場、凱達格蘭大道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網路的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公共性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：公共論壇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(Forum)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或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廣場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，可由政府提供或公民自發聚集。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     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肥皂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箱文化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，道路、人行道、公園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等     都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是公共空間。</a:t>
            </a:r>
            <a:endParaRPr lang="en-US" altLang="zh-TW" b="1" dirty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endParaRPr lang="zh-TW" altLang="en-US" dirty="0"/>
          </a:p>
        </p:txBody>
      </p:sp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44408" cy="936104"/>
          </a:xfrm>
        </p:spPr>
        <p:txBody>
          <a:bodyPr/>
          <a:lstStyle/>
          <a:p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三  </a:t>
            </a:r>
            <a:r>
              <a:rPr lang="zh-TW" altLang="en-US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網路的公共性</a:t>
            </a:r>
            <a:endParaRPr lang="zh-TW" altLang="zh-TW" sz="4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3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412776"/>
            <a:ext cx="7776864" cy="4353347"/>
          </a:xfr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有限度公共論壇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：限定某些特定身份或特定議題始能使用，例如學校活動中心原則上僅供該校學生使用。爭議領域包括醫院？機場？軍事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重地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阿帕契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？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立法院？總統官邸？</a:t>
            </a:r>
            <a:endParaRPr lang="en-US" altLang="zh-TW" b="1" dirty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特徵：自由的、開放的 、理性的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、       辯論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的與批判性的。</a:t>
            </a:r>
            <a:endParaRPr lang="en-US" altLang="zh-TW" b="1" dirty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algn="just">
              <a:spcBef>
                <a:spcPts val="600"/>
              </a:spcBef>
              <a:buFont typeface="Wingdings" pitchFamily="2" charset="2"/>
              <a:buChar char="l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公共性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vs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私有性：</a:t>
            </a:r>
            <a:r>
              <a:rPr lang="zh-TW" altLang="en-US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臉書具公共性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lang="zh-TW" altLang="en-US" dirty="0"/>
          </a:p>
        </p:txBody>
      </p:sp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44408" cy="936104"/>
          </a:xfrm>
        </p:spPr>
        <p:txBody>
          <a:bodyPr/>
          <a:lstStyle/>
          <a:p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三  </a:t>
            </a:r>
            <a:r>
              <a:rPr lang="zh-TW" altLang="en-US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網路的公共性</a:t>
            </a:r>
            <a:endParaRPr lang="zh-TW" altLang="zh-TW" sz="4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0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412776"/>
            <a:ext cx="7776864" cy="511256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altLang="zh-TW" sz="38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1.</a:t>
            </a:r>
            <a:r>
              <a:rPr lang="zh-TW" altLang="en-US" sz="3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民主： </a:t>
            </a:r>
            <a:endParaRPr lang="zh-TW" altLang="en-US" sz="38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TW" altLang="en-US" sz="38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開放性：身份</a:t>
            </a:r>
            <a:r>
              <a:rPr lang="en-US" altLang="zh-TW" sz="38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ID</a:t>
            </a:r>
            <a:r>
              <a:rPr lang="zh-TW" altLang="en-US" sz="38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、使用權限、資訊流通</a:t>
            </a:r>
            <a:r>
              <a:rPr lang="en-US" altLang="zh-TW" sz="38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sz="38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紙本</a:t>
            </a:r>
            <a:r>
              <a:rPr lang="en-US" altLang="zh-TW" sz="38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vs</a:t>
            </a:r>
            <a:r>
              <a:rPr lang="zh-TW" altLang="en-US" sz="38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電子，報紙與電子報</a:t>
            </a:r>
            <a:r>
              <a:rPr lang="en-US" altLang="zh-TW" sz="38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sz="38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lang="en-US" altLang="zh-TW" sz="3800" b="1" dirty="0" smtClean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TW" altLang="en-US" sz="3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網路數位科技傳播民主</a:t>
            </a:r>
            <a:r>
              <a:rPr lang="en-US" altLang="zh-TW" sz="3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(2015320</a:t>
            </a:r>
            <a:r>
              <a:rPr lang="zh-TW" altLang="en-US" sz="3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唐人</a:t>
            </a:r>
            <a:r>
              <a:rPr lang="en-US" altLang="zh-TW" sz="3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  <a:hlinkClick r:id="rId2"/>
              </a:rPr>
              <a:t>https</a:t>
            </a:r>
            <a:r>
              <a:rPr lang="en-US" altLang="zh-TW" sz="26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  <a:hlinkClick r:id="rId2"/>
              </a:rPr>
              <a:t>://</a:t>
            </a:r>
            <a:r>
              <a:rPr lang="en-US" altLang="zh-TW" sz="26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  <a:hlinkClick r:id="rId2"/>
              </a:rPr>
              <a:t>www.youtube.com/watch?v=M4Ol54DS20I</a:t>
            </a:r>
            <a:endParaRPr lang="en-US" altLang="zh-TW" sz="2600" b="1" dirty="0" smtClean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TW" altLang="en-US" sz="38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平等</a:t>
            </a:r>
            <a:r>
              <a:rPr lang="zh-TW" altLang="en-US" sz="38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性</a:t>
            </a:r>
            <a:r>
              <a:rPr lang="en-US" altLang="zh-TW" sz="38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sz="38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無階級性</a:t>
            </a:r>
            <a:r>
              <a:rPr lang="en-US" altLang="zh-TW" sz="38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sz="38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：從</a:t>
            </a:r>
            <a:r>
              <a:rPr lang="zh-TW" altLang="en-US" sz="38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人人平等</a:t>
            </a:r>
            <a:r>
              <a:rPr lang="en-US" altLang="zh-TW" sz="38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sz="38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上網平台</a:t>
            </a:r>
            <a:r>
              <a:rPr lang="en-US" altLang="zh-TW" sz="38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/</a:t>
            </a:r>
            <a:r>
              <a:rPr lang="zh-TW" altLang="en-US" sz="38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使用接近權</a:t>
            </a:r>
            <a:r>
              <a:rPr lang="en-US" altLang="zh-TW" sz="38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=</a:t>
            </a:r>
            <a:r>
              <a:rPr lang="zh-TW" altLang="en-US" sz="3800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進用權</a:t>
            </a:r>
            <a:r>
              <a:rPr lang="en-US" altLang="zh-TW" sz="38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sz="38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到</a:t>
            </a:r>
            <a:r>
              <a:rPr lang="zh-TW" altLang="en-US" sz="38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人人自由</a:t>
            </a:r>
            <a:r>
              <a:rPr lang="en-US" altLang="zh-TW" sz="38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sz="38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以誰為主</a:t>
            </a:r>
            <a:r>
              <a:rPr lang="en-US" altLang="zh-TW" sz="38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?</a:t>
            </a:r>
            <a:r>
              <a:rPr lang="zh-TW" altLang="en-US" sz="38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主權者等於使用者</a:t>
            </a:r>
            <a:r>
              <a:rPr lang="en-US" altLang="zh-TW" sz="38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sz="38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lang="en-US" altLang="zh-TW" sz="3800" b="1" dirty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TW" altLang="en-US" sz="38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多元性與透明性</a:t>
            </a:r>
            <a:r>
              <a:rPr lang="zh-TW" altLang="en-US" sz="38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lang="en-US" altLang="zh-TW" sz="3800" b="1" dirty="0" smtClean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algn="just">
              <a:spcBef>
                <a:spcPts val="600"/>
              </a:spcBef>
              <a:buFont typeface="Wingdings" pitchFamily="2" charset="2"/>
              <a:buChar char="l"/>
              <a:defRPr/>
            </a:pPr>
            <a:endParaRPr lang="en-US" altLang="zh-TW" b="1" dirty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endParaRPr lang="zh-TW" altLang="en-US" dirty="0"/>
          </a:p>
        </p:txBody>
      </p:sp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44408" cy="936104"/>
          </a:xfrm>
        </p:spPr>
        <p:txBody>
          <a:bodyPr/>
          <a:lstStyle/>
          <a:p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四  網路</a:t>
            </a:r>
            <a:r>
              <a:rPr lang="zh-TW" altLang="en-US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上的公共問題</a:t>
            </a:r>
            <a:endParaRPr lang="zh-TW" altLang="zh-TW" sz="4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5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27584" y="1196752"/>
            <a:ext cx="7848872" cy="544522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2.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法律： 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規範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性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原則→規則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：有法可管？法的界限？道德原則與法律規則。</a:t>
            </a:r>
            <a:endParaRPr lang="en-US" altLang="zh-TW" b="1" dirty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匿名罵人當心觸法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20150423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民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視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24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  <a:hlinkClick r:id="rId2"/>
              </a:rPr>
              <a:t>https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  <a:hlinkClick r:id="rId2"/>
              </a:rPr>
              <a:t>://</a:t>
            </a:r>
            <a:r>
              <a:rPr lang="en-US" altLang="zh-TW" sz="24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  <a:hlinkClick r:id="rId2"/>
              </a:rPr>
              <a:t>www.youtube.com/watch?v=9w9Sv8LPubU</a:t>
            </a:r>
            <a:endParaRPr lang="en-US" altLang="zh-TW" sz="2400" b="1" dirty="0" smtClean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有效性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：與真實世界的差異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停權？罰幣？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Fb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偷菜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/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盜用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line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點數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的侵權爭議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刑大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隊長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詐買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點數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(2015429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民視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25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</a:t>
            </a:r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://</a:t>
            </a:r>
            <a:r>
              <a:rPr lang="en-US" altLang="zh-TW" sz="25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www.youtube.com/watch?v=aQ03tzuMs6g</a:t>
            </a:r>
            <a:endParaRPr lang="en-US" altLang="zh-TW" sz="25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罵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館長直播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主民事判賠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(20171015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三立</a:t>
            </a:r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://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www.youtube.com/watch?v=QVs4vYw4XNU</a:t>
            </a:r>
            <a:endParaRPr lang="en-US" altLang="zh-TW" sz="2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l"/>
            </a:pPr>
            <a:endParaRPr lang="en-US" altLang="zh-TW" sz="2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l"/>
            </a:pPr>
            <a:endParaRPr lang="zh-TW" altLang="en-US" sz="2400" b="1" dirty="0"/>
          </a:p>
        </p:txBody>
      </p:sp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44408" cy="936104"/>
          </a:xfrm>
        </p:spPr>
        <p:txBody>
          <a:bodyPr/>
          <a:lstStyle/>
          <a:p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四  </a:t>
            </a:r>
            <a:r>
              <a:rPr lang="zh-TW" altLang="en-US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網路上的公共問題</a:t>
            </a:r>
            <a:endParaRPr lang="zh-TW" altLang="zh-TW" sz="4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412776"/>
            <a:ext cx="7704856" cy="504056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3.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社會： 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功能性：媒體、代議民主之外的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生活世界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途徑、強調經濟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/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效率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便利性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lang="en-US" altLang="zh-TW" b="1" dirty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社會結構轉型：資本主義的中心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vs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邊陲→少數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/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弱勢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/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特殊性容易被看見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忽略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)→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教育性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：示範、批判行動與學習自由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集體行動的邏輯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網友號召幫阿伯買瓜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(20150730)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  <a:hlinkClick r:id="rId2"/>
              </a:rPr>
              <a:t>https://</a:t>
            </a:r>
            <a:r>
              <a:rPr lang="en-US" altLang="zh-TW" sz="24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  <a:hlinkClick r:id="rId2"/>
              </a:rPr>
              <a:t>www.youtube.com/watch?v=VlpuoRXqEV8</a:t>
            </a:r>
            <a:endParaRPr lang="en-US" altLang="zh-TW" sz="2400" b="1" dirty="0" smtClean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社會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行動的關鍵在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資訊精確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，集體力量的策略與持續→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賦權</a:t>
            </a: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(empower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endParaRPr lang="zh-TW" altLang="en-US" dirty="0"/>
          </a:p>
        </p:txBody>
      </p:sp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44408" cy="936104"/>
          </a:xfrm>
        </p:spPr>
        <p:txBody>
          <a:bodyPr/>
          <a:lstStyle/>
          <a:p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四  網路</a:t>
            </a:r>
            <a:r>
              <a:rPr lang="zh-TW" altLang="en-US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上的公共問題</a:t>
            </a:r>
            <a:endParaRPr lang="zh-TW" altLang="zh-TW" sz="4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9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412776"/>
            <a:ext cx="7848872" cy="4968552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600"/>
              </a:spcBef>
              <a:buNone/>
              <a:defRPr/>
            </a:pP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4.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倫理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網路道德性：公德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</a:t>
            </a:r>
            <a:endParaRPr lang="en-US" altLang="zh-TW" b="1" dirty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駭客倫理與資訊時代精神：</a:t>
            </a:r>
            <a:endParaRPr lang="en-US" altLang="zh-TW" b="1" dirty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1.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工作倫理：使用電腦的態度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最佳化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2.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金錢倫理：資源分享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vs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資訊持有的新經濟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微軟的壟斷策略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lang="en-US" altLang="zh-TW" b="1" dirty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3.</a:t>
            </a:r>
            <a:r>
              <a:rPr lang="zh-TW" altLang="en-US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網路倫理</a:t>
            </a:r>
            <a:r>
              <a:rPr lang="en-US" altLang="zh-TW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(network ethic)</a:t>
            </a:r>
            <a:r>
              <a:rPr lang="zh-TW" altLang="en-US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：言論自由與</a:t>
            </a:r>
            <a:r>
              <a:rPr lang="en-US" altLang="zh-TW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資訊</a:t>
            </a:r>
            <a:r>
              <a:rPr lang="en-US" altLang="zh-TW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隱私權</a:t>
            </a:r>
            <a:r>
              <a:rPr lang="zh-TW" altLang="en-US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勒索病毒可殺價？ 網友</a:t>
            </a:r>
            <a:r>
              <a:rPr lang="en-US" altLang="zh-TW" b="1" dirty="0" err="1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po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文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稱駭客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有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誠信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(20170513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東森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26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  <a:hlinkClick r:id="rId2"/>
              </a:rPr>
              <a:t>https</a:t>
            </a:r>
            <a:r>
              <a:rPr lang="en-US" altLang="zh-TW" sz="2600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  <a:hlinkClick r:id="rId2"/>
              </a:rPr>
              <a:t>://</a:t>
            </a:r>
            <a:r>
              <a:rPr lang="en-US" altLang="zh-TW" sz="26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  <a:hlinkClick r:id="rId2"/>
              </a:rPr>
              <a:t>www.youtube.com/watch?v=9d43GjXOwjg</a:t>
            </a:r>
            <a:endParaRPr lang="en-US" altLang="zh-TW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真實性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本真性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：誠實、互惠與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承諾。</a:t>
            </a:r>
            <a:endParaRPr lang="en-US" altLang="zh-TW" b="1" dirty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endParaRPr lang="zh-TW" altLang="en-US" dirty="0"/>
          </a:p>
        </p:txBody>
      </p:sp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44408" cy="936104"/>
          </a:xfrm>
        </p:spPr>
        <p:txBody>
          <a:bodyPr/>
          <a:lstStyle/>
          <a:p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四  </a:t>
            </a:r>
            <a:r>
              <a:rPr lang="zh-TW" altLang="en-US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網路上的公共問題</a:t>
            </a:r>
            <a:endParaRPr lang="zh-TW" altLang="zh-TW" sz="4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4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412776"/>
            <a:ext cx="7704856" cy="518457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  <a:defRPr/>
            </a:pP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5.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自由</a:t>
            </a: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自治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 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algn="just"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思想自由：有思考自由才有尊嚴。意志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(will)vs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心智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(mind)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賴床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/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熬夜打怪是意志薄弱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?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還是理性思考的結果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參閱：課堂省話王  網路意見王剪報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lang="en-US" altLang="zh-TW" b="1" dirty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algn="just"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表達自由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說話的自由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：語言的目的。惡意言語、仇恨性或傷害性言論。 </a:t>
            </a:r>
          </a:p>
          <a:p>
            <a:pPr algn="just"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行動自由：身體自由與行動自由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逛網站的自由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/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翻牆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lang="zh-TW" altLang="en-US" dirty="0"/>
          </a:p>
        </p:txBody>
      </p:sp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44408" cy="936104"/>
          </a:xfrm>
        </p:spPr>
        <p:txBody>
          <a:bodyPr/>
          <a:lstStyle/>
          <a:p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四  </a:t>
            </a:r>
            <a:r>
              <a:rPr lang="zh-TW" altLang="en-US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網路上的公共問題</a:t>
            </a:r>
            <a:endParaRPr lang="zh-TW" altLang="zh-TW" sz="4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49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27584" y="1340768"/>
            <a:ext cx="7812360" cy="5112568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l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網際網路新媒介出現，造成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傳播革命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同時也造成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民主革命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lang="en-US" altLang="zh-TW" b="1" dirty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新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型態公民參與有效要素：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大而清楚的議題，具體有效行動</a:t>
            </a:r>
            <a:r>
              <a:rPr lang="en-US" altLang="zh-TW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領導力</a:t>
            </a:r>
            <a:r>
              <a:rPr lang="en-US" altLang="zh-TW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，通用的網路社群工具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→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真實世界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去落實。</a:t>
            </a:r>
            <a:endParaRPr lang="en-US" altLang="zh-TW" b="1" dirty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濫觴：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2008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野草莓學運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20081110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三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立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19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  <a:hlinkClick r:id="rId2"/>
              </a:rPr>
              <a:t>https</a:t>
            </a:r>
            <a:r>
              <a:rPr lang="en-US" altLang="zh-TW" sz="19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  <a:hlinkClick r:id="rId2"/>
              </a:rPr>
              <a:t>://www.youtube.com/watch?v=fJPM7ENCZ5M</a:t>
            </a:r>
            <a:endParaRPr lang="en-US" altLang="zh-TW" sz="1900" b="1" dirty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萌芽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2011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茉莉花革命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20120102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年代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  <a:hlinkClick r:id="rId3"/>
              </a:rPr>
              <a:t>https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  <a:hlinkClick r:id="rId3"/>
              </a:rPr>
              <a:t>://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  <a:hlinkClick r:id="rId3"/>
              </a:rPr>
              <a:t>www.youtube.com/watch?v=D6cKxe4-k2o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練兵：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2013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大埔事件、洪仲丘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事件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lvl="1" indent="-571500">
              <a:buFont typeface="Wingdings" panose="05000000000000000000" pitchFamily="2" charset="2"/>
              <a:buChar char="l"/>
            </a:pPr>
            <a:endParaRPr lang="en-US" altLang="zh-TW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標題 2"/>
          <p:cNvSpPr txBox="1">
            <a:spLocks/>
          </p:cNvSpPr>
          <p:nvPr/>
        </p:nvSpPr>
        <p:spPr>
          <a:xfrm>
            <a:off x="611560" y="188640"/>
            <a:ext cx="802838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五  網路公民</a:t>
            </a:r>
            <a:r>
              <a:rPr lang="zh-TW" altLang="en-US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運動 </a:t>
            </a:r>
            <a:endParaRPr lang="zh-TW" altLang="zh-TW" sz="4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7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412776"/>
            <a:ext cx="8064896" cy="53285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實戰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2014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太陽花學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運、到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五都市長選舉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完成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：網路動員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集大成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20141201TVBS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  <a:hlinkClick r:id="rId2"/>
              </a:rPr>
              <a:t>https://www.youtube.com/watch?v=-</a:t>
            </a:r>
            <a:r>
              <a:rPr lang="en-US" altLang="zh-TW" sz="24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  <a:hlinkClick r:id="rId2"/>
              </a:rPr>
              <a:t>vNQtDFfMZE</a:t>
            </a:r>
            <a:endParaRPr lang="en-US" altLang="zh-TW" sz="2400" b="1" dirty="0" smtClean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媒介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的轉換：廣播→電視→網路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電腦→智慧型手機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/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平版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→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數位匯流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？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lang="en-US" altLang="zh-TW" b="1" dirty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小結：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網路幫助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我們更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民主，拉近            距離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，而非拉遠距離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但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，是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嗎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？有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可能嗎？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還是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只是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0" indent="0">
              <a:buNone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曇花一現？真實世界的接觸？</a:t>
            </a:r>
            <a:endParaRPr lang="en-US" altLang="zh-TW" b="1" dirty="0">
              <a:solidFill>
                <a:srgbClr val="0000CC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l"/>
            </a:pP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11560" y="188640"/>
            <a:ext cx="802838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五  網路公民</a:t>
            </a:r>
            <a:r>
              <a:rPr lang="zh-TW" altLang="en-US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運動 </a:t>
            </a:r>
            <a:endParaRPr lang="zh-TW" altLang="zh-TW" sz="4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6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340768"/>
            <a:ext cx="7776864" cy="5184576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文化：任何資訊革命會伴隨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文化轉型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。革命性的科技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/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創新來自於思考。</a:t>
            </a:r>
            <a:endParaRPr lang="en-US" altLang="zh-TW" b="1" dirty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algn="just"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民主文化是一種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公民文化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。網路文化也是一種公民文化。網路是主流文化還是一種次文化？我們拭目以待。</a:t>
            </a:r>
            <a:endParaRPr lang="en-US" altLang="zh-TW" b="1" dirty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algn="just"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小結：</a:t>
            </a:r>
            <a:r>
              <a:rPr lang="zh-TW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網路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不能</a:t>
            </a:r>
            <a:r>
              <a:rPr lang="zh-TW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為所欲為，民主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也</a:t>
            </a:r>
            <a:r>
              <a:rPr lang="zh-TW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不能為所欲為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。我們鼓勵的是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，在</a:t>
            </a:r>
            <a:r>
              <a:rPr lang="zh-TW" altLang="en-US" b="1" dirty="0" smtClean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法律規範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下，</a:t>
            </a:r>
            <a:r>
              <a:rPr lang="zh-TW" altLang="zh-TW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網路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的「</a:t>
            </a:r>
            <a:r>
              <a:rPr lang="zh-TW" altLang="zh-TW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為所欲為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」做為</a:t>
            </a:r>
            <a:r>
              <a:rPr lang="zh-TW" altLang="en-US" b="1" dirty="0" smtClean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創意</a:t>
            </a:r>
            <a:endParaRPr lang="en-US" altLang="zh-TW" b="1" dirty="0" smtClean="0">
              <a:solidFill>
                <a:srgbClr val="0000CC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buNone/>
              <a:defRPr/>
            </a:pP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b="1" dirty="0" smtClean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來源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→文化創意的根源。</a:t>
            </a:r>
          </a:p>
          <a:p>
            <a:pPr>
              <a:buFont typeface="Wingdings" pitchFamily="2" charset="2"/>
              <a:buChar char="l"/>
            </a:pPr>
            <a:endParaRPr lang="en-US" altLang="zh-TW" b="1" dirty="0" smtClean="0">
              <a:solidFill>
                <a:srgbClr val="0000CC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539552" y="188640"/>
            <a:ext cx="802838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sz="440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結語  </a:t>
            </a:r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網路公民</a:t>
            </a:r>
            <a:r>
              <a:rPr lang="en-US" altLang="zh-TW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民主</a:t>
            </a:r>
            <a:r>
              <a:rPr lang="zh-TW" altLang="en-US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文化</a:t>
            </a:r>
            <a:endParaRPr lang="zh-TW" altLang="zh-TW" sz="4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69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87624" y="1556792"/>
            <a:ext cx="4104456" cy="43533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有政府終究勝於無政府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……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故為國家長治久安計，不能不為設永久生存之法。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 algn="r">
              <a:buNone/>
            </a:pP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～</a:t>
            </a:r>
            <a:r>
              <a:rPr lang="zh-TW" altLang="zh-TW" sz="2800" b="1" dirty="0">
                <a:latin typeface="微軟正黑體" pitchFamily="34" charset="-120"/>
                <a:ea typeface="微軟正黑體" pitchFamily="34" charset="-120"/>
              </a:rPr>
              <a:t>霍布</a:t>
            </a:r>
            <a:r>
              <a:rPr lang="zh-TW" altLang="zh-TW" sz="2800" b="1" dirty="0" smtClean="0">
                <a:latin typeface="微軟正黑體" pitchFamily="34" charset="-120"/>
                <a:ea typeface="微軟正黑體" pitchFamily="34" charset="-120"/>
              </a:rPr>
              <a:t>斯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《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利維坦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》</a:t>
            </a:r>
          </a:p>
          <a:p>
            <a:pPr marL="0" indent="0" algn="r">
              <a:buNone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T. Hobbes,1588-1679)</a:t>
            </a:r>
          </a:p>
          <a:p>
            <a:pPr marL="0" indent="0" algn="r">
              <a:buNone/>
            </a:pP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 descr="C:\Users\5368\Desktop\Leviathan_by_Thomas_Hobb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771" y="0"/>
            <a:ext cx="38732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0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83568" y="1556792"/>
            <a:ext cx="8100392" cy="43533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</a:t>
            </a:r>
            <a:r>
              <a:rPr lang="zh-TW" altLang="en-US" sz="4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聆聽    問題討論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your attention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</a:p>
          <a:p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470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5472608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當民主遇到網路：網路興起影響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民主參與，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政府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運作，公民言說及行動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方式。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algn="just"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太陽花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周年喚醒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公民意識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(2016317TVBS)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https://www.youtube.com/watch?v=sJQn7itlp0I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兩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個因素使然：</a:t>
            </a:r>
            <a:endParaRPr lang="en-US" altLang="zh-TW" b="1" dirty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buNone/>
              <a:defRPr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1.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資訊連結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網路是新馬路，網狀串連，衝擊封閉社會，如中國大陸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/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北韓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lang="en-US" altLang="zh-TW" b="1" dirty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buNone/>
              <a:defRPr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2.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科技興起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不斷創新的通訊傳播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方式：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bbs</a:t>
            </a:r>
            <a:r>
              <a:rPr lang="en-US" altLang="zh-TW" b="1" dirty="0" err="1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→msn→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facebook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+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智慧型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手機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buNone/>
              <a:defRPr/>
            </a:pP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→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無人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OO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？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lang="en-US" altLang="zh-TW" b="1" dirty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endParaRPr lang="zh-TW" altLang="en-US" dirty="0"/>
          </a:p>
        </p:txBody>
      </p:sp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44408" cy="936104"/>
          </a:xfrm>
        </p:spPr>
        <p:txBody>
          <a:bodyPr/>
          <a:lstStyle/>
          <a:p>
            <a:r>
              <a:rPr lang="zh-TW" altLang="en-US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一  網路的可能</a:t>
            </a:r>
            <a:r>
              <a:rPr lang="en-US" altLang="zh-TW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不可能 </a:t>
            </a:r>
            <a:endParaRPr lang="zh-TW" altLang="zh-TW" sz="4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5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412776"/>
            <a:ext cx="7776864" cy="504056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全球資訊網</a:t>
            </a:r>
            <a:r>
              <a:rPr lang="en-US" altLang="zh-TW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(World Wide Web)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建立網際網路之基礎，促成網路公民的興起：大量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資訊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得以儲存、傳輸與共享。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TW" altLang="en-US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線上互動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：電子郵件、即時訊息、聊天室、部落格、線上投票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意見調查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、網際視訊會議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……→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即時性</a:t>
            </a: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快速</a:t>
            </a: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、超越      時空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疆界、可及性、匿名性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、成本低、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高度互動性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科技始終來自於人性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？人工智慧？</a:t>
            </a:r>
            <a:endParaRPr lang="zh-TW" altLang="en-US" b="1" dirty="0">
              <a:solidFill>
                <a:srgbClr val="000099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44408" cy="936104"/>
          </a:xfrm>
        </p:spPr>
        <p:txBody>
          <a:bodyPr/>
          <a:lstStyle/>
          <a:p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二  網路</a:t>
            </a:r>
            <a:r>
              <a:rPr lang="zh-TW" altLang="en-US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世界的</a:t>
            </a:r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特色</a:t>
            </a:r>
            <a:endParaRPr lang="zh-TW" altLang="zh-TW" sz="4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7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412776"/>
            <a:ext cx="7704856" cy="5112568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buFont typeface="Wingdings" pitchFamily="2" charset="2"/>
              <a:buChar char="l"/>
            </a:pP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個人化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個人部落格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/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fb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時報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：自主選擇、表達個人意志、自我展現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表現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。資訊接收、拒絕都在自己，並且自訂使用規則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/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開放權限。可說是一種「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量身訂做的民主</a:t>
            </a: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/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自由世界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」。 </a:t>
            </a:r>
            <a:endParaRPr lang="en-US" altLang="zh-TW" b="1" dirty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algn="just">
              <a:spcBef>
                <a:spcPts val="600"/>
              </a:spcBef>
              <a:buFont typeface="Wingdings" pitchFamily="2" charset="2"/>
              <a:buChar char="l"/>
            </a:pP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群體化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虛擬社群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/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社群聯結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：集合相同興趣的一群人，不限於政治上的，而是生活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/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議題式的，各種類型的社群團體，是另種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想像的共同體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嗎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?</a:t>
            </a:r>
            <a:endParaRPr lang="zh-TW" altLang="en-US" b="1" dirty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endParaRPr lang="zh-TW" altLang="en-US" dirty="0"/>
          </a:p>
        </p:txBody>
      </p:sp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44408" cy="936104"/>
          </a:xfrm>
        </p:spPr>
        <p:txBody>
          <a:bodyPr/>
          <a:lstStyle/>
          <a:p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二  網路</a:t>
            </a:r>
            <a:r>
              <a:rPr lang="zh-TW" altLang="en-US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世界的</a:t>
            </a:r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特色</a:t>
            </a:r>
            <a:endParaRPr lang="zh-TW" altLang="zh-TW" sz="4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6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5368\AppData\Local\Microsoft\Windows\Temporary Internet Files\Content.IE5\6I103UJF\12476790_10208021045637882_216929467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712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851920" y="3284984"/>
            <a:ext cx="1728192" cy="79208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>
                <a:solidFill>
                  <a:srgbClr val="2F05E1"/>
                </a:solidFill>
                <a:latin typeface="微軟正黑體" pitchFamily="34" charset="-120"/>
                <a:ea typeface="微軟正黑體" pitchFamily="34" charset="-120"/>
              </a:rPr>
              <a:t>個人化</a:t>
            </a:r>
            <a:endParaRPr lang="zh-TW" altLang="zh-TW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endParaRPr lang="zh-TW" altLang="en-US" dirty="0"/>
          </a:p>
        </p:txBody>
      </p:sp>
      <p:pic>
        <p:nvPicPr>
          <p:cNvPr id="1028" name="Picture 4" descr="https://cdn.hk01.com/media/images/710855/xlarge/928b6f21df6f561125188f8bd04e60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99392"/>
            <a:ext cx="4824536" cy="705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g.ltn.com.tw/2017/new/apr/13/images/bigPic/400_400/phpU4IRx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86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63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http://i0.wp.com/www.saydigi.com/wp-content/uploads/2013/09/10-social-network.jpg?resize=650%2C4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" y="-2747"/>
            <a:ext cx="9138288" cy="686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1"/>
          <p:cNvSpPr txBox="1">
            <a:spLocks/>
          </p:cNvSpPr>
          <p:nvPr/>
        </p:nvSpPr>
        <p:spPr>
          <a:xfrm>
            <a:off x="539552" y="192109"/>
            <a:ext cx="1368152" cy="572595"/>
          </a:xfrm>
          <a:prstGeom prst="rect">
            <a:avLst/>
          </a:prstGeom>
          <a:solidFill>
            <a:schemeClr val="accent6">
              <a:lumMod val="60000"/>
              <a:lumOff val="40000"/>
              <a:alpha val="12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 smtClean="0">
                <a:solidFill>
                  <a:srgbClr val="2F05E1"/>
                </a:solidFill>
                <a:latin typeface="微軟正黑體" pitchFamily="34" charset="-120"/>
                <a:ea typeface="微軟正黑體" pitchFamily="34" charset="-120"/>
              </a:rPr>
              <a:t>群體化</a:t>
            </a:r>
            <a:endParaRPr lang="zh-TW" altLang="zh-TW" b="1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66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s.china.cn/attachement/jpg/site1000/20141009/d02788e9b33e15a0dc3a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60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:\國立臺中科技大學\102二網路民主與公共論壇\(2)上課講義\臉書粉絲團數目統計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5416"/>
            <a:ext cx="9144000" cy="825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4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1622</TotalTime>
  <Words>1342</Words>
  <Application>Microsoft Office PowerPoint</Application>
  <PresentationFormat>如螢幕大小 (4:3)</PresentationFormat>
  <Paragraphs>83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自訂設計</vt:lpstr>
      <vt:lpstr>網路世界的公共問題</vt:lpstr>
      <vt:lpstr>PowerPoint 簡報</vt:lpstr>
      <vt:lpstr>一  網路的可能/不可能 </vt:lpstr>
      <vt:lpstr>二  網路世界的特色</vt:lpstr>
      <vt:lpstr>二  網路世界的特色</vt:lpstr>
      <vt:lpstr>PowerPoint 簡報</vt:lpstr>
      <vt:lpstr>PowerPoint 簡報</vt:lpstr>
      <vt:lpstr>PowerPoint 簡報</vt:lpstr>
      <vt:lpstr>PowerPoint 簡報</vt:lpstr>
      <vt:lpstr>三  網路的公共性</vt:lpstr>
      <vt:lpstr>三  網路的公共性</vt:lpstr>
      <vt:lpstr>四  網路上的公共問題</vt:lpstr>
      <vt:lpstr>四  網路上的公共問題</vt:lpstr>
      <vt:lpstr>四  網路上的公共問題</vt:lpstr>
      <vt:lpstr>四  網路上的公共問題</vt:lpstr>
      <vt:lpstr>四  網路上的公共問題</vt:lpstr>
      <vt:lpstr>PowerPoint 簡報</vt:lpstr>
      <vt:lpstr>PowerPoint 簡報</vt:lpstr>
      <vt:lpstr>PowerPoint 簡報</vt:lpstr>
      <vt:lpstr>PowerPoint 簡報</vt:lpstr>
    </vt:vector>
  </TitlesOfParts>
  <Company>C.M.T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solopig123</dc:creator>
  <cp:lastModifiedBy>user</cp:lastModifiedBy>
  <cp:revision>154</cp:revision>
  <dcterms:created xsi:type="dcterms:W3CDTF">2016-01-16T17:43:05Z</dcterms:created>
  <dcterms:modified xsi:type="dcterms:W3CDTF">2017-10-19T09:18:23Z</dcterms:modified>
</cp:coreProperties>
</file>