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19"/>
  </p:handoutMasterIdLst>
  <p:sldIdLst>
    <p:sldId id="256" r:id="rId2"/>
    <p:sldId id="317" r:id="rId3"/>
    <p:sldId id="318" r:id="rId4"/>
    <p:sldId id="316" r:id="rId5"/>
    <p:sldId id="321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28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3E3E"/>
    <a:srgbClr val="51CCED"/>
    <a:srgbClr val="8BDDF3"/>
    <a:srgbClr val="9B6A53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38CB-C988-421A-8155-469D93ED2EE1}" type="datetimeFigureOut">
              <a:rPr lang="zh-TW" altLang="en-US" smtClean="0"/>
              <a:pPr/>
              <a:t>2017/12/2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A7A-DF40-4EC6-8D8A-1B8FFFAA80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51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2637975" y="-72008"/>
            <a:ext cx="396875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線接點 22"/>
          <p:cNvCxnSpPr/>
          <p:nvPr userDrawn="1"/>
        </p:nvCxnSpPr>
        <p:spPr>
          <a:xfrm flipH="1">
            <a:off x="1187624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 userDrawn="1"/>
        </p:nvCxnSpPr>
        <p:spPr>
          <a:xfrm>
            <a:off x="1979712" y="1916832"/>
            <a:ext cx="0" cy="792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 userDrawn="1"/>
        </p:nvCxnSpPr>
        <p:spPr>
          <a:xfrm>
            <a:off x="2411760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r="37434"/>
          <a:stretch>
            <a:fillRect/>
          </a:stretch>
        </p:blipFill>
        <p:spPr bwMode="auto">
          <a:xfrm flipH="1">
            <a:off x="0" y="4797152"/>
            <a:ext cx="992427" cy="11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線接點 37"/>
          <p:cNvCxnSpPr/>
          <p:nvPr userDrawn="1"/>
        </p:nvCxnSpPr>
        <p:spPr>
          <a:xfrm flipH="1">
            <a:off x="2915816" y="3429000"/>
            <a:ext cx="6480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 userDrawn="1"/>
        </p:nvGrpSpPr>
        <p:grpSpPr>
          <a:xfrm>
            <a:off x="539552" y="2636912"/>
            <a:ext cx="2880320" cy="4221088"/>
            <a:chOff x="1043608" y="2399658"/>
            <a:chExt cx="2808312" cy="4458342"/>
          </a:xfrm>
        </p:grpSpPr>
        <p:cxnSp>
          <p:nvCxnSpPr>
            <p:cNvPr id="10" name="直線接點 9"/>
            <p:cNvCxnSpPr/>
            <p:nvPr userDrawn="1"/>
          </p:nvCxnSpPr>
          <p:spPr>
            <a:xfrm>
              <a:off x="1835696" y="3789040"/>
              <a:ext cx="0" cy="3068960"/>
            </a:xfrm>
            <a:prstGeom prst="line">
              <a:avLst/>
            </a:prstGeom>
            <a:ln w="76200">
              <a:solidFill>
                <a:srgbClr val="0277B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1" descr="https://www.dcard.tw/img/favicon_144.png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1521892" y="5635475"/>
              <a:ext cx="673844" cy="673845"/>
            </a:xfrm>
            <a:prstGeom prst="rect">
              <a:avLst/>
            </a:prstGeom>
            <a:noFill/>
          </p:spPr>
        </p:pic>
        <p:cxnSp>
          <p:nvCxnSpPr>
            <p:cNvPr id="12" name="直線接點 11"/>
            <p:cNvCxnSpPr/>
            <p:nvPr userDrawn="1"/>
          </p:nvCxnSpPr>
          <p:spPr>
            <a:xfrm>
              <a:off x="2267744" y="3789040"/>
              <a:ext cx="0" cy="3068960"/>
            </a:xfrm>
            <a:prstGeom prst="line">
              <a:avLst/>
            </a:prstGeom>
            <a:ln w="76200">
              <a:solidFill>
                <a:srgbClr val="EE3E3E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1907704" y="5013176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線接點 13"/>
            <p:cNvCxnSpPr/>
            <p:nvPr userDrawn="1"/>
          </p:nvCxnSpPr>
          <p:spPr>
            <a:xfrm>
              <a:off x="2699792" y="3789040"/>
              <a:ext cx="0" cy="3068960"/>
            </a:xfrm>
            <a:prstGeom prst="line">
              <a:avLst/>
            </a:prstGeom>
            <a:ln w="76200">
              <a:solidFill>
                <a:srgbClr val="9B6A53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https://encrypted-tbn1.gstatic.com/images?q=tbn:ANd9GcQlo_ETfkAG-FeFLg5CpaJFR4gSZ1A94C2XAzkGPBHPr6kUszo9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2207613" y="4416912"/>
              <a:ext cx="1030265" cy="772052"/>
            </a:xfrm>
            <a:prstGeom prst="rect">
              <a:avLst/>
            </a:prstGeom>
            <a:noFill/>
          </p:spPr>
        </p:pic>
        <p:cxnSp>
          <p:nvCxnSpPr>
            <p:cNvPr id="16" name="直線接點 15"/>
            <p:cNvCxnSpPr/>
            <p:nvPr userDrawn="1"/>
          </p:nvCxnSpPr>
          <p:spPr>
            <a:xfrm>
              <a:off x="3131840" y="3789040"/>
              <a:ext cx="0" cy="306896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 userDrawn="1"/>
          </p:nvGrpSpPr>
          <p:grpSpPr>
            <a:xfrm>
              <a:off x="1043608" y="2399658"/>
              <a:ext cx="2808312" cy="1605406"/>
              <a:chOff x="708124" y="2183225"/>
              <a:chExt cx="5636613" cy="34060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7" cstate="print">
                <a:lum bright="10000"/>
              </a:blip>
              <a:srcRect l="8454" t="30577" r="7008" b="18339"/>
              <a:stretch>
                <a:fillRect/>
              </a:stretch>
            </p:blipFill>
            <p:spPr bwMode="auto">
              <a:xfrm>
                <a:off x="708124" y="2183225"/>
                <a:ext cx="5636613" cy="3406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9" descr="C:\Users\EW\Desktop\noun_166991_cc.png"/>
              <p:cNvPicPr>
                <a:picLocks noChangeAspect="1" noChangeArrowheads="1"/>
              </p:cNvPicPr>
              <p:nvPr userDrawn="1"/>
            </p:nvPicPr>
            <p:blipFill>
              <a:blip r:embed="rId8" cstate="print">
                <a:lum bright="10000"/>
              </a:blip>
              <a:srcRect b="15487"/>
              <a:stretch>
                <a:fillRect/>
              </a:stretch>
            </p:blipFill>
            <p:spPr bwMode="auto">
              <a:xfrm>
                <a:off x="2195736" y="2780928"/>
                <a:ext cx="2592288" cy="2190808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17" name="文字方塊 16"/>
            <p:cNvSpPr txBox="1"/>
            <p:nvPr userDrawn="1"/>
          </p:nvSpPr>
          <p:spPr>
            <a:xfrm>
              <a:off x="2725564" y="3933056"/>
              <a:ext cx="982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atin typeface="AR CENA" pitchFamily="2" charset="0"/>
                </a:rPr>
                <a:t>PTT</a:t>
              </a:r>
              <a:endParaRPr lang="zh-TW" altLang="en-US" sz="3200" b="1" dirty="0">
                <a:latin typeface="AR CENA" pitchFamily="2" charset="0"/>
              </a:endParaRPr>
            </a:p>
          </p:txBody>
        </p:sp>
      </p:grpSp>
      <p:pic>
        <p:nvPicPr>
          <p:cNvPr id="41" name="Picture 4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491880" y="3068960"/>
            <a:ext cx="1008112" cy="7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群組 47"/>
          <p:cNvGrpSpPr/>
          <p:nvPr userDrawn="1"/>
        </p:nvGrpSpPr>
        <p:grpSpPr>
          <a:xfrm flipH="1">
            <a:off x="8100392" y="6281936"/>
            <a:ext cx="792088" cy="576064"/>
            <a:chOff x="4387948" y="4941168"/>
            <a:chExt cx="1984252" cy="1440160"/>
          </a:xfrm>
        </p:grpSpPr>
        <p:pic>
          <p:nvPicPr>
            <p:cNvPr id="45" name="Picture 7"/>
            <p:cNvPicPr>
              <a:picLocks noChangeAspect="1" noChangeArrowheads="1"/>
            </p:cNvPicPr>
            <p:nvPr userDrawn="1"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3" name="Picture 4" descr="https://fbcdn-sphotos-b-a.akamaihd.net/hphotos-ak-xpf1/v/t34.0-12/12207927_1178415052172555_406852732_n.jpg?oh=456cb2cf7ce180928996a0732dcb41b5&amp;oe=5653C75B&amp;__gda__=1448407307_4c4f8dcd73cd9d467b5b007f752fef90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02" t="15426" r="39983" b="20299"/>
          <a:stretch>
            <a:fillRect/>
          </a:stretch>
        </p:blipFill>
        <p:spPr bwMode="auto">
          <a:xfrm>
            <a:off x="3779912" y="1052736"/>
            <a:ext cx="888071" cy="822288"/>
          </a:xfrm>
          <a:prstGeom prst="rect">
            <a:avLst/>
          </a:prstGeom>
          <a:noFill/>
        </p:spPr>
      </p:pic>
      <p:sp>
        <p:nvSpPr>
          <p:cNvPr id="55" name="圓角矩形 54"/>
          <p:cNvSpPr/>
          <p:nvPr userDrawn="1"/>
        </p:nvSpPr>
        <p:spPr>
          <a:xfrm>
            <a:off x="3491880" y="548680"/>
            <a:ext cx="5652120" cy="187220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 userDrawn="1"/>
        </p:nvSpPr>
        <p:spPr>
          <a:xfrm>
            <a:off x="3347864" y="3140968"/>
            <a:ext cx="5796136" cy="3168352"/>
          </a:xfrm>
          <a:prstGeom prst="round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 userDrawn="1"/>
        </p:nvGrpSpPr>
        <p:grpSpPr>
          <a:xfrm>
            <a:off x="3059832" y="5229200"/>
            <a:ext cx="1944216" cy="1440160"/>
            <a:chOff x="4387948" y="4941168"/>
            <a:chExt cx="1984252" cy="1440160"/>
          </a:xfrm>
        </p:grpSpPr>
        <p:pic>
          <p:nvPicPr>
            <p:cNvPr id="50" name="Picture 7"/>
            <p:cNvPicPr>
              <a:picLocks noChangeAspect="1" noChangeArrowheads="1"/>
            </p:cNvPicPr>
            <p:nvPr userDrawn="1"/>
          </p:nvPicPr>
          <p:blipFill>
            <a:blip r:embed="rId1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  <p:pic>
          <p:nvPicPr>
            <p:cNvPr id="51" name="Picture 8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</p:grp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23528" y="0"/>
            <a:ext cx="3384376" cy="250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標題 1"/>
          <p:cNvSpPr>
            <a:spLocks noGrp="1"/>
          </p:cNvSpPr>
          <p:nvPr>
            <p:ph type="title" hasCustomPrompt="1"/>
          </p:nvPr>
        </p:nvSpPr>
        <p:spPr>
          <a:xfrm>
            <a:off x="4860032" y="2924944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單元名稱</a:t>
            </a:r>
            <a:endParaRPr lang="zh-TW" altLang="en-US" dirty="0"/>
          </a:p>
        </p:txBody>
      </p:sp>
      <p:sp>
        <p:nvSpPr>
          <p:cNvPr id="46" name="文字版面配置區 45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7" y="984023"/>
            <a:ext cx="5364088" cy="936625"/>
          </a:xfrm>
        </p:spPr>
        <p:txBody>
          <a:bodyPr>
            <a:noAutofit/>
          </a:bodyPr>
          <a:lstStyle>
            <a:lvl1pPr algn="ctr">
              <a:buNone/>
              <a:defRPr sz="54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 lvl="0"/>
            <a:r>
              <a:rPr lang="zh-TW" altLang="en-US" dirty="0" smtClean="0"/>
              <a:t>課程標題</a:t>
            </a:r>
            <a:endParaRPr lang="zh-TW" altLang="en-US" dirty="0"/>
          </a:p>
        </p:txBody>
      </p:sp>
      <p:sp>
        <p:nvSpPr>
          <p:cNvPr id="44" name="文字版面配置區 43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49080"/>
            <a:ext cx="3384376" cy="7921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授課老師</a:t>
            </a:r>
            <a:endParaRPr lang="zh-TW" altLang="en-US" dirty="0"/>
          </a:p>
        </p:txBody>
      </p:sp>
      <p:sp>
        <p:nvSpPr>
          <p:cNvPr id="52" name="文字版面配置區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32" y="5373216"/>
            <a:ext cx="3456384" cy="720749"/>
          </a:xfrm>
        </p:spPr>
        <p:txBody>
          <a:bodyPr>
            <a:normAutofit/>
          </a:bodyPr>
          <a:lstStyle>
            <a:lvl1pPr algn="ctr"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助教名稱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上彎箭號 45"/>
          <p:cNvSpPr/>
          <p:nvPr userDrawn="1"/>
        </p:nvSpPr>
        <p:spPr>
          <a:xfrm flipH="1">
            <a:off x="-1116632" y="1268760"/>
            <a:ext cx="10729192" cy="558924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上彎箭號 46"/>
          <p:cNvSpPr/>
          <p:nvPr userDrawn="1"/>
        </p:nvSpPr>
        <p:spPr>
          <a:xfrm flipH="1">
            <a:off x="-612576" y="2060848"/>
            <a:ext cx="10260632" cy="450912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上彎箭號 47"/>
          <p:cNvSpPr/>
          <p:nvPr userDrawn="1"/>
        </p:nvSpPr>
        <p:spPr>
          <a:xfrm flipH="1">
            <a:off x="-252536" y="2924944"/>
            <a:ext cx="9937104" cy="342900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4353347"/>
          </a:xfrm>
          <a:solidFill>
            <a:schemeClr val="accent6">
              <a:lumMod val="60000"/>
              <a:lumOff val="40000"/>
              <a:alpha val="12000"/>
            </a:schemeClr>
          </a:solidFill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35" name="Picture 3" descr="C:\Users\solopig123\Downloads\noun_108507_cc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41" b="34880"/>
          <a:stretch>
            <a:fillRect/>
          </a:stretch>
        </p:blipFill>
        <p:spPr bwMode="auto">
          <a:xfrm>
            <a:off x="7596336" y="5661248"/>
            <a:ext cx="1390464" cy="690773"/>
          </a:xfrm>
          <a:prstGeom prst="rect">
            <a:avLst/>
          </a:prstGeom>
          <a:noFill/>
        </p:spPr>
      </p:pic>
      <p:grpSp>
        <p:nvGrpSpPr>
          <p:cNvPr id="36" name="群組 35"/>
          <p:cNvGrpSpPr/>
          <p:nvPr userDrawn="1"/>
        </p:nvGrpSpPr>
        <p:grpSpPr>
          <a:xfrm>
            <a:off x="0" y="0"/>
            <a:ext cx="9144000" cy="1196752"/>
            <a:chOff x="0" y="0"/>
            <a:chExt cx="9144000" cy="836712"/>
          </a:xfrm>
          <a:solidFill>
            <a:srgbClr val="51CCED"/>
          </a:solidFill>
        </p:grpSpPr>
        <p:sp>
          <p:nvSpPr>
            <p:cNvPr id="37" name="矩形 36"/>
            <p:cNvSpPr/>
            <p:nvPr userDrawn="1"/>
          </p:nvSpPr>
          <p:spPr>
            <a:xfrm>
              <a:off x="0" y="0"/>
              <a:ext cx="3203848" cy="836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 flipV="1">
              <a:off x="3203848" y="0"/>
              <a:ext cx="1152128" cy="8367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 userDrawn="1"/>
          </p:nvSpPr>
          <p:spPr>
            <a:xfrm>
              <a:off x="4067944" y="0"/>
              <a:ext cx="5076056" cy="18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0" y="188640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41" name="Picture 2" descr="C:\Users\solopig123\Downloads\noun_192573_cc.png"/>
          <p:cNvPicPr>
            <a:picLocks noChangeAspect="1" noChangeArrowheads="1"/>
          </p:cNvPicPr>
          <p:nvPr userDrawn="1"/>
        </p:nvPicPr>
        <p:blipFill>
          <a:blip r:embed="rId3" cstate="print">
            <a:lum bright="20000"/>
          </a:blip>
          <a:srcRect b="13281"/>
          <a:stretch>
            <a:fillRect/>
          </a:stretch>
        </p:blipFill>
        <p:spPr bwMode="auto">
          <a:xfrm>
            <a:off x="7092280" y="4828979"/>
            <a:ext cx="2339752" cy="202902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3933056"/>
            <a:ext cx="1691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DF1-C8C8-4FD2-8CF2-DB6A0FE29A1E}" type="datetimeFigureOut">
              <a:rPr lang="zh-TW" altLang="en-US" smtClean="0"/>
              <a:pPr/>
              <a:t>2017/12/2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2920-AAF2-43C9-86E1-A496D32E08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IfwJzu4I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zfGjNhUzlY&amp;t=2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ugr5uESUA_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://sunstein2015.iias.sinica.edu.t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kAU5oGEFg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60" y="2664259"/>
            <a:ext cx="4896544" cy="1844861"/>
          </a:xfrm>
        </p:spPr>
        <p:txBody>
          <a:bodyPr/>
          <a:lstStyle/>
          <a:p>
            <a:pPr>
              <a:defRPr/>
            </a:pPr>
            <a:r>
              <a:rPr lang="en-US" altLang="zh-TW" sz="6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</a:t>
            </a:r>
            <a:r>
              <a:rPr lang="zh-TW" altLang="en-US" sz="6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民主與</a:t>
            </a:r>
            <a:r>
              <a:rPr lang="en-US" altLang="zh-TW" sz="6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溝通行動</a:t>
            </a:r>
            <a:r>
              <a:rPr lang="zh-TW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/>
            </a:r>
            <a:br>
              <a:rPr lang="zh-TW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endParaRPr lang="zh-TW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7610" y="692696"/>
            <a:ext cx="4440894" cy="1299960"/>
          </a:xfrm>
        </p:spPr>
        <p:txBody>
          <a:bodyPr/>
          <a:lstStyle/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臺北商業大學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學年</a:t>
            </a:r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學期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選修通識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網路民主與公共論壇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3203848" y="4653136"/>
            <a:ext cx="5904656" cy="1454428"/>
          </a:xfrm>
        </p:spPr>
        <p:txBody>
          <a:bodyPr>
            <a:noAutofit/>
          </a:bodyPr>
          <a:lstStyle/>
          <a:p>
            <a:pPr lvl="0" algn="r"/>
            <a:r>
              <a:rPr lang="zh-TW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授課教師：陳閔翔  通識教育中心助理教授</a:t>
            </a:r>
          </a:p>
          <a:p>
            <a:pPr lvl="0" algn="r"/>
            <a:r>
              <a:rPr lang="zh-TW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教學助理：蔡秉珂、林子卉、江星誌</a:t>
            </a:r>
          </a:p>
          <a:p>
            <a:pPr lvl="0" algn="r"/>
            <a:r>
              <a:rPr lang="en-US" altLang="zh-TW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2017.12.5</a:t>
            </a:r>
            <a:endParaRPr lang="en-US" altLang="zh-TW" sz="24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860032" y="6120680"/>
            <a:ext cx="3384376" cy="764704"/>
          </a:xfrm>
        </p:spPr>
        <p:txBody>
          <a:bodyPr>
            <a:noAutofit/>
          </a:bodyPr>
          <a:lstStyle/>
          <a:p>
            <a:pPr marL="0" indent="0" algn="l"/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本課程獲教育部「教學</a:t>
            </a:r>
            <a:r>
              <a:rPr lang="zh-TW" altLang="en-US" sz="2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創新先導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(PBL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」補助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632848" cy="5445224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溝通的層次：獨白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各說各話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→對話→辯論→論辯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提出論據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對話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(dialogue)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：雙向溝通真理需要不斷的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對話，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而非單向的獨白。</a:t>
            </a:r>
            <a:endParaRPr lang="en-US" altLang="zh-TW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辯論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(debate)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：言說者陳述事實提出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論證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(argument)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無所謂真假，只能說是否有道理或有無說服力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詭辯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論辯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(discourse)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為溝通的核心：有共識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，決定接受或拒斥。論辯目標是真正合理的共識，可以區分假共識。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三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論辯倫理與公共對話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G:\國立臺北商業大學生活圈\(1)教學\104-2課程資料\104-2網路民主與公共論壇\1每周講義\10第十二週(0511)\論點層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525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1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412776"/>
            <a:ext cx="792088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溝通不僅需要描述事實，也需要經驗判斷。說出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才有意義，社會共識才有可能→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共識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不是靜止或固定的，而是需要用反省和批判的態度不斷地修正與辯論。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溝通內涵的成熟度，代表社會進步的程度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。例如政治官場的溝通是不真誠的，它造成不理解與不信任，例如核能是綠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能嗎？市議員王世堅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vs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北農韓國瑜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(20161115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民視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www.youtube.com/watch?v=ILIfwJzu4II</a:t>
            </a: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三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論辯倫理與公共對話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632848" cy="53285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管理者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版主與站長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的職責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：維護網頁的公平正義與使用者權益，其基本規範可由版主自訂，使用者同意，而由所有使用者共同遵守。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版規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：針對特定性質而設，例如美食版就不宜張貼選舉文宣，因為性質不同，而言論廣場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恨版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就不宜任意刪除反對或激烈言論，以維護開版之原意與其功能最大化。</a:t>
            </a: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討論區</a:t>
            </a:r>
            <a:r>
              <a:rPr lang="en-US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論壇的功能與實踐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發言的原則：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解決問題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製造問題。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言說者三不：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宜斷章取義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只擷取一句話而不對照前後文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宜人身攻擊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如罵人家醜八怪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公然侮辱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毀謗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包括不實指控或侵害隱私與人格等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發言的層次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僅單純說出來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發洩與紓發情緒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溝通與論辯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理性辯證與陳述事實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互相理解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解決問題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傳遞訊息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提出方案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討論區</a:t>
            </a:r>
            <a:r>
              <a:rPr lang="en-US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論壇的功能與實踐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488832" cy="518457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言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說者三要：發言前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先知道事情來龍去脈。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論證後才斷言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例如不加論證直接下結論：男人是暴力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女人是色情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在理性而非情緒中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發言。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匿名：網路雖容許匿名，但匿名仍是可查到原使用者的來源。匿名可隱藏身分，但如果要正式聲明應該具名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溝通文化：不同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文化的包容理解，例如支持同志婚姻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VS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反同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基督教或佛教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algn="just">
              <a:buFont typeface="Wingdings" pitchFamily="2" charset="2"/>
              <a:buChar char="l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討論區</a:t>
            </a:r>
            <a:r>
              <a:rPr lang="en-US" altLang="zh-TW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論壇的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功能與實踐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54452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公共問題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：被有心人壟斷或媒體八卦充斥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。資本主義透過有政治意識的操控，電子網絡服務於大眾或權威，民主與自由就不再可能，連基本的發言權也沒有了→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民主需要行動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者具備</a:t>
            </a:r>
            <a:r>
              <a:rPr lang="zh-TW" altLang="en-US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公共倫理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哈佛正義課如何討論同志婚姻議題：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://www.youtube.com/watch?v=izfGjNhUzlY&amp;t=2s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鄉民正義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重建公共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以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網路素養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喚回公共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精神！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結論  </a:t>
            </a:r>
            <a:r>
              <a:rPr lang="zh-TW" altLang="en-US" sz="4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公共</a:t>
            </a:r>
            <a:r>
              <a:rPr lang="zh-TW" altLang="en-US" sz="4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溝通素養與問題解決能力</a:t>
            </a:r>
            <a:endParaRPr lang="zh-TW" altLang="zh-TW" sz="4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556792"/>
            <a:ext cx="8100392" cy="4353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r>
              <a:rPr lang="zh-TW" altLang="en-US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聆聽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your attention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7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600" y="1268760"/>
            <a:ext cx="5040560" cy="5589239"/>
          </a:xfrm>
        </p:spPr>
        <p:txBody>
          <a:bodyPr>
            <a:normAutofit fontScale="47500" lnSpcReduction="20000"/>
          </a:bodyPr>
          <a:lstStyle/>
          <a:p>
            <a:pPr marL="0" indent="-5334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zh-TW" sz="6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真理</a:t>
            </a:r>
            <a:r>
              <a:rPr lang="zh-TW" altLang="zh-TW" sz="6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是時間之產物，而不是權威之產物</a:t>
            </a:r>
            <a:r>
              <a:rPr lang="zh-TW" altLang="zh-TW" sz="6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65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-533400" algn="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6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6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英國經驗科學家培根</a:t>
            </a:r>
            <a:endParaRPr lang="en-US" altLang="zh-TW" sz="65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-5334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TW" sz="65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-5334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sz="6500" b="1" dirty="0">
                <a:latin typeface="微軟正黑體" pitchFamily="34" charset="-120"/>
                <a:ea typeface="微軟正黑體" pitchFamily="34" charset="-120"/>
              </a:rPr>
              <a:t>不管在富裕或貧窮的國家，</a:t>
            </a:r>
          </a:p>
          <a:p>
            <a:pPr marL="0" indent="-5334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sz="6500" b="1" dirty="0">
                <a:latin typeface="微軟正黑體" pitchFamily="34" charset="-120"/>
                <a:ea typeface="微軟正黑體" pitchFamily="34" charset="-120"/>
              </a:rPr>
              <a:t>網路和其他傳播科技</a:t>
            </a:r>
          </a:p>
          <a:p>
            <a:pPr marL="0" indent="-5334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sz="6500" b="1" dirty="0">
                <a:latin typeface="微軟正黑體" pitchFamily="34" charset="-120"/>
                <a:ea typeface="微軟正黑體" pitchFamily="34" charset="-120"/>
              </a:rPr>
              <a:t>都有促進自由的巨大潛能</a:t>
            </a:r>
            <a:r>
              <a:rPr lang="zh-TW" altLang="en-US" sz="65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5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-533400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sz="6500" b="1" dirty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65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6500" b="1" dirty="0" smtClean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500" b="1" dirty="0">
                <a:latin typeface="微軟正黑體" pitchFamily="34" charset="-120"/>
                <a:ea typeface="微軟正黑體" pitchFamily="34" charset="-120"/>
              </a:rPr>
              <a:t>美國憲法學者桑斯坦   </a:t>
            </a:r>
            <a:endParaRPr lang="en-US" altLang="zh-TW" sz="65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-53340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sz="6500" b="1" dirty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6500" b="1" dirty="0" smtClean="0"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en-US" altLang="zh-TW" sz="6500" b="1" dirty="0">
                <a:latin typeface="微軟正黑體" pitchFamily="34" charset="-120"/>
                <a:ea typeface="微軟正黑體" pitchFamily="34" charset="-120"/>
              </a:rPr>
              <a:t>(Cass R. </a:t>
            </a:r>
            <a:r>
              <a:rPr lang="en-US" altLang="zh-TW" sz="6500" b="1" dirty="0" err="1">
                <a:latin typeface="微軟正黑體" pitchFamily="34" charset="-120"/>
                <a:ea typeface="微軟正黑體" pitchFamily="34" charset="-120"/>
              </a:rPr>
              <a:t>Sunstein</a:t>
            </a:r>
            <a:r>
              <a:rPr lang="en-US" altLang="zh-TW" sz="6500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30" y="3466098"/>
            <a:ext cx="282497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Pourbus Francis Ba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30" y="0"/>
            <a:ext cx="2824970" cy="34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G:\國立臺北商業大學生活圈\(1)教學\104-2課程資料\104-2網路民主與公共論壇\1每周講義\10第十二週(0511)\網論嘴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" y="0"/>
            <a:ext cx="92193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3" y="1268760"/>
            <a:ext cx="5544615" cy="583264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樂觀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摩利思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網路可以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促進參與，有助溝通。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悲觀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桑斯坦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桑斯汀發現會阻礙言論自由。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但他悲觀中帶著樂觀期許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。他認為網路只是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一個虛擬想像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網路共和國→資訊烏托邦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爭議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：言論自由或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資訊交流，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能否進行真正的</a:t>
            </a:r>
            <a:r>
              <a:rPr lang="zh-TW" altLang="en-US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2011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邱毅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陳致中大辯論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www.youtube.com/watch?v=ugr5uESUA_Y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6840760" cy="936104"/>
          </a:xfrm>
        </p:spPr>
        <p:txBody>
          <a:bodyPr/>
          <a:lstStyle/>
          <a:p>
            <a:r>
              <a:rPr lang="zh-TW" altLang="zh-TW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引言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思考兩個問題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2" descr="https://s.yimg.com/xd/api/res/1.2/IMti_voS9ZzMmk1ZR96FyQ--/YXBwaWQ9eXR3YXVjdGlvbnNlcnZpY2U7aD02NDA7cT04NTtyb3RhdGU9YXV0bzt3PTQ4MA--/http:/nevec-img.zenfs.com/prod/tw_ec05-7/3813e5d5-42be-4a7a-85fa-3397c7f895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53" y="0"/>
            <a:ext cx="2669484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網路會顛覆民主嗎？">
            <a:hlinkClick r:id="rId4" tooltip="Photo Sharing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0253" y="3573015"/>
            <a:ext cx="2690259" cy="3351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67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 descr="http://guancha.gmw.cn/images/2010-06/12/xin_140607122134031224846.jpg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0" descr="http://guancha.gmw.cn/images/2010-06/12/xin_140607122134031224846.jpg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6" name="Picture 14" descr="http://image.thepaper.cn/www/image/4/434/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5899584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guancha.gmw.cn/images/2010-06/12/xin_1406071221340312248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0"/>
            <a:ext cx="6300192" cy="42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04856" cy="475252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德國社會學者哈伯瑪斯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(Jürgen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Habermas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年提出溝通理論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(theory of communicative action)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：民主討論要有一個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公共領域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做基礎，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互相理解立場的討論，以便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妥協、諒解與修正→</a:t>
            </a:r>
            <a:r>
              <a:rPr lang="zh-TW" altLang="en-US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共識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社會共識如何可能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？哈伯瑪斯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認為民主社會最重要的，不只是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制度框架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而是在這架構理的人如何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  溝通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理論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560840" cy="5184576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溝通的目的：尋求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共識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，避免衝突，因此最重要的不是循求同立場同意見的人支持，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而是要尋求不同立場不同意見的人的傾聽與了解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溝通工具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：主要透過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語言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符號文字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產生行為與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意義→媒體的角色。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詭辯學派：運用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語言或修辭技巧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，答非所問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實問虛答：立委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質詢</a:t>
            </a:r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  <a:hlinkClick r:id="rId2"/>
              </a:rPr>
              <a:t>://www.youtube.com/watch?v=hkAU5oGEFgQ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 smtClean="0"/>
              <a:t>    </a:t>
            </a:r>
            <a:endParaRPr lang="zh-TW" altLang="en-US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  溝通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理論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560840" cy="55446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ideal speech Situation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需要四種言說行動的有效性主張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(validity claim)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(1)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可理解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(comprehensibility)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：言說的意義是可以理解的，透過翻譯、釋義、改寫與語意的約定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bank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，是去銀行還是河岸或存撲滿？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(2)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真誠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(truthfulness)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：說話者是真誠的，透過未來重建信任或保證來彌補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如交通部長保證復興航空員工權益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endParaRPr lang="zh-TW" altLang="en-US" b="1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二  理想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的言說情境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488832" cy="544522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None/>
              <a:defRPr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4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真理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(truth)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：命題內容是真實的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這個球是圓的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VS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島核災沒有人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死亡或日本核災食品沒有輻射問題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3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正當性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(rightness)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：言說行動是正當得體的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例如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開車不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喝酒，喝酒不開車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缺課太多會被當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..….)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溝通有效性：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陳述內容的具有真假性，肯定句與真句才能夠表達一個事實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我在舊金山沒房子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→卻在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紐約有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房子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  <a:defRPr/>
            </a:pP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二  理想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的言說情境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1199</Words>
  <Application>Microsoft Office PowerPoint</Application>
  <PresentationFormat>如螢幕大小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自訂設計</vt:lpstr>
      <vt:lpstr> 網路民主與 溝通行動 </vt:lpstr>
      <vt:lpstr>PowerPoint 簡報</vt:lpstr>
      <vt:lpstr>PowerPoint 簡報</vt:lpstr>
      <vt:lpstr>引言  請思考兩個問題</vt:lpstr>
      <vt:lpstr>PowerPoint 簡報</vt:lpstr>
      <vt:lpstr>一  溝通行動理論</vt:lpstr>
      <vt:lpstr>一  溝通行動理論</vt:lpstr>
      <vt:lpstr>二  理想的言說情境</vt:lpstr>
      <vt:lpstr>二  理想的言說情境</vt:lpstr>
      <vt:lpstr>三  論辯倫理與公共對話</vt:lpstr>
      <vt:lpstr>PowerPoint 簡報</vt:lpstr>
      <vt:lpstr>三  論辯倫理與公共對話</vt:lpstr>
      <vt:lpstr>四  討論區/論壇的功能與實踐</vt:lpstr>
      <vt:lpstr>四  討論區/論壇的功能與實踐</vt:lpstr>
      <vt:lpstr>四  討論區/論壇的功能與實踐</vt:lpstr>
      <vt:lpstr>結論  公共溝通素養與問題解決能力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solopig123</dc:creator>
  <cp:lastModifiedBy>user</cp:lastModifiedBy>
  <cp:revision>195</cp:revision>
  <dcterms:created xsi:type="dcterms:W3CDTF">2016-01-16T17:43:05Z</dcterms:created>
  <dcterms:modified xsi:type="dcterms:W3CDTF">2017-12-01T17:20:28Z</dcterms:modified>
</cp:coreProperties>
</file>