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5"/>
  </p:handoutMasterIdLst>
  <p:sldIdLst>
    <p:sldId id="256" r:id="rId2"/>
    <p:sldId id="257" r:id="rId3"/>
    <p:sldId id="343" r:id="rId4"/>
    <p:sldId id="352" r:id="rId5"/>
    <p:sldId id="353" r:id="rId6"/>
    <p:sldId id="354" r:id="rId7"/>
    <p:sldId id="355" r:id="rId8"/>
    <p:sldId id="366" r:id="rId9"/>
    <p:sldId id="356" r:id="rId10"/>
    <p:sldId id="357" r:id="rId11"/>
    <p:sldId id="358" r:id="rId12"/>
    <p:sldId id="359" r:id="rId13"/>
    <p:sldId id="338" r:id="rId14"/>
    <p:sldId id="346" r:id="rId15"/>
    <p:sldId id="344" r:id="rId16"/>
    <p:sldId id="342" r:id="rId17"/>
    <p:sldId id="360" r:id="rId18"/>
    <p:sldId id="361" r:id="rId19"/>
    <p:sldId id="362" r:id="rId20"/>
    <p:sldId id="363" r:id="rId21"/>
    <p:sldId id="364" r:id="rId22"/>
    <p:sldId id="365" r:id="rId23"/>
    <p:sldId id="280"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E3E3E"/>
    <a:srgbClr val="51CCED"/>
    <a:srgbClr val="8BDDF3"/>
    <a:srgbClr val="9B6A53"/>
    <a:srgbClr val="027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70" y="-62"/>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EC38CB-C988-421A-8155-469D93ED2EE1}" type="datetimeFigureOut">
              <a:rPr lang="zh-TW" altLang="en-US" smtClean="0"/>
              <a:pPr/>
              <a:t>2017/12/14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263A7A-DF40-4EC6-8D8A-1B8FFFAA806A}" type="slidenum">
              <a:rPr lang="zh-TW" altLang="en-US" smtClean="0"/>
              <a:pPr/>
              <a:t>‹#›</a:t>
            </a:fld>
            <a:endParaRPr lang="zh-TW" altLang="en-US"/>
          </a:p>
        </p:txBody>
      </p:sp>
    </p:spTree>
    <p:extLst>
      <p:ext uri="{BB962C8B-B14F-4D97-AF65-F5344CB8AC3E}">
        <p14:creationId xmlns:p14="http://schemas.microsoft.com/office/powerpoint/2010/main" val="228323421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51CCED"/>
        </a:solidFill>
        <a:effectLst/>
      </p:bgPr>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cstate="print">
            <a:lum bright="40000"/>
          </a:blip>
          <a:srcRect/>
          <a:stretch>
            <a:fillRect/>
          </a:stretch>
        </p:blipFill>
        <p:spPr bwMode="auto">
          <a:xfrm>
            <a:off x="2637975" y="-72008"/>
            <a:ext cx="396875" cy="1646237"/>
          </a:xfrm>
          <a:prstGeom prst="rect">
            <a:avLst/>
          </a:prstGeom>
          <a:noFill/>
          <a:ln w="9525">
            <a:noFill/>
            <a:miter lim="800000"/>
            <a:headEnd/>
            <a:tailEnd/>
          </a:ln>
          <a:effectLst/>
        </p:spPr>
      </p:pic>
      <p:cxnSp>
        <p:nvCxnSpPr>
          <p:cNvPr id="23" name="直線接點 22"/>
          <p:cNvCxnSpPr/>
          <p:nvPr userDrawn="1"/>
        </p:nvCxnSpPr>
        <p:spPr>
          <a:xfrm flipH="1">
            <a:off x="1187624" y="1916832"/>
            <a:ext cx="288032" cy="7200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userDrawn="1"/>
        </p:nvCxnSpPr>
        <p:spPr>
          <a:xfrm>
            <a:off x="1979712" y="1916832"/>
            <a:ext cx="0" cy="7920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userDrawn="1"/>
        </p:nvCxnSpPr>
        <p:spPr>
          <a:xfrm>
            <a:off x="2411760" y="1916832"/>
            <a:ext cx="288032" cy="7200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userDrawn="1"/>
        </p:nvPicPr>
        <p:blipFill>
          <a:blip r:embed="rId3" cstate="print">
            <a:duotone>
              <a:prstClr val="black"/>
              <a:schemeClr val="accent1">
                <a:tint val="45000"/>
                <a:satMod val="400000"/>
              </a:schemeClr>
            </a:duotone>
            <a:lum bright="10000"/>
          </a:blip>
          <a:srcRect r="37434"/>
          <a:stretch>
            <a:fillRect/>
          </a:stretch>
        </p:blipFill>
        <p:spPr bwMode="auto">
          <a:xfrm flipH="1">
            <a:off x="0" y="4797152"/>
            <a:ext cx="992427" cy="1114872"/>
          </a:xfrm>
          <a:prstGeom prst="rect">
            <a:avLst/>
          </a:prstGeom>
          <a:noFill/>
          <a:ln w="9525">
            <a:noFill/>
            <a:miter lim="800000"/>
            <a:headEnd/>
            <a:tailEnd/>
          </a:ln>
          <a:effectLst/>
        </p:spPr>
      </p:pic>
      <p:cxnSp>
        <p:nvCxnSpPr>
          <p:cNvPr id="38" name="直線接點 37"/>
          <p:cNvCxnSpPr/>
          <p:nvPr userDrawn="1"/>
        </p:nvCxnSpPr>
        <p:spPr>
          <a:xfrm flipH="1">
            <a:off x="2915816" y="3429000"/>
            <a:ext cx="64807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18" name="群組 17"/>
          <p:cNvGrpSpPr/>
          <p:nvPr userDrawn="1"/>
        </p:nvGrpSpPr>
        <p:grpSpPr>
          <a:xfrm>
            <a:off x="539552" y="2636912"/>
            <a:ext cx="2880320" cy="4221088"/>
            <a:chOff x="1043608" y="2399658"/>
            <a:chExt cx="2808312" cy="4458342"/>
          </a:xfrm>
        </p:grpSpPr>
        <p:cxnSp>
          <p:nvCxnSpPr>
            <p:cNvPr id="10" name="直線接點 9"/>
            <p:cNvCxnSpPr/>
            <p:nvPr userDrawn="1"/>
          </p:nvCxnSpPr>
          <p:spPr>
            <a:xfrm>
              <a:off x="1835696" y="3789040"/>
              <a:ext cx="0" cy="3068960"/>
            </a:xfrm>
            <a:prstGeom prst="line">
              <a:avLst/>
            </a:prstGeom>
            <a:ln w="76200">
              <a:solidFill>
                <a:srgbClr val="0277BD"/>
              </a:solidFill>
            </a:ln>
          </p:spPr>
          <p:style>
            <a:lnRef idx="3">
              <a:schemeClr val="accent1"/>
            </a:lnRef>
            <a:fillRef idx="0">
              <a:schemeClr val="accent1"/>
            </a:fillRef>
            <a:effectRef idx="2">
              <a:schemeClr val="accent1"/>
            </a:effectRef>
            <a:fontRef idx="minor">
              <a:schemeClr val="tx1"/>
            </a:fontRef>
          </p:style>
        </p:cxnSp>
        <p:pic>
          <p:nvPicPr>
            <p:cNvPr id="11" name="Picture 21" descr="https://www.dcard.tw/img/favicon_144.png"/>
            <p:cNvPicPr>
              <a:picLocks noChangeAspect="1" noChangeArrowheads="1"/>
            </p:cNvPicPr>
            <p:nvPr userDrawn="1"/>
          </p:nvPicPr>
          <p:blipFill>
            <a:blip r:embed="rId4" cstate="print">
              <a:lum bright="10000"/>
            </a:blip>
            <a:srcRect/>
            <a:stretch>
              <a:fillRect/>
            </a:stretch>
          </p:blipFill>
          <p:spPr bwMode="auto">
            <a:xfrm>
              <a:off x="1521892" y="5635475"/>
              <a:ext cx="673844" cy="673845"/>
            </a:xfrm>
            <a:prstGeom prst="rect">
              <a:avLst/>
            </a:prstGeom>
            <a:noFill/>
          </p:spPr>
        </p:pic>
        <p:cxnSp>
          <p:nvCxnSpPr>
            <p:cNvPr id="12" name="直線接點 11"/>
            <p:cNvCxnSpPr/>
            <p:nvPr userDrawn="1"/>
          </p:nvCxnSpPr>
          <p:spPr>
            <a:xfrm>
              <a:off x="2267744" y="3789040"/>
              <a:ext cx="0" cy="3068960"/>
            </a:xfrm>
            <a:prstGeom prst="line">
              <a:avLst/>
            </a:prstGeom>
            <a:ln w="76200">
              <a:solidFill>
                <a:srgbClr val="EE3E3E"/>
              </a:solidFill>
            </a:ln>
          </p:spPr>
          <p:style>
            <a:lnRef idx="3">
              <a:schemeClr val="accent1"/>
            </a:lnRef>
            <a:fillRef idx="0">
              <a:schemeClr val="accent1"/>
            </a:fillRef>
            <a:effectRef idx="2">
              <a:schemeClr val="accent1"/>
            </a:effectRef>
            <a:fontRef idx="minor">
              <a:schemeClr val="tx1"/>
            </a:fontRef>
          </p:style>
        </p:cxnSp>
        <p:pic>
          <p:nvPicPr>
            <p:cNvPr id="13" name="Picture 17"/>
            <p:cNvPicPr>
              <a:picLocks noChangeAspect="1" noChangeArrowheads="1"/>
            </p:cNvPicPr>
            <p:nvPr userDrawn="1"/>
          </p:nvPicPr>
          <p:blipFill>
            <a:blip r:embed="rId5" cstate="print">
              <a:clrChange>
                <a:clrFrom>
                  <a:srgbClr val="FFFFFF"/>
                </a:clrFrom>
                <a:clrTo>
                  <a:srgbClr val="FFFFFF">
                    <a:alpha val="0"/>
                  </a:srgbClr>
                </a:clrTo>
              </a:clrChange>
              <a:lum bright="10000"/>
            </a:blip>
            <a:srcRect/>
            <a:stretch>
              <a:fillRect/>
            </a:stretch>
          </p:blipFill>
          <p:spPr bwMode="auto">
            <a:xfrm>
              <a:off x="1907704" y="5013176"/>
              <a:ext cx="720080" cy="720080"/>
            </a:xfrm>
            <a:prstGeom prst="rect">
              <a:avLst/>
            </a:prstGeom>
            <a:noFill/>
            <a:ln w="9525">
              <a:noFill/>
              <a:miter lim="800000"/>
              <a:headEnd/>
              <a:tailEnd/>
            </a:ln>
          </p:spPr>
        </p:pic>
        <p:cxnSp>
          <p:nvCxnSpPr>
            <p:cNvPr id="14" name="直線接點 13"/>
            <p:cNvCxnSpPr/>
            <p:nvPr userDrawn="1"/>
          </p:nvCxnSpPr>
          <p:spPr>
            <a:xfrm>
              <a:off x="2699792" y="3789040"/>
              <a:ext cx="0" cy="3068960"/>
            </a:xfrm>
            <a:prstGeom prst="line">
              <a:avLst/>
            </a:prstGeom>
            <a:ln w="76200">
              <a:solidFill>
                <a:srgbClr val="9B6A53"/>
              </a:solidFill>
            </a:ln>
          </p:spPr>
          <p:style>
            <a:lnRef idx="3">
              <a:schemeClr val="accent1"/>
            </a:lnRef>
            <a:fillRef idx="0">
              <a:schemeClr val="accent1"/>
            </a:fillRef>
            <a:effectRef idx="2">
              <a:schemeClr val="accent1"/>
            </a:effectRef>
            <a:fontRef idx="minor">
              <a:schemeClr val="tx1"/>
            </a:fontRef>
          </p:style>
        </p:cxnSp>
        <p:pic>
          <p:nvPicPr>
            <p:cNvPr id="15" name="Picture 19" descr="https://encrypted-tbn1.gstatic.com/images?q=tbn:ANd9GcQlo_ETfkAG-FeFLg5CpaJFR4gSZ1A94C2XAzkGPBHPr6kUszo9"/>
            <p:cNvPicPr>
              <a:picLocks noChangeAspect="1" noChangeArrowheads="1"/>
            </p:cNvPicPr>
            <p:nvPr userDrawn="1"/>
          </p:nvPicPr>
          <p:blipFill>
            <a:blip r:embed="rId6" cstate="print">
              <a:clrChange>
                <a:clrFrom>
                  <a:srgbClr val="FFFFFF"/>
                </a:clrFrom>
                <a:clrTo>
                  <a:srgbClr val="FFFFFF">
                    <a:alpha val="0"/>
                  </a:srgbClr>
                </a:clrTo>
              </a:clrChange>
              <a:lum bright="10000"/>
            </a:blip>
            <a:srcRect/>
            <a:stretch>
              <a:fillRect/>
            </a:stretch>
          </p:blipFill>
          <p:spPr bwMode="auto">
            <a:xfrm>
              <a:off x="2207613" y="4416912"/>
              <a:ext cx="1030265" cy="772052"/>
            </a:xfrm>
            <a:prstGeom prst="rect">
              <a:avLst/>
            </a:prstGeom>
            <a:noFill/>
          </p:spPr>
        </p:pic>
        <p:cxnSp>
          <p:nvCxnSpPr>
            <p:cNvPr id="16" name="直線接點 15"/>
            <p:cNvCxnSpPr/>
            <p:nvPr userDrawn="1"/>
          </p:nvCxnSpPr>
          <p:spPr>
            <a:xfrm>
              <a:off x="3131840" y="3789040"/>
              <a:ext cx="0" cy="3068960"/>
            </a:xfrm>
            <a:prstGeom prst="line">
              <a:avLst/>
            </a:prstGeom>
            <a:ln w="76200">
              <a:solidFill>
                <a:schemeClr val="bg1">
                  <a:lumMod val="50000"/>
                </a:schemeClr>
              </a:solidFill>
            </a:ln>
          </p:spPr>
          <p:style>
            <a:lnRef idx="3">
              <a:schemeClr val="accent1"/>
            </a:lnRef>
            <a:fillRef idx="0">
              <a:schemeClr val="accent1"/>
            </a:fillRef>
            <a:effectRef idx="2">
              <a:schemeClr val="accent1"/>
            </a:effectRef>
            <a:fontRef idx="minor">
              <a:schemeClr val="tx1"/>
            </a:fontRef>
          </p:style>
        </p:cxnSp>
        <p:grpSp>
          <p:nvGrpSpPr>
            <p:cNvPr id="8" name="群組 7"/>
            <p:cNvGrpSpPr/>
            <p:nvPr userDrawn="1"/>
          </p:nvGrpSpPr>
          <p:grpSpPr>
            <a:xfrm>
              <a:off x="1043608" y="2399658"/>
              <a:ext cx="2808312" cy="1605406"/>
              <a:chOff x="708124" y="2183225"/>
              <a:chExt cx="5636613" cy="3406015"/>
            </a:xfrm>
          </p:grpSpPr>
          <p:pic>
            <p:nvPicPr>
              <p:cNvPr id="1026" name="Picture 2"/>
              <p:cNvPicPr>
                <a:picLocks noChangeAspect="1" noChangeArrowheads="1"/>
              </p:cNvPicPr>
              <p:nvPr userDrawn="1"/>
            </p:nvPicPr>
            <p:blipFill>
              <a:blip r:embed="rId7" cstate="print">
                <a:lum bright="10000"/>
              </a:blip>
              <a:srcRect l="8454" t="30577" r="7008" b="18339"/>
              <a:stretch>
                <a:fillRect/>
              </a:stretch>
            </p:blipFill>
            <p:spPr bwMode="auto">
              <a:xfrm>
                <a:off x="708124" y="2183225"/>
                <a:ext cx="5636613" cy="3406015"/>
              </a:xfrm>
              <a:prstGeom prst="rect">
                <a:avLst/>
              </a:prstGeom>
              <a:noFill/>
              <a:ln w="9525">
                <a:noFill/>
                <a:miter lim="800000"/>
                <a:headEnd/>
                <a:tailEnd/>
              </a:ln>
              <a:effectLst/>
            </p:spPr>
          </p:pic>
          <p:pic>
            <p:nvPicPr>
              <p:cNvPr id="7" name="Picture 9" descr="C:\Users\EW\Desktop\noun_166991_cc.png"/>
              <p:cNvPicPr>
                <a:picLocks noChangeAspect="1" noChangeArrowheads="1"/>
              </p:cNvPicPr>
              <p:nvPr userDrawn="1"/>
            </p:nvPicPr>
            <p:blipFill>
              <a:blip r:embed="rId8" cstate="print">
                <a:lum bright="10000"/>
              </a:blip>
              <a:srcRect b="15487"/>
              <a:stretch>
                <a:fillRect/>
              </a:stretch>
            </p:blipFill>
            <p:spPr bwMode="auto">
              <a:xfrm>
                <a:off x="2195736" y="2780928"/>
                <a:ext cx="2592288" cy="2190808"/>
              </a:xfrm>
              <a:prstGeom prst="rect">
                <a:avLst/>
              </a:prstGeom>
              <a:noFill/>
              <a:scene3d>
                <a:camera prst="isometricOffAxis1Right"/>
                <a:lightRig rig="threePt" dir="t"/>
              </a:scene3d>
            </p:spPr>
          </p:pic>
        </p:grpSp>
        <p:sp>
          <p:nvSpPr>
            <p:cNvPr id="17" name="文字方塊 16"/>
            <p:cNvSpPr txBox="1"/>
            <p:nvPr userDrawn="1"/>
          </p:nvSpPr>
          <p:spPr>
            <a:xfrm>
              <a:off x="2725564" y="3933056"/>
              <a:ext cx="982340" cy="584775"/>
            </a:xfrm>
            <a:prstGeom prst="rect">
              <a:avLst/>
            </a:prstGeom>
            <a:noFill/>
          </p:spPr>
          <p:txBody>
            <a:bodyPr wrap="square" rtlCol="0">
              <a:spAutoFit/>
            </a:bodyPr>
            <a:lstStyle/>
            <a:p>
              <a:r>
                <a:rPr lang="en-US" altLang="zh-TW" sz="3200" b="1" dirty="0" smtClean="0">
                  <a:latin typeface="AR CENA" pitchFamily="2" charset="0"/>
                </a:rPr>
                <a:t>PTT</a:t>
              </a:r>
              <a:endParaRPr lang="zh-TW" altLang="en-US" sz="3200" b="1" dirty="0">
                <a:latin typeface="AR CENA" pitchFamily="2" charset="0"/>
              </a:endParaRPr>
            </a:p>
          </p:txBody>
        </p:sp>
      </p:grpSp>
      <p:pic>
        <p:nvPicPr>
          <p:cNvPr id="41" name="Picture 4"/>
          <p:cNvPicPr>
            <a:picLocks noChangeAspect="1" noChangeArrowheads="1"/>
          </p:cNvPicPr>
          <p:nvPr userDrawn="1"/>
        </p:nvPicPr>
        <p:blipFill>
          <a:blip r:embed="rId9" cstate="print">
            <a:clrChange>
              <a:clrFrom>
                <a:srgbClr val="9B6A53"/>
              </a:clrFrom>
              <a:clrTo>
                <a:srgbClr val="9B6A53">
                  <a:alpha val="0"/>
                </a:srgbClr>
              </a:clrTo>
            </a:clrChange>
            <a:duotone>
              <a:prstClr val="black"/>
              <a:schemeClr val="accent3">
                <a:tint val="45000"/>
                <a:satMod val="400000"/>
              </a:schemeClr>
            </a:duotone>
            <a:lum bright="10000"/>
          </a:blip>
          <a:srcRect/>
          <a:stretch>
            <a:fillRect/>
          </a:stretch>
        </p:blipFill>
        <p:spPr bwMode="auto">
          <a:xfrm flipH="1">
            <a:off x="3491880" y="3068960"/>
            <a:ext cx="1008112" cy="746083"/>
          </a:xfrm>
          <a:prstGeom prst="rect">
            <a:avLst/>
          </a:prstGeom>
          <a:noFill/>
          <a:ln w="9525">
            <a:noFill/>
            <a:miter lim="800000"/>
            <a:headEnd/>
            <a:tailEnd/>
          </a:ln>
        </p:spPr>
      </p:pic>
      <p:grpSp>
        <p:nvGrpSpPr>
          <p:cNvPr id="48" name="群組 47"/>
          <p:cNvGrpSpPr/>
          <p:nvPr userDrawn="1"/>
        </p:nvGrpSpPr>
        <p:grpSpPr>
          <a:xfrm flipH="1">
            <a:off x="8100392" y="6281936"/>
            <a:ext cx="792088" cy="576064"/>
            <a:chOff x="4387948" y="4941168"/>
            <a:chExt cx="1984252" cy="1440160"/>
          </a:xfrm>
        </p:grpSpPr>
        <p:pic>
          <p:nvPicPr>
            <p:cNvPr id="45" name="Picture 7"/>
            <p:cNvPicPr>
              <a:picLocks noChangeAspect="1" noChangeArrowheads="1"/>
            </p:cNvPicPr>
            <p:nvPr userDrawn="1"/>
          </p:nvPicPr>
          <p:blipFill>
            <a:blip r:embed="rId10" cstate="print">
              <a:duotone>
                <a:prstClr val="black"/>
                <a:schemeClr val="accent1">
                  <a:tint val="45000"/>
                  <a:satMod val="400000"/>
                </a:schemeClr>
              </a:duotone>
              <a:lum bright="10000"/>
            </a:blip>
            <a:srcRect r="37434"/>
            <a:stretch>
              <a:fillRect/>
            </a:stretch>
          </p:blipFill>
          <p:spPr bwMode="auto">
            <a:xfrm>
              <a:off x="4387948" y="5185457"/>
              <a:ext cx="792088" cy="1114872"/>
            </a:xfrm>
            <a:prstGeom prst="rect">
              <a:avLst/>
            </a:prstGeom>
            <a:noFill/>
            <a:ln w="9525">
              <a:noFill/>
              <a:miter lim="800000"/>
              <a:headEnd/>
              <a:tailEnd/>
            </a:ln>
            <a:effectLst/>
          </p:spPr>
        </p:pic>
        <p:pic>
          <p:nvPicPr>
            <p:cNvPr id="1032" name="Picture 8"/>
            <p:cNvPicPr>
              <a:picLocks noChangeAspect="1" noChangeArrowheads="1"/>
            </p:cNvPicPr>
            <p:nvPr userDrawn="1"/>
          </p:nvPicPr>
          <p:blipFill>
            <a:blip r:embed="rId11" cstate="print">
              <a:lum bright="10000"/>
            </a:blip>
            <a:srcRect/>
            <a:stretch>
              <a:fillRect/>
            </a:stretch>
          </p:blipFill>
          <p:spPr bwMode="auto">
            <a:xfrm flipH="1">
              <a:off x="4716016" y="4941168"/>
              <a:ext cx="1656184" cy="1440160"/>
            </a:xfrm>
            <a:prstGeom prst="rect">
              <a:avLst/>
            </a:prstGeom>
            <a:noFill/>
            <a:ln w="9525">
              <a:noFill/>
              <a:miter lim="800000"/>
              <a:headEnd/>
              <a:tailEnd/>
            </a:ln>
            <a:effectLst/>
          </p:spPr>
        </p:pic>
      </p:grpSp>
      <p:pic>
        <p:nvPicPr>
          <p:cNvPr id="53" name="Picture 4" descr="https://fbcdn-sphotos-b-a.akamaihd.net/hphotos-ak-xpf1/v/t34.0-12/12207927_1178415052172555_406852732_n.jpg?oh=456cb2cf7ce180928996a0732dcb41b5&amp;oe=5653C75B&amp;__gda__=1448407307_4c4f8dcd73cd9d467b5b007f752fef90"/>
          <p:cNvPicPr>
            <a:picLocks noChangeAspect="1" noChangeArrowheads="1"/>
          </p:cNvPicPr>
          <p:nvPr userDrawn="1"/>
        </p:nvPicPr>
        <p:blipFill>
          <a:blip r:embed="rId12" cstate="print">
            <a:clrChange>
              <a:clrFrom>
                <a:srgbClr val="FFFFFF"/>
              </a:clrFrom>
              <a:clrTo>
                <a:srgbClr val="FFFFFF">
                  <a:alpha val="0"/>
                </a:srgbClr>
              </a:clrTo>
            </a:clrChange>
          </a:blip>
          <a:srcRect l="6002" t="15426" r="39983" b="20299"/>
          <a:stretch>
            <a:fillRect/>
          </a:stretch>
        </p:blipFill>
        <p:spPr bwMode="auto">
          <a:xfrm>
            <a:off x="3779912" y="1052736"/>
            <a:ext cx="888071" cy="822288"/>
          </a:xfrm>
          <a:prstGeom prst="rect">
            <a:avLst/>
          </a:prstGeom>
          <a:noFill/>
        </p:spPr>
      </p:pic>
      <p:sp>
        <p:nvSpPr>
          <p:cNvPr id="55" name="圓角矩形 54"/>
          <p:cNvSpPr/>
          <p:nvPr userDrawn="1"/>
        </p:nvSpPr>
        <p:spPr>
          <a:xfrm>
            <a:off x="3491880" y="548680"/>
            <a:ext cx="5652120" cy="1872208"/>
          </a:xfrm>
          <a:prstGeom prst="round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圓角矩形 57"/>
          <p:cNvSpPr/>
          <p:nvPr userDrawn="1"/>
        </p:nvSpPr>
        <p:spPr>
          <a:xfrm>
            <a:off x="3347864" y="3140968"/>
            <a:ext cx="5796136" cy="3168352"/>
          </a:xfrm>
          <a:prstGeom prst="round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9" name="群組 48"/>
          <p:cNvGrpSpPr/>
          <p:nvPr userDrawn="1"/>
        </p:nvGrpSpPr>
        <p:grpSpPr>
          <a:xfrm>
            <a:off x="3059832" y="5229200"/>
            <a:ext cx="1944216" cy="1440160"/>
            <a:chOff x="4387948" y="4941168"/>
            <a:chExt cx="1984252" cy="1440160"/>
          </a:xfrm>
        </p:grpSpPr>
        <p:pic>
          <p:nvPicPr>
            <p:cNvPr id="50" name="Picture 7"/>
            <p:cNvPicPr>
              <a:picLocks noChangeAspect="1" noChangeArrowheads="1"/>
            </p:cNvPicPr>
            <p:nvPr userDrawn="1"/>
          </p:nvPicPr>
          <p:blipFill>
            <a:blip r:embed="rId13" cstate="print">
              <a:duotone>
                <a:prstClr val="black"/>
                <a:schemeClr val="accent1">
                  <a:tint val="45000"/>
                  <a:satMod val="400000"/>
                </a:schemeClr>
              </a:duotone>
              <a:lum bright="10000"/>
            </a:blip>
            <a:srcRect r="37434"/>
            <a:stretch>
              <a:fillRect/>
            </a:stretch>
          </p:blipFill>
          <p:spPr bwMode="auto">
            <a:xfrm>
              <a:off x="4387948" y="5185457"/>
              <a:ext cx="792088" cy="1114872"/>
            </a:xfrm>
            <a:prstGeom prst="rect">
              <a:avLst/>
            </a:prstGeom>
            <a:noFill/>
            <a:ln w="9525">
              <a:noFill/>
              <a:miter lim="800000"/>
              <a:headEnd/>
              <a:tailEnd/>
            </a:ln>
            <a:effectLst>
              <a:softEdge rad="12700"/>
            </a:effectLst>
          </p:spPr>
        </p:pic>
        <p:pic>
          <p:nvPicPr>
            <p:cNvPr id="51" name="Picture 8"/>
            <p:cNvPicPr>
              <a:picLocks noChangeAspect="1" noChangeArrowheads="1"/>
            </p:cNvPicPr>
            <p:nvPr userDrawn="1"/>
          </p:nvPicPr>
          <p:blipFill>
            <a:blip r:embed="rId14" cstate="print">
              <a:lum bright="10000"/>
            </a:blip>
            <a:srcRect/>
            <a:stretch>
              <a:fillRect/>
            </a:stretch>
          </p:blipFill>
          <p:spPr bwMode="auto">
            <a:xfrm flipH="1">
              <a:off x="4716016" y="4941168"/>
              <a:ext cx="1656184" cy="1440160"/>
            </a:xfrm>
            <a:prstGeom prst="rect">
              <a:avLst/>
            </a:prstGeom>
            <a:noFill/>
            <a:ln w="9525">
              <a:noFill/>
              <a:miter lim="800000"/>
              <a:headEnd/>
              <a:tailEnd/>
            </a:ln>
            <a:effectLst>
              <a:softEdge rad="12700"/>
            </a:effectLst>
          </p:spPr>
        </p:pic>
      </p:grpSp>
      <p:pic>
        <p:nvPicPr>
          <p:cNvPr id="1028" name="Picture 4"/>
          <p:cNvPicPr>
            <a:picLocks noChangeAspect="1" noChangeArrowheads="1"/>
          </p:cNvPicPr>
          <p:nvPr userDrawn="1"/>
        </p:nvPicPr>
        <p:blipFill>
          <a:blip r:embed="rId15" cstate="print">
            <a:clrChange>
              <a:clrFrom>
                <a:srgbClr val="9B6A53"/>
              </a:clrFrom>
              <a:clrTo>
                <a:srgbClr val="9B6A53">
                  <a:alpha val="0"/>
                </a:srgbClr>
              </a:clrTo>
            </a:clrChange>
            <a:duotone>
              <a:schemeClr val="accent5">
                <a:shade val="45000"/>
                <a:satMod val="135000"/>
              </a:schemeClr>
              <a:prstClr val="white"/>
            </a:duotone>
            <a:lum bright="10000"/>
          </a:blip>
          <a:srcRect/>
          <a:stretch>
            <a:fillRect/>
          </a:stretch>
        </p:blipFill>
        <p:spPr bwMode="auto">
          <a:xfrm flipH="1">
            <a:off x="323528" y="0"/>
            <a:ext cx="3384376" cy="2504710"/>
          </a:xfrm>
          <a:prstGeom prst="rect">
            <a:avLst/>
          </a:prstGeom>
          <a:noFill/>
          <a:ln w="9525">
            <a:noFill/>
            <a:miter lim="800000"/>
            <a:headEnd/>
            <a:tailEnd/>
          </a:ln>
        </p:spPr>
      </p:pic>
      <p:sp>
        <p:nvSpPr>
          <p:cNvPr id="59" name="標題 1"/>
          <p:cNvSpPr>
            <a:spLocks noGrp="1"/>
          </p:cNvSpPr>
          <p:nvPr>
            <p:ph type="title" hasCustomPrompt="1"/>
          </p:nvPr>
        </p:nvSpPr>
        <p:spPr>
          <a:xfrm>
            <a:off x="4860032" y="2924944"/>
            <a:ext cx="3347864" cy="836712"/>
          </a:xfrm>
          <a:prstGeom prst="rect">
            <a:avLst/>
          </a:prstGeom>
        </p:spPr>
        <p:txBody>
          <a:bodyPr>
            <a:noAutofit/>
          </a:bodyPr>
          <a:lstStyle>
            <a:lvl1pPr>
              <a:defRPr sz="3600" b="1">
                <a:solidFill>
                  <a:schemeClr val="bg1"/>
                </a:solidFill>
                <a:latin typeface="標楷體" pitchFamily="65" charset="-120"/>
                <a:ea typeface="標楷體" pitchFamily="65" charset="-120"/>
              </a:defRPr>
            </a:lvl1pPr>
          </a:lstStyle>
          <a:p>
            <a:r>
              <a:rPr lang="zh-TW" altLang="en-US" dirty="0" smtClean="0"/>
              <a:t>單元名稱</a:t>
            </a:r>
            <a:endParaRPr lang="zh-TW" altLang="en-US" dirty="0"/>
          </a:p>
        </p:txBody>
      </p:sp>
      <p:sp>
        <p:nvSpPr>
          <p:cNvPr id="46" name="文字版面配置區 45"/>
          <p:cNvSpPr>
            <a:spLocks noGrp="1"/>
          </p:cNvSpPr>
          <p:nvPr>
            <p:ph type="body" sz="quarter" idx="10" hasCustomPrompt="1"/>
          </p:nvPr>
        </p:nvSpPr>
        <p:spPr>
          <a:xfrm>
            <a:off x="3648807" y="984023"/>
            <a:ext cx="5364088" cy="936625"/>
          </a:xfrm>
        </p:spPr>
        <p:txBody>
          <a:bodyPr>
            <a:noAutofit/>
          </a:bodyPr>
          <a:lstStyle>
            <a:lvl1pPr algn="ctr">
              <a:buNone/>
              <a:defRPr sz="5400" b="1">
                <a:solidFill>
                  <a:schemeClr val="bg1"/>
                </a:solidFill>
                <a:latin typeface="標楷體" pitchFamily="65" charset="-120"/>
                <a:ea typeface="標楷體" pitchFamily="65" charset="-120"/>
              </a:defRPr>
            </a:lvl1pPr>
          </a:lstStyle>
          <a:p>
            <a:pPr lvl="0"/>
            <a:r>
              <a:rPr lang="zh-TW" altLang="en-US" dirty="0" smtClean="0"/>
              <a:t>課程標題</a:t>
            </a:r>
            <a:endParaRPr lang="zh-TW" altLang="en-US" dirty="0"/>
          </a:p>
        </p:txBody>
      </p:sp>
      <p:sp>
        <p:nvSpPr>
          <p:cNvPr id="44" name="文字版面配置區 43"/>
          <p:cNvSpPr>
            <a:spLocks noGrp="1"/>
          </p:cNvSpPr>
          <p:nvPr>
            <p:ph type="body" sz="quarter" idx="11" hasCustomPrompt="1"/>
          </p:nvPr>
        </p:nvSpPr>
        <p:spPr>
          <a:xfrm>
            <a:off x="4860032" y="4149080"/>
            <a:ext cx="3384376" cy="792163"/>
          </a:xfrm>
        </p:spPr>
        <p:txBody>
          <a:bodyPr>
            <a:normAutofit/>
          </a:bodyPr>
          <a:lstStyle>
            <a:lvl1pPr algn="ctr" defTabSz="914400" rtl="0" eaLnBrk="1" latinLnBrk="0" hangingPunct="1">
              <a:spcBef>
                <a:spcPct val="0"/>
              </a:spcBef>
              <a:buNone/>
              <a:defRPr lang="zh-TW" altLang="en-US" sz="3600" b="1" kern="1200" dirty="0" smtClean="0">
                <a:solidFill>
                  <a:schemeClr val="bg1"/>
                </a:solidFill>
                <a:latin typeface="標楷體" pitchFamily="65" charset="-120"/>
                <a:ea typeface="標楷體" pitchFamily="65" charset="-120"/>
                <a:cs typeface="+mj-cs"/>
              </a:defRPr>
            </a:lvl1pPr>
          </a:lstStyle>
          <a:p>
            <a:pPr lvl="0"/>
            <a:r>
              <a:rPr lang="zh-TW" altLang="en-US" dirty="0" smtClean="0"/>
              <a:t>授課老師</a:t>
            </a:r>
            <a:endParaRPr lang="zh-TW" altLang="en-US" dirty="0"/>
          </a:p>
        </p:txBody>
      </p:sp>
      <p:sp>
        <p:nvSpPr>
          <p:cNvPr id="52" name="文字版面配置區 51"/>
          <p:cNvSpPr>
            <a:spLocks noGrp="1"/>
          </p:cNvSpPr>
          <p:nvPr>
            <p:ph type="body" sz="quarter" idx="12" hasCustomPrompt="1"/>
          </p:nvPr>
        </p:nvSpPr>
        <p:spPr>
          <a:xfrm>
            <a:off x="4860032" y="5373216"/>
            <a:ext cx="3456384" cy="720749"/>
          </a:xfrm>
        </p:spPr>
        <p:txBody>
          <a:bodyPr>
            <a:normAutofit/>
          </a:bodyPr>
          <a:lstStyle>
            <a:lvl1pPr algn="ctr">
              <a:buNone/>
              <a:defRPr lang="zh-TW" altLang="en-US" sz="3600" b="1" kern="1200" dirty="0" smtClean="0">
                <a:solidFill>
                  <a:schemeClr val="bg1"/>
                </a:solidFill>
                <a:latin typeface="標楷體" pitchFamily="65" charset="-120"/>
                <a:ea typeface="標楷體" pitchFamily="65" charset="-120"/>
                <a:cs typeface="+mj-cs"/>
              </a:defRPr>
            </a:lvl1pPr>
          </a:lstStyle>
          <a:p>
            <a:pPr lvl="0"/>
            <a:r>
              <a:rPr lang="zh-TW" altLang="en-US" dirty="0" smtClean="0"/>
              <a:t>助教名稱</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6" name="上彎箭號 45"/>
          <p:cNvSpPr/>
          <p:nvPr userDrawn="1"/>
        </p:nvSpPr>
        <p:spPr>
          <a:xfrm flipH="1">
            <a:off x="-1116632" y="1268760"/>
            <a:ext cx="10729192" cy="5589240"/>
          </a:xfrm>
          <a:prstGeom prst="bentUpArrow">
            <a:avLst>
              <a:gd name="adj1" fmla="val 9429"/>
              <a:gd name="adj2" fmla="val 20891"/>
              <a:gd name="adj3" fmla="val 20674"/>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上彎箭號 46"/>
          <p:cNvSpPr/>
          <p:nvPr userDrawn="1"/>
        </p:nvSpPr>
        <p:spPr>
          <a:xfrm flipH="1">
            <a:off x="-612576" y="2060848"/>
            <a:ext cx="10260632" cy="4509120"/>
          </a:xfrm>
          <a:prstGeom prst="bentUpArrow">
            <a:avLst>
              <a:gd name="adj1" fmla="val 9429"/>
              <a:gd name="adj2" fmla="val 20891"/>
              <a:gd name="adj3" fmla="val 20674"/>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上彎箭號 47"/>
          <p:cNvSpPr/>
          <p:nvPr userDrawn="1"/>
        </p:nvSpPr>
        <p:spPr>
          <a:xfrm flipH="1">
            <a:off x="-252536" y="2924944"/>
            <a:ext cx="9937104" cy="3429000"/>
          </a:xfrm>
          <a:prstGeom prst="bentUpArrow">
            <a:avLst>
              <a:gd name="adj1" fmla="val 9429"/>
              <a:gd name="adj2" fmla="val 20891"/>
              <a:gd name="adj3" fmla="val 2067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內容版面配置區 2"/>
          <p:cNvSpPr>
            <a:spLocks noGrp="1"/>
          </p:cNvSpPr>
          <p:nvPr>
            <p:ph idx="1"/>
          </p:nvPr>
        </p:nvSpPr>
        <p:spPr>
          <a:xfrm>
            <a:off x="899592" y="1412776"/>
            <a:ext cx="8100392" cy="4353347"/>
          </a:xfrm>
          <a:solidFill>
            <a:schemeClr val="accent6">
              <a:lumMod val="60000"/>
              <a:lumOff val="40000"/>
              <a:alpha val="12000"/>
            </a:schemeClr>
          </a:solidFill>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35" name="Picture 3" descr="C:\Users\solopig123\Downloads\noun_108507_cc.png"/>
          <p:cNvPicPr>
            <a:picLocks noChangeAspect="1" noChangeArrowheads="1"/>
          </p:cNvPicPr>
          <p:nvPr userDrawn="1"/>
        </p:nvPicPr>
        <p:blipFill>
          <a:blip r:embed="rId2" cstate="print">
            <a:duotone>
              <a:schemeClr val="bg2">
                <a:shade val="45000"/>
                <a:satMod val="135000"/>
              </a:schemeClr>
              <a:prstClr val="white"/>
            </a:duotone>
          </a:blip>
          <a:srcRect t="15441" b="34880"/>
          <a:stretch>
            <a:fillRect/>
          </a:stretch>
        </p:blipFill>
        <p:spPr bwMode="auto">
          <a:xfrm>
            <a:off x="7596336" y="5661248"/>
            <a:ext cx="1390464" cy="690773"/>
          </a:xfrm>
          <a:prstGeom prst="rect">
            <a:avLst/>
          </a:prstGeom>
          <a:noFill/>
        </p:spPr>
      </p:pic>
      <p:grpSp>
        <p:nvGrpSpPr>
          <p:cNvPr id="36" name="群組 35"/>
          <p:cNvGrpSpPr/>
          <p:nvPr userDrawn="1"/>
        </p:nvGrpSpPr>
        <p:grpSpPr>
          <a:xfrm>
            <a:off x="0" y="0"/>
            <a:ext cx="9144000" cy="1196752"/>
            <a:chOff x="0" y="0"/>
            <a:chExt cx="9144000" cy="836712"/>
          </a:xfrm>
          <a:solidFill>
            <a:srgbClr val="51CCED"/>
          </a:solidFill>
        </p:grpSpPr>
        <p:sp>
          <p:nvSpPr>
            <p:cNvPr id="37" name="矩形 36"/>
            <p:cNvSpPr/>
            <p:nvPr userDrawn="1"/>
          </p:nvSpPr>
          <p:spPr>
            <a:xfrm>
              <a:off x="0" y="0"/>
              <a:ext cx="3203848" cy="8367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直角三角形 37"/>
            <p:cNvSpPr/>
            <p:nvPr userDrawn="1"/>
          </p:nvSpPr>
          <p:spPr>
            <a:xfrm flipV="1">
              <a:off x="3203848" y="0"/>
              <a:ext cx="1152128" cy="836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userDrawn="1"/>
          </p:nvSpPr>
          <p:spPr>
            <a:xfrm>
              <a:off x="4067944" y="0"/>
              <a:ext cx="5076056" cy="188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0" name="標題 1"/>
          <p:cNvSpPr>
            <a:spLocks noGrp="1"/>
          </p:cNvSpPr>
          <p:nvPr>
            <p:ph type="title"/>
          </p:nvPr>
        </p:nvSpPr>
        <p:spPr>
          <a:xfrm>
            <a:off x="0" y="188640"/>
            <a:ext cx="3347864" cy="836712"/>
          </a:xfrm>
          <a:prstGeom prst="rect">
            <a:avLst/>
          </a:prstGeom>
        </p:spPr>
        <p:txBody>
          <a:bodyPr>
            <a:noAutofit/>
          </a:bodyPr>
          <a:lstStyle>
            <a:lvl1pPr>
              <a:defRPr sz="3600" b="1">
                <a:solidFill>
                  <a:schemeClr val="bg1"/>
                </a:solidFill>
                <a:latin typeface="標楷體" pitchFamily="65" charset="-120"/>
                <a:ea typeface="標楷體" pitchFamily="65" charset="-120"/>
              </a:defRPr>
            </a:lvl1pPr>
          </a:lstStyle>
          <a:p>
            <a:r>
              <a:rPr lang="zh-TW" altLang="en-US" dirty="0" smtClean="0"/>
              <a:t>按一下以編輯母片標題樣式</a:t>
            </a:r>
            <a:endParaRPr lang="zh-TW" altLang="en-US" dirty="0"/>
          </a:p>
        </p:txBody>
      </p:sp>
      <p:pic>
        <p:nvPicPr>
          <p:cNvPr id="41" name="Picture 2" descr="C:\Users\solopig123\Downloads\noun_192573_cc.png"/>
          <p:cNvPicPr>
            <a:picLocks noChangeAspect="1" noChangeArrowheads="1"/>
          </p:cNvPicPr>
          <p:nvPr userDrawn="1"/>
        </p:nvPicPr>
        <p:blipFill>
          <a:blip r:embed="rId3" cstate="print">
            <a:lum bright="20000"/>
          </a:blip>
          <a:srcRect b="13281"/>
          <a:stretch>
            <a:fillRect/>
          </a:stretch>
        </p:blipFill>
        <p:spPr bwMode="auto">
          <a:xfrm>
            <a:off x="7092280" y="4828979"/>
            <a:ext cx="2339752" cy="2029021"/>
          </a:xfrm>
          <a:prstGeom prst="rect">
            <a:avLst/>
          </a:prstGeom>
          <a:noFill/>
          <a:effectLst>
            <a:outerShdw blurRad="50800" dist="38100" dir="10800000" algn="r" rotWithShape="0">
              <a:prstClr val="black">
                <a:alpha val="40000"/>
              </a:prstClr>
            </a:outerShdw>
          </a:effectLst>
        </p:spPr>
      </p:pic>
      <p:pic>
        <p:nvPicPr>
          <p:cNvPr id="16" name="Picture 2"/>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7452320" y="3933056"/>
            <a:ext cx="1691680" cy="115212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09DF1-C8C8-4FD2-8CF2-DB6A0FE29A1E}" type="datetimeFigureOut">
              <a:rPr lang="zh-TW" altLang="en-US" smtClean="0"/>
              <a:pPr/>
              <a:t>2017/12/14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C2920-AAF2-43C9-86E1-A496D32E08FA}"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54" r:id="rId1"/>
    <p:sldLayoutId id="214748365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m5b8NJkizfE" TargetMode="External"/><Relationship Id="rId2" Type="http://schemas.openxmlformats.org/officeDocument/2006/relationships/hyperlink" Target="https://www.youtube.com/watch?v=tIsO7NPUUS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3cnlBWWUao" TargetMode="External"/><Relationship Id="rId2" Type="http://schemas.openxmlformats.org/officeDocument/2006/relationships/hyperlink" Target="https://www.youtube.com/watch?v=T2IYNbaiaq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7icUXwJRaX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aw.moj.gov.tw/LawClass/LawAll.aspx?PCode=J007001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reativecommons.tw/explo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peoplenews.tw/" TargetMode="External"/><Relationship Id="rId3" Type="http://schemas.openxmlformats.org/officeDocument/2006/relationships/hyperlink" Target="http://www.storm.mg/" TargetMode="External"/><Relationship Id="rId7" Type="http://schemas.openxmlformats.org/officeDocument/2006/relationships/hyperlink" Target="http://www.upmedia.mg/" TargetMode="External"/><Relationship Id="rId12" Type="http://schemas.openxmlformats.org/officeDocument/2006/relationships/hyperlink" Target="https://sosreader.com/project/wangdan/" TargetMode="External"/><Relationship Id="rId2" Type="http://schemas.openxmlformats.org/officeDocument/2006/relationships/hyperlink" Target="http://watchout.tw/" TargetMode="External"/><Relationship Id="rId1" Type="http://schemas.openxmlformats.org/officeDocument/2006/relationships/slideLayout" Target="../slideLayouts/slideLayout2.xml"/><Relationship Id="rId6" Type="http://schemas.openxmlformats.org/officeDocument/2006/relationships/hyperlink" Target="https://www.twreporter.org/" TargetMode="External"/><Relationship Id="rId11" Type="http://schemas.openxmlformats.org/officeDocument/2006/relationships/hyperlink" Target="https://sosreader.com/project/zha_magazine/" TargetMode="External"/><Relationship Id="rId5" Type="http://schemas.openxmlformats.org/officeDocument/2006/relationships/hyperlink" Target="https://www.thenewslens.com/" TargetMode="External"/><Relationship Id="rId10" Type="http://schemas.openxmlformats.org/officeDocument/2006/relationships/hyperlink" Target="https://theinitium.com/" TargetMode="External"/><Relationship Id="rId4" Type="http://schemas.openxmlformats.org/officeDocument/2006/relationships/hyperlink" Target="http://opinion.cw.com.tw/" TargetMode="External"/><Relationship Id="rId9" Type="http://schemas.openxmlformats.org/officeDocument/2006/relationships/hyperlink" Target="https://www.cmmedia.com.t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YH7Q8hiWG1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gsYLXJ9cbk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11960" y="2664259"/>
            <a:ext cx="4896544" cy="1844861"/>
          </a:xfrm>
        </p:spPr>
        <p:txBody>
          <a:bodyPr/>
          <a:lstStyle/>
          <a:p>
            <a:pPr>
              <a:defRPr/>
            </a:pPr>
            <a:r>
              <a:rPr lang="zh-TW" altLang="en-US" sz="6600" dirty="0" smtClean="0">
                <a:solidFill>
                  <a:schemeClr val="tx1"/>
                </a:solidFill>
                <a:latin typeface="微軟正黑體" panose="020B0604030504040204" pitchFamily="34" charset="-120"/>
                <a:ea typeface="微軟正黑體" panose="020B0604030504040204" pitchFamily="34" charset="-120"/>
              </a:rPr>
              <a:t>網路資訊權與法律規範</a:t>
            </a:r>
            <a:endParaRPr lang="zh-TW" altLang="en-US" sz="6600" dirty="0">
              <a:solidFill>
                <a:schemeClr val="tx1"/>
              </a:solidFill>
              <a:effectLst>
                <a:outerShdw blurRad="38100" dist="38100" dir="2700000" algn="tl">
                  <a:srgbClr val="000000">
                    <a:alpha val="43137"/>
                  </a:srgbClr>
                </a:outerShdw>
              </a:effectLst>
              <a:latin typeface="微軟正黑體" pitchFamily="34" charset="-120"/>
              <a:ea typeface="微軟正黑體" pitchFamily="34" charset="-120"/>
              <a:cs typeface="Times New Roman" pitchFamily="18" charset="0"/>
            </a:endParaRPr>
          </a:p>
        </p:txBody>
      </p:sp>
      <p:sp>
        <p:nvSpPr>
          <p:cNvPr id="3" name="文字版面配置區 2"/>
          <p:cNvSpPr>
            <a:spLocks noGrp="1"/>
          </p:cNvSpPr>
          <p:nvPr>
            <p:ph type="body" sz="quarter" idx="10"/>
          </p:nvPr>
        </p:nvSpPr>
        <p:spPr>
          <a:xfrm>
            <a:off x="4667610" y="692696"/>
            <a:ext cx="4440894" cy="1299960"/>
          </a:xfrm>
        </p:spPr>
        <p:txBody>
          <a:bodyPr/>
          <a:lstStyle/>
          <a:p>
            <a:pPr algn="l"/>
            <a:r>
              <a:rPr lang="zh-TW" altLang="en-US" sz="2700" dirty="0">
                <a:solidFill>
                  <a:srgbClr val="0000CC"/>
                </a:solidFill>
                <a:latin typeface="微軟正黑體" panose="020B0604030504040204" pitchFamily="34" charset="-120"/>
                <a:ea typeface="微軟正黑體" panose="020B0604030504040204" pitchFamily="34" charset="-120"/>
              </a:rPr>
              <a:t>國立</a:t>
            </a:r>
            <a:r>
              <a:rPr lang="zh-TW" altLang="en-US" sz="2700" dirty="0" smtClean="0">
                <a:solidFill>
                  <a:srgbClr val="0000CC"/>
                </a:solidFill>
                <a:latin typeface="微軟正黑體" panose="020B0604030504040204" pitchFamily="34" charset="-120"/>
                <a:ea typeface="微軟正黑體" panose="020B0604030504040204" pitchFamily="34" charset="-120"/>
              </a:rPr>
              <a:t>臺北商業大學</a:t>
            </a:r>
            <a:endParaRPr lang="en-US" altLang="zh-TW" sz="2700" dirty="0">
              <a:solidFill>
                <a:srgbClr val="0000CC"/>
              </a:solidFill>
              <a:latin typeface="微軟正黑體" panose="020B0604030504040204" pitchFamily="34" charset="-120"/>
              <a:ea typeface="微軟正黑體" panose="020B0604030504040204" pitchFamily="34" charset="-120"/>
            </a:endParaRPr>
          </a:p>
          <a:p>
            <a:pPr algn="l"/>
            <a:r>
              <a:rPr lang="en-US" altLang="zh-TW" sz="2700" dirty="0" smtClean="0">
                <a:solidFill>
                  <a:srgbClr val="0000CC"/>
                </a:solidFill>
                <a:latin typeface="微軟正黑體" panose="020B0604030504040204" pitchFamily="34" charset="-120"/>
                <a:ea typeface="微軟正黑體" panose="020B0604030504040204" pitchFamily="34" charset="-120"/>
              </a:rPr>
              <a:t>106</a:t>
            </a:r>
            <a:r>
              <a:rPr lang="zh-TW" altLang="en-US" sz="2700" dirty="0" smtClean="0">
                <a:solidFill>
                  <a:srgbClr val="0000CC"/>
                </a:solidFill>
                <a:latin typeface="微軟正黑體" panose="020B0604030504040204" pitchFamily="34" charset="-120"/>
                <a:ea typeface="微軟正黑體" panose="020B0604030504040204" pitchFamily="34" charset="-120"/>
              </a:rPr>
              <a:t>學年</a:t>
            </a:r>
            <a:r>
              <a:rPr lang="zh-TW" altLang="en-US" sz="2700" dirty="0">
                <a:solidFill>
                  <a:srgbClr val="0000CC"/>
                </a:solidFill>
                <a:latin typeface="微軟正黑體" panose="020B0604030504040204" pitchFamily="34" charset="-120"/>
                <a:ea typeface="微軟正黑體" panose="020B0604030504040204" pitchFamily="34" charset="-120"/>
              </a:rPr>
              <a:t>度</a:t>
            </a:r>
            <a:r>
              <a:rPr lang="zh-TW" altLang="en-US" sz="2700" dirty="0" smtClean="0">
                <a:solidFill>
                  <a:srgbClr val="0000CC"/>
                </a:solidFill>
                <a:latin typeface="微軟正黑體" panose="020B0604030504040204" pitchFamily="34" charset="-120"/>
                <a:ea typeface="微軟正黑體" panose="020B0604030504040204" pitchFamily="34" charset="-120"/>
              </a:rPr>
              <a:t>第</a:t>
            </a:r>
            <a:r>
              <a:rPr lang="en-US" altLang="zh-TW" sz="2700" dirty="0" smtClean="0">
                <a:solidFill>
                  <a:srgbClr val="0000CC"/>
                </a:solidFill>
                <a:latin typeface="微軟正黑體" panose="020B0604030504040204" pitchFamily="34" charset="-120"/>
                <a:ea typeface="微軟正黑體" panose="020B0604030504040204" pitchFamily="34" charset="-120"/>
              </a:rPr>
              <a:t>1</a:t>
            </a:r>
            <a:r>
              <a:rPr lang="zh-TW" altLang="en-US" sz="2700" dirty="0" smtClean="0">
                <a:solidFill>
                  <a:srgbClr val="0000CC"/>
                </a:solidFill>
                <a:latin typeface="微軟正黑體" panose="020B0604030504040204" pitchFamily="34" charset="-120"/>
                <a:ea typeface="微軟正黑體" panose="020B0604030504040204" pitchFamily="34" charset="-120"/>
              </a:rPr>
              <a:t>學期選修通識</a:t>
            </a:r>
            <a:endParaRPr lang="en-US" altLang="zh-TW" sz="2700" dirty="0">
              <a:solidFill>
                <a:srgbClr val="0000CC"/>
              </a:solidFill>
              <a:latin typeface="微軟正黑體" panose="020B0604030504040204" pitchFamily="34" charset="-120"/>
              <a:ea typeface="微軟正黑體" panose="020B0604030504040204" pitchFamily="34" charset="-120"/>
            </a:endParaRPr>
          </a:p>
          <a:p>
            <a:pPr algn="l"/>
            <a:r>
              <a:rPr lang="zh-TW" altLang="en-US" sz="2700" dirty="0">
                <a:solidFill>
                  <a:srgbClr val="0000CC"/>
                </a:solidFill>
                <a:latin typeface="微軟正黑體" panose="020B0604030504040204" pitchFamily="34" charset="-120"/>
                <a:ea typeface="微軟正黑體" panose="020B0604030504040204" pitchFamily="34" charset="-120"/>
              </a:rPr>
              <a:t>網路民主與公共論壇</a:t>
            </a:r>
            <a:endParaRPr lang="en-US" altLang="zh-TW" sz="2700" dirty="0">
              <a:solidFill>
                <a:srgbClr val="0000CC"/>
              </a:solidFill>
              <a:latin typeface="微軟正黑體" panose="020B0604030504040204" pitchFamily="34" charset="-120"/>
              <a:ea typeface="微軟正黑體" panose="020B0604030504040204" pitchFamily="34" charset="-120"/>
            </a:endParaRPr>
          </a:p>
          <a:p>
            <a:endParaRPr lang="zh-TW" altLang="en-US" dirty="0"/>
          </a:p>
        </p:txBody>
      </p:sp>
      <p:sp>
        <p:nvSpPr>
          <p:cNvPr id="5" name="文字版面配置區 4"/>
          <p:cNvSpPr>
            <a:spLocks noGrp="1"/>
          </p:cNvSpPr>
          <p:nvPr>
            <p:ph type="body" sz="quarter" idx="12"/>
          </p:nvPr>
        </p:nvSpPr>
        <p:spPr>
          <a:xfrm>
            <a:off x="3203848" y="4653136"/>
            <a:ext cx="5904656" cy="1454428"/>
          </a:xfrm>
        </p:spPr>
        <p:txBody>
          <a:bodyPr>
            <a:noAutofit/>
          </a:bodyPr>
          <a:lstStyle/>
          <a:p>
            <a:pPr lvl="0" algn="r"/>
            <a:r>
              <a:rPr lang="zh-TW" altLang="en-US" sz="2400" dirty="0">
                <a:solidFill>
                  <a:prstClr val="white"/>
                </a:solidFill>
                <a:latin typeface="微軟正黑體" panose="020B0604030504040204" pitchFamily="34" charset="-120"/>
                <a:ea typeface="微軟正黑體" panose="020B0604030504040204" pitchFamily="34" charset="-120"/>
              </a:rPr>
              <a:t>授課教師：陳閔翔  通識教育中心助理教授</a:t>
            </a:r>
          </a:p>
          <a:p>
            <a:pPr lvl="0" algn="r"/>
            <a:r>
              <a:rPr lang="zh-TW" altLang="en-US" sz="2400" dirty="0">
                <a:solidFill>
                  <a:prstClr val="white"/>
                </a:solidFill>
                <a:latin typeface="微軟正黑體" panose="020B0604030504040204" pitchFamily="34" charset="-120"/>
                <a:ea typeface="微軟正黑體" panose="020B0604030504040204" pitchFamily="34" charset="-120"/>
              </a:rPr>
              <a:t>教學助理：蔡秉珂、林子卉、江星誌</a:t>
            </a:r>
          </a:p>
          <a:p>
            <a:pPr lvl="0" algn="r"/>
            <a:r>
              <a:rPr lang="en-US" altLang="zh-TW" sz="2400" dirty="0" smtClean="0">
                <a:solidFill>
                  <a:prstClr val="white"/>
                </a:solidFill>
                <a:latin typeface="微軟正黑體" panose="020B0604030504040204" pitchFamily="34" charset="-120"/>
                <a:ea typeface="微軟正黑體" panose="020B0604030504040204" pitchFamily="34" charset="-120"/>
              </a:rPr>
              <a:t>2017.12.19</a:t>
            </a:r>
            <a:endParaRPr lang="en-US" altLang="zh-TW" sz="2400" dirty="0">
              <a:solidFill>
                <a:prstClr val="white"/>
              </a:solidFill>
              <a:latin typeface="微軟正黑體" panose="020B0604030504040204" pitchFamily="34" charset="-120"/>
              <a:ea typeface="微軟正黑體" panose="020B0604030504040204" pitchFamily="34" charset="-120"/>
            </a:endParaRPr>
          </a:p>
        </p:txBody>
      </p:sp>
      <p:sp>
        <p:nvSpPr>
          <p:cNvPr id="6" name="文字版面配置區 4"/>
          <p:cNvSpPr>
            <a:spLocks noGrp="1"/>
          </p:cNvSpPr>
          <p:nvPr>
            <p:ph type="body" sz="quarter" idx="12"/>
          </p:nvPr>
        </p:nvSpPr>
        <p:spPr>
          <a:xfrm>
            <a:off x="4860032" y="6120680"/>
            <a:ext cx="3384376" cy="764704"/>
          </a:xfrm>
        </p:spPr>
        <p:txBody>
          <a:bodyPr>
            <a:noAutofit/>
          </a:bodyPr>
          <a:lstStyle/>
          <a:p>
            <a:pPr marL="0" indent="0" algn="l"/>
            <a:r>
              <a:rPr lang="zh-TW" altLang="en-US" sz="2100" dirty="0" smtClean="0">
                <a:solidFill>
                  <a:srgbClr val="FF0000"/>
                </a:solidFill>
                <a:latin typeface="微軟正黑體" panose="020B0604030504040204" pitchFamily="34" charset="-120"/>
                <a:ea typeface="微軟正黑體" panose="020B0604030504040204" pitchFamily="34" charset="-120"/>
              </a:rPr>
              <a:t>本課程獲教育部「教學</a:t>
            </a:r>
            <a:r>
              <a:rPr lang="zh-TW" altLang="en-US" sz="2100" dirty="0">
                <a:solidFill>
                  <a:srgbClr val="FF0000"/>
                </a:solidFill>
                <a:latin typeface="微軟正黑體" panose="020B0604030504040204" pitchFamily="34" charset="-120"/>
                <a:ea typeface="微軟正黑體" panose="020B0604030504040204" pitchFamily="34" charset="-120"/>
              </a:rPr>
              <a:t>創新先導</a:t>
            </a:r>
            <a:r>
              <a:rPr lang="zh-TW" altLang="en-US" sz="2100" dirty="0" smtClean="0">
                <a:solidFill>
                  <a:srgbClr val="FF0000"/>
                </a:solidFill>
                <a:latin typeface="微軟正黑體" panose="020B0604030504040204" pitchFamily="34" charset="-120"/>
                <a:ea typeface="微軟正黑體" panose="020B0604030504040204" pitchFamily="34" charset="-120"/>
              </a:rPr>
              <a:t>計畫</a:t>
            </a:r>
            <a:r>
              <a:rPr lang="en-US" altLang="zh-TW" sz="2100" dirty="0" smtClean="0">
                <a:solidFill>
                  <a:srgbClr val="FF0000"/>
                </a:solidFill>
                <a:latin typeface="微軟正黑體" panose="020B0604030504040204" pitchFamily="34" charset="-120"/>
                <a:ea typeface="微軟正黑體" panose="020B0604030504040204" pitchFamily="34" charset="-120"/>
              </a:rPr>
              <a:t>(PBL</a:t>
            </a:r>
            <a:r>
              <a:rPr lang="zh-TW" altLang="en-US" sz="2100" dirty="0" smtClean="0">
                <a:solidFill>
                  <a:srgbClr val="FF0000"/>
                </a:solidFill>
                <a:latin typeface="微軟正黑體" panose="020B0604030504040204" pitchFamily="34" charset="-120"/>
                <a:ea typeface="微軟正黑體" panose="020B0604030504040204" pitchFamily="34" charset="-120"/>
              </a:rPr>
              <a:t>課程</a:t>
            </a:r>
            <a:r>
              <a:rPr lang="en-US" altLang="zh-TW" sz="2100" dirty="0" smtClean="0">
                <a:solidFill>
                  <a:srgbClr val="FF0000"/>
                </a:solidFill>
                <a:latin typeface="微軟正黑體" panose="020B0604030504040204" pitchFamily="34" charset="-120"/>
                <a:ea typeface="微軟正黑體" panose="020B0604030504040204" pitchFamily="34" charset="-120"/>
              </a:rPr>
              <a:t>)</a:t>
            </a:r>
            <a:r>
              <a:rPr lang="zh-TW" altLang="en-US" sz="2100" dirty="0" smtClean="0">
                <a:solidFill>
                  <a:srgbClr val="FF0000"/>
                </a:solidFill>
                <a:latin typeface="微軟正黑體" panose="020B0604030504040204" pitchFamily="34" charset="-120"/>
                <a:ea typeface="微軟正黑體" panose="020B0604030504040204" pitchFamily="34" charset="-120"/>
              </a:rPr>
              <a:t>」補助</a:t>
            </a:r>
            <a:endParaRPr lang="zh-TW" altLang="en-US" sz="2400" dirty="0">
              <a:solidFill>
                <a:srgbClr val="FF0000"/>
              </a:solidFill>
            </a:endParaRPr>
          </a:p>
        </p:txBody>
      </p:sp>
    </p:spTree>
    <p:extLst>
      <p:ext uri="{BB962C8B-B14F-4D97-AF65-F5344CB8AC3E}">
        <p14:creationId xmlns:p14="http://schemas.microsoft.com/office/powerpoint/2010/main" val="1665772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8100392" cy="5445224"/>
          </a:xfrm>
        </p:spPr>
        <p:txBody>
          <a:bodyPr>
            <a:normAutofit lnSpcReduction="10000"/>
          </a:bodyPr>
          <a:lstStyle/>
          <a:p>
            <a:pPr>
              <a:buFont typeface="Wingdings" pitchFamily="2" charset="2"/>
              <a:buChar char="l"/>
            </a:pPr>
            <a:r>
              <a:rPr lang="zh-TW" altLang="en-US" b="1" dirty="0">
                <a:solidFill>
                  <a:srgbClr val="FF0000"/>
                </a:solidFill>
                <a:latin typeface="微軟正黑體" pitchFamily="34" charset="-120"/>
                <a:ea typeface="微軟正黑體" pitchFamily="34" charset="-120"/>
              </a:rPr>
              <a:t>隱私權是</a:t>
            </a:r>
            <a:r>
              <a:rPr lang="zh-TW" altLang="en-US" b="1" dirty="0">
                <a:latin typeface="微軟正黑體" pitchFamily="34" charset="-120"/>
                <a:ea typeface="微軟正黑體" pitchFamily="34" charset="-120"/>
              </a:rPr>
              <a:t>尊嚴、個人主體性及人格發展完整基礎：</a:t>
            </a:r>
            <a:r>
              <a:rPr lang="zh-TW" altLang="en-US" b="1" dirty="0">
                <a:solidFill>
                  <a:srgbClr val="0000CC"/>
                </a:solidFill>
                <a:latin typeface="微軟正黑體" pitchFamily="34" charset="-120"/>
                <a:ea typeface="微軟正黑體" pitchFamily="34" charset="-120"/>
              </a:rPr>
              <a:t>保障個人生活私密領域免於他人侵擾及個人資料自主控制。</a:t>
            </a:r>
            <a:endParaRPr lang="en-US" altLang="zh-TW" b="1" dirty="0">
              <a:solidFill>
                <a:srgbClr val="0000CC"/>
              </a:solidFill>
              <a:latin typeface="微軟正黑體" pitchFamily="34" charset="-120"/>
              <a:ea typeface="微軟正黑體" pitchFamily="34" charset="-120"/>
            </a:endParaRPr>
          </a:p>
          <a:p>
            <a:pPr>
              <a:buFont typeface="Wingdings" pitchFamily="2" charset="2"/>
              <a:buChar char="l"/>
            </a:pPr>
            <a:r>
              <a:rPr lang="zh-TW" altLang="zh-TW" b="1" dirty="0">
                <a:solidFill>
                  <a:srgbClr val="FF0000"/>
                </a:solidFill>
                <a:latin typeface="微軟正黑體" pitchFamily="34" charset="-120"/>
                <a:ea typeface="微軟正黑體" pitchFamily="34" charset="-120"/>
              </a:rPr>
              <a:t>資訊隱私權</a:t>
            </a:r>
            <a:r>
              <a:rPr lang="en-US" altLang="zh-TW" b="1" dirty="0">
                <a:solidFill>
                  <a:srgbClr val="FF0000"/>
                </a:solidFill>
                <a:latin typeface="微軟正黑體" pitchFamily="34" charset="-120"/>
                <a:ea typeface="微軟正黑體" pitchFamily="34" charset="-120"/>
              </a:rPr>
              <a:t>(information privacy)</a:t>
            </a:r>
            <a:r>
              <a:rPr lang="zh-TW" altLang="zh-TW" b="1" dirty="0">
                <a:solidFill>
                  <a:srgbClr val="FF0000"/>
                </a:solidFill>
                <a:latin typeface="微軟正黑體" pitchFamily="34" charset="-120"/>
                <a:ea typeface="微軟正黑體" pitchFamily="34" charset="-120"/>
              </a:rPr>
              <a:t>：</a:t>
            </a:r>
            <a:r>
              <a:rPr lang="zh-TW" altLang="zh-TW" b="1" dirty="0">
                <a:latin typeface="微軟正黑體" pitchFamily="34" charset="-120"/>
                <a:ea typeface="微軟正黑體" pitchFamily="34" charset="-120"/>
              </a:rPr>
              <a:t>一個人可自行決定何時</a:t>
            </a:r>
            <a:r>
              <a:rPr lang="zh-TW" altLang="en-US" b="1" dirty="0">
                <a:latin typeface="微軟正黑體" pitchFamily="34" charset="-120"/>
                <a:ea typeface="微軟正黑體" pitchFamily="34" charset="-120"/>
              </a:rPr>
              <a:t>，</a:t>
            </a:r>
            <a:r>
              <a:rPr lang="zh-TW" altLang="zh-TW" b="1" dirty="0">
                <a:latin typeface="微軟正黑體" pitchFamily="34" charset="-120"/>
                <a:ea typeface="微軟正黑體" pitchFamily="34" charset="-120"/>
              </a:rPr>
              <a:t>以怎樣的方式，將那些有關個人的資訊公開給誰的權利。資訊流通是科技進步</a:t>
            </a:r>
            <a:r>
              <a:rPr lang="zh-TW" altLang="zh-TW" b="1" dirty="0" smtClean="0">
                <a:latin typeface="微軟正黑體" pitchFamily="34" charset="-120"/>
                <a:ea typeface="微軟正黑體" pitchFamily="34" charset="-120"/>
              </a:rPr>
              <a:t>趨勢</a:t>
            </a:r>
            <a:r>
              <a:rPr lang="zh-TW" altLang="en-US" b="1" dirty="0" smtClean="0">
                <a:latin typeface="微軟正黑體" pitchFamily="34" charset="-120"/>
                <a:ea typeface="微軟正黑體" pitchFamily="34" charset="-120"/>
              </a:rPr>
              <a:t>→信任。</a:t>
            </a:r>
            <a:endParaRPr lang="en-US" altLang="zh-TW" b="1" dirty="0" smtClean="0">
              <a:latin typeface="微軟正黑體" pitchFamily="34" charset="-120"/>
              <a:ea typeface="微軟正黑體" pitchFamily="34" charset="-120"/>
            </a:endParaRPr>
          </a:p>
          <a:p>
            <a:pPr>
              <a:buFont typeface="Wingdings" pitchFamily="2" charset="2"/>
              <a:buChar char="l"/>
            </a:pPr>
            <a:r>
              <a:rPr lang="zh-TW" altLang="en-US" b="1" dirty="0">
                <a:latin typeface="微軟正黑體" pitchFamily="34" charset="-120"/>
                <a:ea typeface="微軟正黑體" pitchFamily="34" charset="-120"/>
              </a:rPr>
              <a:t>個人</a:t>
            </a:r>
            <a:r>
              <a:rPr lang="zh-TW" altLang="en-US" b="1" dirty="0" smtClean="0">
                <a:latin typeface="微軟正黑體" pitchFamily="34" charset="-120"/>
                <a:ea typeface="微軟正黑體" pitchFamily="34" charset="-120"/>
              </a:rPr>
              <a:t>可要求搜尋引擎移除個資</a:t>
            </a:r>
            <a:r>
              <a:rPr lang="en-US" altLang="zh-TW" b="1" dirty="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2014515)</a:t>
            </a:r>
            <a:r>
              <a:rPr lang="zh-TW" altLang="en-US" b="1" dirty="0" smtClean="0">
                <a:latin typeface="微軟正黑體" pitchFamily="34" charset="-120"/>
                <a:ea typeface="微軟正黑體" pitchFamily="34" charset="-120"/>
              </a:rPr>
              <a:t> </a:t>
            </a:r>
            <a:r>
              <a:rPr lang="en-US" altLang="zh-TW" sz="2400" b="1" dirty="0" smtClean="0">
                <a:latin typeface="微軟正黑體" pitchFamily="34" charset="-120"/>
                <a:ea typeface="微軟正黑體" pitchFamily="34" charset="-120"/>
                <a:hlinkClick r:id="rId2"/>
              </a:rPr>
              <a:t>https</a:t>
            </a:r>
            <a:r>
              <a:rPr lang="en-US" altLang="zh-TW" sz="2400" b="1" dirty="0">
                <a:latin typeface="微軟正黑體" pitchFamily="34" charset="-120"/>
                <a:ea typeface="微軟正黑體" pitchFamily="34" charset="-120"/>
                <a:hlinkClick r:id="rId2"/>
              </a:rPr>
              <a:t>://</a:t>
            </a:r>
            <a:r>
              <a:rPr lang="en-US" altLang="zh-TW" sz="2400" b="1" dirty="0" smtClean="0">
                <a:latin typeface="微軟正黑體" pitchFamily="34" charset="-120"/>
                <a:ea typeface="微軟正黑體" pitchFamily="34" charset="-120"/>
                <a:hlinkClick r:id="rId2"/>
              </a:rPr>
              <a:t>www.youtube.com/watch?v=tIsO7NPUUSI</a:t>
            </a:r>
            <a:endParaRPr lang="en-US" altLang="zh-TW" sz="2400" b="1" dirty="0" smtClean="0">
              <a:latin typeface="微軟正黑體" pitchFamily="34" charset="-120"/>
              <a:ea typeface="微軟正黑體" pitchFamily="34" charset="-120"/>
            </a:endParaRPr>
          </a:p>
          <a:p>
            <a:pPr>
              <a:buFont typeface="Wingdings" pitchFamily="2" charset="2"/>
              <a:buChar char="l"/>
            </a:pPr>
            <a:r>
              <a:rPr lang="en-US" altLang="zh-TW" b="1" dirty="0">
                <a:latin typeface="微軟正黑體" pitchFamily="34" charset="-120"/>
                <a:ea typeface="微軟正黑體" pitchFamily="34" charset="-120"/>
              </a:rPr>
              <a:t>LINE</a:t>
            </a:r>
            <a:r>
              <a:rPr lang="zh-TW" altLang="en-US" b="1" dirty="0">
                <a:latin typeface="微軟正黑體" pitchFamily="34" charset="-120"/>
                <a:ea typeface="微軟正黑體" pitchFamily="34" charset="-120"/>
              </a:rPr>
              <a:t>推訊息收回</a:t>
            </a:r>
            <a:r>
              <a:rPr lang="zh-TW" altLang="en-US" b="1" dirty="0" smtClean="0">
                <a:latin typeface="微軟正黑體" pitchFamily="34" charset="-120"/>
                <a:ea typeface="微軟正黑體" pitchFamily="34" charset="-120"/>
              </a:rPr>
              <a:t>功能</a:t>
            </a:r>
            <a:r>
              <a:rPr lang="en-US" altLang="zh-TW" b="1" dirty="0" smtClean="0">
                <a:latin typeface="微軟正黑體" pitchFamily="34" charset="-120"/>
                <a:ea typeface="微軟正黑體" pitchFamily="34" charset="-120"/>
              </a:rPr>
              <a:t>(20171213</a:t>
            </a:r>
            <a:r>
              <a:rPr lang="zh-TW" altLang="en-US" b="1" dirty="0" smtClean="0">
                <a:latin typeface="微軟正黑體" pitchFamily="34" charset="-120"/>
                <a:ea typeface="微軟正黑體" pitchFamily="34" charset="-120"/>
              </a:rPr>
              <a:t>中視</a:t>
            </a:r>
            <a:r>
              <a:rPr lang="en-US" altLang="zh-TW" b="1" dirty="0" smtClean="0">
                <a:latin typeface="微軟正黑體" pitchFamily="34" charset="-120"/>
                <a:ea typeface="微軟正黑體" pitchFamily="34" charset="-120"/>
              </a:rPr>
              <a:t>) </a:t>
            </a:r>
            <a:r>
              <a:rPr lang="en-US" altLang="zh-TW" sz="2300" b="1" dirty="0" smtClean="0">
                <a:latin typeface="微軟正黑體" pitchFamily="34" charset="-120"/>
                <a:ea typeface="微軟正黑體" pitchFamily="34" charset="-120"/>
                <a:hlinkClick r:id="rId3"/>
              </a:rPr>
              <a:t>https</a:t>
            </a:r>
            <a:r>
              <a:rPr lang="en-US" altLang="zh-TW" sz="2300" b="1" dirty="0">
                <a:latin typeface="微軟正黑體" pitchFamily="34" charset="-120"/>
                <a:ea typeface="微軟正黑體" pitchFamily="34" charset="-120"/>
                <a:hlinkClick r:id="rId3"/>
              </a:rPr>
              <a:t>://</a:t>
            </a:r>
            <a:r>
              <a:rPr lang="en-US" altLang="zh-TW" sz="2300" b="1" dirty="0" smtClean="0">
                <a:latin typeface="微軟正黑體" pitchFamily="34" charset="-120"/>
                <a:ea typeface="微軟正黑體" pitchFamily="34" charset="-120"/>
                <a:hlinkClick r:id="rId3"/>
              </a:rPr>
              <a:t>www.youtube.com/watch?v=m5b8NJkizfE</a:t>
            </a:r>
            <a:endParaRPr lang="en-US" altLang="zh-TW" sz="2300" b="1" dirty="0" smtClean="0">
              <a:latin typeface="微軟正黑體" pitchFamily="34" charset="-120"/>
              <a:ea typeface="微軟正黑體" pitchFamily="34" charset="-120"/>
            </a:endParaRPr>
          </a:p>
          <a:p>
            <a:pPr>
              <a:buFont typeface="Wingdings" pitchFamily="2" charset="2"/>
              <a:buChar char="l"/>
            </a:pPr>
            <a:endParaRPr lang="en-US" altLang="zh-TW" b="1" dirty="0">
              <a:latin typeface="微軟正黑體" pitchFamily="34" charset="-120"/>
              <a:ea typeface="微軟正黑體" pitchFamily="34" charset="-120"/>
            </a:endParaRPr>
          </a:p>
          <a:p>
            <a:endParaRPr lang="zh-TW" altLang="en-US" dirty="0"/>
          </a:p>
        </p:txBody>
      </p:sp>
      <p:sp>
        <p:nvSpPr>
          <p:cNvPr id="5" name="Rectangle 2"/>
          <p:cNvSpPr>
            <a:spLocks noChangeArrowheads="1"/>
          </p:cNvSpPr>
          <p:nvPr/>
        </p:nvSpPr>
        <p:spPr bwMode="auto">
          <a:xfrm>
            <a:off x="1187450" y="128588"/>
            <a:ext cx="69103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kumimoji="1"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kumimoji="1"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kumimoji="1"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kumimoji="1"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kumimoji="1"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9pPr>
          </a:lstStyle>
          <a:p>
            <a:pPr algn="ctr" eaLnBrk="1" hangingPunct="1">
              <a:spcBef>
                <a:spcPct val="0"/>
              </a:spcBef>
              <a:buFontTx/>
              <a:buNone/>
            </a:pPr>
            <a:r>
              <a:rPr lang="zh-TW" altLang="en-US" sz="4400" b="1" dirty="0" smtClean="0">
                <a:latin typeface="微軟正黑體" pitchFamily="34" charset="-120"/>
                <a:ea typeface="微軟正黑體" pitchFamily="34" charset="-120"/>
              </a:rPr>
              <a:t>四  </a:t>
            </a:r>
            <a:r>
              <a:rPr lang="zh-TW" altLang="en-US" sz="4400" b="1" dirty="0">
                <a:latin typeface="微軟正黑體" pitchFamily="34" charset="-120"/>
                <a:ea typeface="微軟正黑體" pitchFamily="34" charset="-120"/>
              </a:rPr>
              <a:t>資訊隱私權</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1754405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8100392" cy="5256584"/>
          </a:xfrm>
        </p:spPr>
        <p:txBody>
          <a:bodyPr/>
          <a:lstStyle/>
          <a:p>
            <a:pPr>
              <a:spcBef>
                <a:spcPct val="0"/>
              </a:spcBef>
              <a:buFont typeface="Wingdings" pitchFamily="2" charset="2"/>
              <a:buChar char="l"/>
              <a:defRPr/>
            </a:pPr>
            <a:r>
              <a:rPr lang="zh-TW" altLang="en-US" b="1" dirty="0">
                <a:solidFill>
                  <a:srgbClr val="FF0000"/>
                </a:solidFill>
                <a:latin typeface="微軟正黑體" pitchFamily="34" charset="-120"/>
                <a:ea typeface="微軟正黑體" pitchFamily="34" charset="-120"/>
              </a:rPr>
              <a:t>資訊控制權</a:t>
            </a:r>
            <a:r>
              <a:rPr lang="zh-TW" altLang="en-US" b="1" dirty="0">
                <a:latin typeface="微軟正黑體" pitchFamily="34" charset="-120"/>
                <a:ea typeface="微軟正黑體" pitchFamily="34" charset="-120"/>
              </a:rPr>
              <a:t>：就</a:t>
            </a:r>
            <a:r>
              <a:rPr lang="zh-TW" altLang="en-US" b="1" dirty="0">
                <a:solidFill>
                  <a:srgbClr val="0000FF"/>
                </a:solidFill>
                <a:latin typeface="微軟正黑體" pitchFamily="34" charset="-120"/>
                <a:ea typeface="微軟正黑體" pitchFamily="34" charset="-120"/>
              </a:rPr>
              <a:t>個人自主控制個人資料之資訊隱私權</a:t>
            </a:r>
            <a:r>
              <a:rPr lang="zh-TW" altLang="en-US" b="1" dirty="0">
                <a:latin typeface="微軟正黑體" pitchFamily="34" charset="-120"/>
                <a:ea typeface="微軟正黑體" pitchFamily="34" charset="-120"/>
              </a:rPr>
              <a:t>而言，乃保障人民決定是否揭露其個人資料、及在何種範圍內、於何時、以何種方式、向何人揭露之決定權，並</a:t>
            </a:r>
            <a:r>
              <a:rPr lang="zh-TW" altLang="en-US" b="1" dirty="0">
                <a:solidFill>
                  <a:srgbClr val="FF0000"/>
                </a:solidFill>
                <a:latin typeface="微軟正黑體" pitchFamily="34" charset="-120"/>
                <a:ea typeface="微軟正黑體" pitchFamily="34" charset="-120"/>
              </a:rPr>
              <a:t>保障人民對其個人資料之使用有知悉與控制權及資料記載錯誤之更正權</a:t>
            </a:r>
            <a:r>
              <a:rPr lang="zh-TW" altLang="en-US" b="1" dirty="0">
                <a:latin typeface="微軟正黑體" pitchFamily="34" charset="-120"/>
                <a:ea typeface="微軟正黑體" pitchFamily="34" charset="-120"/>
              </a:rPr>
              <a:t>。</a:t>
            </a:r>
            <a:endParaRPr lang="en-US" altLang="zh-TW" b="1" dirty="0">
              <a:latin typeface="微軟正黑體" pitchFamily="34" charset="-120"/>
              <a:ea typeface="微軟正黑體" pitchFamily="34" charset="-120"/>
            </a:endParaRPr>
          </a:p>
          <a:p>
            <a:pPr>
              <a:spcBef>
                <a:spcPct val="0"/>
              </a:spcBef>
              <a:buFont typeface="Wingdings" pitchFamily="2" charset="2"/>
              <a:buChar char="l"/>
              <a:defRPr/>
            </a:pPr>
            <a:r>
              <a:rPr lang="zh-TW" altLang="en-US" b="1" dirty="0">
                <a:latin typeface="微軟正黑體" pitchFamily="34" charset="-120"/>
                <a:ea typeface="微軟正黑體" pitchFamily="34" charset="-120"/>
              </a:rPr>
              <a:t>資訊權爭議：從網拍詐騙到駭客</a:t>
            </a:r>
            <a:r>
              <a:rPr lang="zh-TW" altLang="en-US" b="1" dirty="0" smtClean="0">
                <a:latin typeface="微軟正黑體" pitchFamily="34" charset="-120"/>
                <a:ea typeface="微軟正黑體" pitchFamily="34" charset="-120"/>
              </a:rPr>
              <a:t>行為</a:t>
            </a:r>
            <a:endParaRPr lang="en-US" altLang="zh-TW" b="1" dirty="0" smtClean="0">
              <a:latin typeface="微軟正黑體" pitchFamily="34" charset="-120"/>
              <a:ea typeface="微軟正黑體" pitchFamily="34" charset="-120"/>
            </a:endParaRPr>
          </a:p>
          <a:p>
            <a:pPr>
              <a:spcBef>
                <a:spcPct val="0"/>
              </a:spcBef>
              <a:buFont typeface="Wingdings" pitchFamily="2" charset="2"/>
              <a:buChar char="l"/>
              <a:defRPr/>
            </a:pPr>
            <a:r>
              <a:rPr lang="zh-TW" altLang="en-US" b="1" dirty="0" smtClean="0">
                <a:latin typeface="微軟正黑體" panose="020B0604030504040204" pitchFamily="34" charset="-120"/>
                <a:ea typeface="微軟正黑體" panose="020B0604030504040204" pitchFamily="34" charset="-120"/>
              </a:rPr>
              <a:t>網</a:t>
            </a:r>
            <a:r>
              <a:rPr lang="zh-TW" altLang="en-US" b="1" dirty="0">
                <a:latin typeface="微軟正黑體" panose="020B0604030504040204" pitchFamily="34" charset="-120"/>
                <a:ea typeface="微軟正黑體" panose="020B0604030504040204" pitchFamily="34" charset="-120"/>
              </a:rPr>
              <a:t>購詐騙案</a:t>
            </a:r>
            <a:r>
              <a:rPr lang="zh-TW" altLang="en-US" b="1" dirty="0" smtClean="0">
                <a:latin typeface="微軟正黑體" panose="020B0604030504040204" pitchFamily="34" charset="-120"/>
                <a:ea typeface="微軟正黑體" panose="020B0604030504040204" pitchFamily="34" charset="-120"/>
              </a:rPr>
              <a:t>激增</a:t>
            </a:r>
            <a:r>
              <a:rPr lang="en-US" altLang="zh-TW" b="1" dirty="0" smtClean="0">
                <a:latin typeface="微軟正黑體" panose="020B0604030504040204" pitchFamily="34" charset="-120"/>
                <a:ea typeface="微軟正黑體" panose="020B0604030504040204" pitchFamily="34" charset="-120"/>
              </a:rPr>
              <a:t>(20150202</a:t>
            </a:r>
            <a:r>
              <a:rPr lang="zh-TW" altLang="en-US" b="1" dirty="0" smtClean="0">
                <a:latin typeface="微軟正黑體" panose="020B0604030504040204" pitchFamily="34" charset="-120"/>
                <a:ea typeface="微軟正黑體" panose="020B0604030504040204" pitchFamily="34" charset="-120"/>
              </a:rPr>
              <a:t>公視</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 </a:t>
            </a:r>
            <a:r>
              <a:rPr lang="en-US" altLang="zh-TW" sz="2400" b="1" dirty="0" smtClean="0">
                <a:hlinkClick r:id="rId2"/>
              </a:rPr>
              <a:t>https</a:t>
            </a:r>
            <a:r>
              <a:rPr lang="en-US" altLang="zh-TW" sz="2400" b="1" dirty="0">
                <a:hlinkClick r:id="rId2"/>
              </a:rPr>
              <a:t>://</a:t>
            </a:r>
            <a:r>
              <a:rPr lang="en-US" altLang="zh-TW" sz="2400" b="1" dirty="0" smtClean="0">
                <a:hlinkClick r:id="rId2"/>
              </a:rPr>
              <a:t>www.youtube.com/watch?v=T2IYNbaiaqE</a:t>
            </a:r>
            <a:endParaRPr lang="en-US" altLang="zh-TW" sz="2400" b="1" dirty="0" smtClean="0"/>
          </a:p>
          <a:p>
            <a:pPr>
              <a:spcBef>
                <a:spcPct val="0"/>
              </a:spcBef>
              <a:buFont typeface="Wingdings" pitchFamily="2" charset="2"/>
              <a:buChar char="l"/>
              <a:defRPr/>
            </a:pPr>
            <a:r>
              <a:rPr lang="zh-TW" altLang="en-US" b="1" dirty="0">
                <a:latin typeface="微軟正黑體" panose="020B0604030504040204" pitchFamily="34" charset="-120"/>
                <a:ea typeface="微軟正黑體" panose="020B0604030504040204" pitchFamily="34" charset="-120"/>
              </a:rPr>
              <a:t>駭客比</a:t>
            </a:r>
            <a:r>
              <a:rPr lang="zh-TW" altLang="en-US" b="1" dirty="0" smtClean="0">
                <a:latin typeface="微軟正黑體" panose="020B0604030504040204" pitchFamily="34" charset="-120"/>
                <a:ea typeface="微軟正黑體" panose="020B0604030504040204" pitchFamily="34" charset="-120"/>
              </a:rPr>
              <a:t>功力</a:t>
            </a:r>
            <a:r>
              <a:rPr lang="en-US" altLang="zh-TW" b="1" dirty="0" smtClean="0">
                <a:latin typeface="微軟正黑體" panose="020B0604030504040204" pitchFamily="34" charset="-120"/>
                <a:ea typeface="微軟正黑體" panose="020B0604030504040204" pitchFamily="34" charset="-120"/>
              </a:rPr>
              <a:t>(20130505</a:t>
            </a:r>
            <a:r>
              <a:rPr lang="zh-TW" altLang="en-US" b="1" dirty="0" smtClean="0">
                <a:latin typeface="微軟正黑體" panose="020B0604030504040204" pitchFamily="34" charset="-120"/>
                <a:ea typeface="微軟正黑體" panose="020B0604030504040204" pitchFamily="34" charset="-120"/>
              </a:rPr>
              <a:t>民視</a:t>
            </a:r>
            <a:r>
              <a:rPr lang="en-US" altLang="zh-TW" b="1"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indent="0">
              <a:spcBef>
                <a:spcPct val="0"/>
              </a:spcBef>
              <a:buFont typeface="Arial" charset="0"/>
              <a:buNone/>
              <a:defRPr/>
            </a:pPr>
            <a:r>
              <a:rPr lang="zh-TW" altLang="en-US" sz="2000" dirty="0" smtClean="0"/>
              <a:t>      </a:t>
            </a:r>
            <a:r>
              <a:rPr lang="en-US" altLang="zh-TW" sz="2400" b="1" dirty="0">
                <a:hlinkClick r:id="rId3"/>
              </a:rPr>
              <a:t>https://</a:t>
            </a:r>
            <a:r>
              <a:rPr lang="en-US" altLang="zh-TW" sz="2400" b="1" dirty="0" smtClean="0">
                <a:hlinkClick r:id="rId3"/>
              </a:rPr>
              <a:t>www.youtube.com/watch?v=y3cnlBWWUao</a:t>
            </a:r>
            <a:endParaRPr lang="zh-TW" altLang="en-US" sz="2400" b="1" dirty="0"/>
          </a:p>
        </p:txBody>
      </p:sp>
      <p:sp>
        <p:nvSpPr>
          <p:cNvPr id="4" name="Rectangle 2"/>
          <p:cNvSpPr>
            <a:spLocks noChangeArrowheads="1"/>
          </p:cNvSpPr>
          <p:nvPr/>
        </p:nvSpPr>
        <p:spPr bwMode="auto">
          <a:xfrm>
            <a:off x="1187450" y="128588"/>
            <a:ext cx="69103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kumimoji="1"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kumimoji="1"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kumimoji="1"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kumimoji="1"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kumimoji="1"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9pPr>
          </a:lstStyle>
          <a:p>
            <a:pPr algn="ctr" eaLnBrk="1" hangingPunct="1">
              <a:spcBef>
                <a:spcPct val="0"/>
              </a:spcBef>
              <a:buFontTx/>
              <a:buNone/>
            </a:pPr>
            <a:r>
              <a:rPr lang="zh-TW" altLang="en-US" sz="4400" b="1" dirty="0" smtClean="0">
                <a:latin typeface="微軟正黑體" pitchFamily="34" charset="-120"/>
                <a:ea typeface="微軟正黑體" pitchFamily="34" charset="-120"/>
              </a:rPr>
              <a:t>四  </a:t>
            </a:r>
            <a:r>
              <a:rPr lang="zh-TW" altLang="en-US" sz="4400" b="1" dirty="0">
                <a:latin typeface="微軟正黑體" pitchFamily="34" charset="-120"/>
                <a:ea typeface="微軟正黑體" pitchFamily="34" charset="-120"/>
              </a:rPr>
              <a:t>資訊隱私權</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2636263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776864" cy="5112568"/>
          </a:xfrm>
        </p:spPr>
        <p:txBody>
          <a:bodyPr>
            <a:normAutofit fontScale="92500" lnSpcReduction="10000"/>
          </a:bodyPr>
          <a:lstStyle/>
          <a:p>
            <a:pPr>
              <a:spcBef>
                <a:spcPts val="600"/>
              </a:spcBef>
              <a:buFont typeface="Wingdings" pitchFamily="2" charset="2"/>
              <a:buChar char="l"/>
              <a:defRPr/>
            </a:pPr>
            <a:r>
              <a:rPr lang="zh-TW" altLang="en-US" b="1" dirty="0">
                <a:latin typeface="微軟正黑體" panose="020B0604030504040204" pitchFamily="34" charset="-120"/>
                <a:ea typeface="微軟正黑體" panose="020B0604030504040204" pitchFamily="34" charset="-120"/>
              </a:rPr>
              <a:t>什麼是</a:t>
            </a:r>
            <a:r>
              <a:rPr lang="zh-TW" altLang="en-US" b="1" dirty="0">
                <a:solidFill>
                  <a:srgbClr val="1003BD"/>
                </a:solidFill>
                <a:latin typeface="微軟正黑體" panose="020B0604030504040204" pitchFamily="34" charset="-120"/>
                <a:ea typeface="微軟正黑體" panose="020B0604030504040204" pitchFamily="34" charset="-120"/>
              </a:rPr>
              <a:t>創意</a:t>
            </a:r>
            <a:r>
              <a:rPr lang="zh-TW" altLang="en-US" b="1" dirty="0">
                <a:latin typeface="微軟正黑體" panose="020B0604030504040204" pitchFamily="34" charset="-120"/>
                <a:ea typeface="微軟正黑體" panose="020B0604030504040204" pitchFamily="34" charset="-120"/>
              </a:rPr>
              <a:t>？什麼是</a:t>
            </a:r>
            <a:r>
              <a:rPr lang="zh-TW" altLang="en-US" b="1" dirty="0">
                <a:solidFill>
                  <a:srgbClr val="1003BD"/>
                </a:solidFill>
                <a:latin typeface="微軟正黑體" panose="020B0604030504040204" pitchFamily="34" charset="-120"/>
                <a:ea typeface="微軟正黑體" panose="020B0604030504040204" pitchFamily="34" charset="-120"/>
              </a:rPr>
              <a:t>山寨</a:t>
            </a:r>
            <a:r>
              <a:rPr lang="en-US" altLang="zh-TW" b="1" dirty="0">
                <a:solidFill>
                  <a:srgbClr val="1003BD"/>
                </a:solidFill>
                <a:latin typeface="微軟正黑體" panose="020B0604030504040204" pitchFamily="34" charset="-120"/>
                <a:ea typeface="微軟正黑體" panose="020B0604030504040204" pitchFamily="34" charset="-120"/>
              </a:rPr>
              <a:t>/</a:t>
            </a:r>
            <a:r>
              <a:rPr lang="zh-TW" altLang="en-US" b="1" dirty="0">
                <a:solidFill>
                  <a:srgbClr val="1003BD"/>
                </a:solidFill>
                <a:latin typeface="微軟正黑體" panose="020B0604030504040204" pitchFamily="34" charset="-120"/>
                <a:ea typeface="微軟正黑體" panose="020B0604030504040204" pitchFamily="34" charset="-120"/>
              </a:rPr>
              <a:t>抄襲</a:t>
            </a:r>
            <a:r>
              <a:rPr lang="zh-TW" altLang="en-US" b="1"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昭和時代</a:t>
            </a:r>
            <a:r>
              <a:rPr lang="en-US" altLang="zh-TW" b="1" dirty="0">
                <a:latin typeface="微軟正黑體" panose="020B0604030504040204" pitchFamily="34" charset="-120"/>
                <a:ea typeface="微軟正黑體" panose="020B0604030504040204" pitchFamily="34" charset="-120"/>
              </a:rPr>
              <a:t>)</a:t>
            </a:r>
          </a:p>
          <a:p>
            <a:pPr>
              <a:spcBef>
                <a:spcPts val="600"/>
              </a:spcBef>
              <a:buFont typeface="Wingdings" pitchFamily="2" charset="2"/>
              <a:buChar char="l"/>
              <a:defRPr/>
            </a:pPr>
            <a:r>
              <a:rPr lang="zh-TW" altLang="en-US" b="1" dirty="0" smtClean="0">
                <a:latin typeface="微軟正黑體" panose="020B0604030504040204" pitchFamily="34" charset="-120"/>
                <a:ea typeface="微軟正黑體" panose="020B0604030504040204" pitchFamily="34" charset="-120"/>
              </a:rPr>
              <a:t>著作</a:t>
            </a:r>
            <a:r>
              <a:rPr lang="zh-TW" altLang="en-US" b="1" dirty="0">
                <a:latin typeface="微軟正黑體" panose="020B0604030504040204" pitchFamily="34" charset="-120"/>
                <a:ea typeface="微軟正黑體" panose="020B0604030504040204" pitchFamily="34" charset="-120"/>
              </a:rPr>
              <a:t>保護</a:t>
            </a:r>
            <a:r>
              <a:rPr lang="zh-TW" altLang="en-US" b="1" dirty="0" smtClean="0">
                <a:latin typeface="微軟正黑體" panose="020B0604030504040204" pitchFamily="34" charset="-120"/>
                <a:ea typeface="微軟正黑體" panose="020B0604030504040204" pitchFamily="34" charset="-120"/>
              </a:rPr>
              <a:t>觀念→</a:t>
            </a:r>
            <a:r>
              <a:rPr lang="zh-TW" altLang="en-US" b="1" dirty="0" smtClean="0">
                <a:solidFill>
                  <a:srgbClr val="1003BD"/>
                </a:solidFill>
                <a:latin typeface="微軟正黑體" panose="020B0604030504040204" pitchFamily="34" charset="-120"/>
                <a:ea typeface="微軟正黑體" panose="020B0604030504040204" pitchFamily="34" charset="-120"/>
              </a:rPr>
              <a:t>創作</a:t>
            </a:r>
            <a:r>
              <a:rPr lang="zh-TW" altLang="en-US" b="1" dirty="0">
                <a:solidFill>
                  <a:srgbClr val="1003BD"/>
                </a:solidFill>
                <a:latin typeface="微軟正黑體" panose="020B0604030504040204" pitchFamily="34" charset="-120"/>
                <a:ea typeface="微軟正黑體" panose="020B0604030504040204" pitchFamily="34" charset="-120"/>
              </a:rPr>
              <a:t>完成主義</a:t>
            </a:r>
            <a:r>
              <a:rPr lang="zh-TW" altLang="en-US" b="1" dirty="0" smtClean="0">
                <a:latin typeface="微軟正黑體" panose="020B0604030504040204" pitchFamily="34" charset="-120"/>
                <a:ea typeface="微軟正黑體" panose="020B0604030504040204" pitchFamily="34" charset="-120"/>
              </a:rPr>
              <a:t>：</a:t>
            </a:r>
            <a:r>
              <a:rPr lang="zh-TW" altLang="en-US" b="1" dirty="0">
                <a:solidFill>
                  <a:srgbClr val="1003BD"/>
                </a:solidFill>
                <a:latin typeface="微軟正黑體" panose="020B0604030504040204" pitchFamily="34" charset="-120"/>
                <a:ea typeface="微軟正黑體" panose="020B0604030504040204" pitchFamily="34" charset="-120"/>
              </a:rPr>
              <a:t>只要創作完成即自動受保護</a:t>
            </a:r>
            <a:r>
              <a:rPr lang="zh-TW" altLang="en-US" b="1" dirty="0">
                <a:latin typeface="微軟正黑體" panose="020B0604030504040204" pitchFamily="34" charset="-120"/>
                <a:ea typeface="微軟正黑體" panose="020B0604030504040204" pitchFamily="34" charset="-120"/>
              </a:rPr>
              <a:t>，多數商業活動</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專利</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脫離不了著作利用</a:t>
            </a:r>
            <a:r>
              <a:rPr lang="zh-TW" altLang="en-US" b="1" dirty="0" smtClean="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(SHE</a:t>
            </a:r>
            <a:r>
              <a:rPr lang="zh-TW" altLang="en-US" b="1" dirty="0">
                <a:latin typeface="微軟正黑體" panose="020B0604030504040204" pitchFamily="34" charset="-120"/>
                <a:ea typeface="微軟正黑體" panose="020B0604030504040204" pitchFamily="34" charset="-120"/>
              </a:rPr>
              <a:t>中國話</a:t>
            </a:r>
            <a:r>
              <a:rPr lang="en-US" altLang="zh-TW" b="1" dirty="0">
                <a:latin typeface="微軟正黑體" panose="020B0604030504040204" pitchFamily="34" charset="-120"/>
                <a:ea typeface="微軟正黑體" panose="020B0604030504040204" pitchFamily="34" charset="-120"/>
              </a:rPr>
              <a:t>VS</a:t>
            </a:r>
            <a:r>
              <a:rPr lang="zh-TW" altLang="en-US" b="1" dirty="0">
                <a:latin typeface="微軟正黑體" panose="020B0604030504040204" pitchFamily="34" charset="-120"/>
                <a:ea typeface="微軟正黑體" panose="020B0604030504040204" pitchFamily="34" charset="-120"/>
              </a:rPr>
              <a:t>台灣話</a:t>
            </a:r>
            <a:r>
              <a:rPr lang="en-US" altLang="zh-TW" b="1" dirty="0" smtClean="0">
                <a:latin typeface="微軟正黑體" panose="020B0604030504040204" pitchFamily="34" charset="-120"/>
                <a:ea typeface="微軟正黑體" panose="020B0604030504040204" pitchFamily="34" charset="-120"/>
              </a:rPr>
              <a:t>)</a:t>
            </a:r>
          </a:p>
          <a:p>
            <a:pPr>
              <a:spcBef>
                <a:spcPts val="600"/>
              </a:spcBef>
              <a:buFont typeface="Wingdings" panose="05000000000000000000" pitchFamily="2" charset="2"/>
              <a:buChar char="l"/>
            </a:pPr>
            <a:r>
              <a:rPr lang="en-US" altLang="zh-TW" b="1" dirty="0" err="1">
                <a:solidFill>
                  <a:srgbClr val="FF0000"/>
                </a:solidFill>
                <a:latin typeface="微軟正黑體" pitchFamily="34" charset="-120"/>
                <a:ea typeface="微軟正黑體" pitchFamily="34" charset="-120"/>
              </a:rPr>
              <a:t>Kuso</a:t>
            </a:r>
            <a:r>
              <a:rPr lang="en-US" altLang="zh-TW" b="1" dirty="0">
                <a:solidFill>
                  <a:srgbClr val="FF0000"/>
                </a:solidFill>
                <a:latin typeface="微軟正黑體" pitchFamily="34" charset="-120"/>
                <a:ea typeface="微軟正黑體" pitchFamily="34" charset="-120"/>
              </a:rPr>
              <a:t>/</a:t>
            </a:r>
            <a:r>
              <a:rPr lang="zh-TW" altLang="en-US" b="1" dirty="0">
                <a:solidFill>
                  <a:srgbClr val="FF0000"/>
                </a:solidFill>
                <a:latin typeface="微軟正黑體" pitchFamily="34" charset="-120"/>
                <a:ea typeface="微軟正黑體" pitchFamily="34" charset="-120"/>
              </a:rPr>
              <a:t>戲謔仿作</a:t>
            </a:r>
            <a:r>
              <a:rPr lang="en-US" altLang="zh-TW" b="1" dirty="0">
                <a:solidFill>
                  <a:srgbClr val="FF0000"/>
                </a:solidFill>
                <a:latin typeface="微軟正黑體" pitchFamily="34" charset="-120"/>
                <a:ea typeface="微軟正黑體" pitchFamily="34" charset="-120"/>
              </a:rPr>
              <a:t>(</a:t>
            </a:r>
            <a:r>
              <a:rPr lang="zh-TW" altLang="en-US" b="1" dirty="0">
                <a:solidFill>
                  <a:srgbClr val="FF0000"/>
                </a:solidFill>
                <a:latin typeface="微軟正黑體" pitchFamily="34" charset="-120"/>
                <a:ea typeface="微軟正黑體" pitchFamily="34" charset="-120"/>
              </a:rPr>
              <a:t>改作</a:t>
            </a:r>
            <a:r>
              <a:rPr lang="en-US" altLang="zh-TW" b="1" dirty="0">
                <a:solidFill>
                  <a:srgbClr val="FF0000"/>
                </a:solidFill>
                <a:latin typeface="微軟正黑體" pitchFamily="34" charset="-120"/>
                <a:ea typeface="微軟正黑體" pitchFamily="34" charset="-120"/>
              </a:rPr>
              <a:t>?)/</a:t>
            </a:r>
            <a:r>
              <a:rPr lang="zh-TW" altLang="en-US" b="1" dirty="0">
                <a:solidFill>
                  <a:srgbClr val="FF0000"/>
                </a:solidFill>
                <a:latin typeface="微軟正黑體" pitchFamily="34" charset="-120"/>
                <a:ea typeface="微軟正黑體" pitchFamily="34" charset="-120"/>
              </a:rPr>
              <a:t>諷作</a:t>
            </a:r>
            <a:r>
              <a:rPr lang="en-US" altLang="zh-TW" b="1" dirty="0">
                <a:latin typeface="微軟正黑體" pitchFamily="34" charset="-120"/>
                <a:ea typeface="微軟正黑體" pitchFamily="34" charset="-120"/>
              </a:rPr>
              <a:t>(parody/satire)</a:t>
            </a:r>
            <a:r>
              <a:rPr lang="zh-TW" altLang="en-US" b="1" dirty="0">
                <a:latin typeface="微軟正黑體" pitchFamily="34" charset="-120"/>
                <a:ea typeface="微軟正黑體" pitchFamily="34" charset="-120"/>
              </a:rPr>
              <a:t>：利用他人著作並融入自主創意來嘲諷原著作，或是嘲諷原著之外的社會事件的創作行為。</a:t>
            </a:r>
            <a:endParaRPr lang="en-US" altLang="zh-TW" b="1" dirty="0">
              <a:latin typeface="微軟正黑體" pitchFamily="34" charset="-120"/>
              <a:ea typeface="微軟正黑體" pitchFamily="34" charset="-120"/>
            </a:endParaRPr>
          </a:p>
          <a:p>
            <a:pPr>
              <a:spcBef>
                <a:spcPts val="600"/>
              </a:spcBef>
              <a:buFont typeface="Wingdings" panose="05000000000000000000" pitchFamily="2" charset="2"/>
              <a:buChar char="l"/>
            </a:pPr>
            <a:r>
              <a:rPr lang="zh-TW" altLang="en-US" b="1" dirty="0">
                <a:latin typeface="微軟正黑體" pitchFamily="34" charset="-120"/>
                <a:ea typeface="微軟正黑體" pitchFamily="34" charset="-120"/>
              </a:rPr>
              <a:t>惡搞文化：</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itchFamily="34" charset="-120"/>
                <a:ea typeface="微軟正黑體" pitchFamily="34" charset="-120"/>
              </a:rPr>
              <a:t>對嚴肅主題的</a:t>
            </a:r>
            <a:r>
              <a:rPr lang="zh-TW" altLang="en-US" b="1" dirty="0">
                <a:solidFill>
                  <a:srgbClr val="0000FF"/>
                </a:solidFill>
                <a:latin typeface="微軟正黑體" pitchFamily="34" charset="-120"/>
                <a:ea typeface="微軟正黑體" pitchFamily="34" charset="-120"/>
              </a:rPr>
              <a:t>解構，建構出喜劇或諷刺</a:t>
            </a:r>
            <a:r>
              <a:rPr lang="zh-TW" altLang="en-US" b="1" dirty="0" smtClean="0">
                <a:solidFill>
                  <a:srgbClr val="0000FF"/>
                </a:solidFill>
                <a:latin typeface="微軟正黑體" pitchFamily="34" charset="-120"/>
                <a:ea typeface="微軟正黑體" pitchFamily="34" charset="-120"/>
              </a:rPr>
              <a:t>效果→</a:t>
            </a:r>
            <a:r>
              <a:rPr lang="zh-TW" altLang="en-US" b="1" dirty="0" smtClean="0">
                <a:latin typeface="微軟正黑體" pitchFamily="34" charset="-120"/>
                <a:ea typeface="微軟正黑體" pitchFamily="34" charset="-120"/>
              </a:rPr>
              <a:t>二次創作？古阿莫事件</a:t>
            </a:r>
            <a:r>
              <a:rPr lang="en-US" altLang="zh-TW" sz="3000" b="1" dirty="0" smtClean="0">
                <a:latin typeface="微軟正黑體" pitchFamily="34" charset="-120"/>
                <a:ea typeface="微軟正黑體" pitchFamily="34" charset="-120"/>
              </a:rPr>
              <a:t>(424)</a:t>
            </a:r>
          </a:p>
          <a:p>
            <a:pPr marL="0" indent="0">
              <a:spcBef>
                <a:spcPts val="600"/>
              </a:spcBef>
              <a:buNone/>
            </a:pPr>
            <a:r>
              <a:rPr lang="en-US" altLang="zh-TW" sz="2600" b="1" dirty="0">
                <a:latin typeface="微軟正黑體" pitchFamily="34" charset="-120"/>
                <a:ea typeface="微軟正黑體" pitchFamily="34" charset="-120"/>
                <a:hlinkClick r:id="rId2"/>
              </a:rPr>
              <a:t>https://</a:t>
            </a:r>
            <a:r>
              <a:rPr lang="en-US" altLang="zh-TW" sz="2600" b="1" dirty="0" smtClean="0">
                <a:latin typeface="微軟正黑體" pitchFamily="34" charset="-120"/>
                <a:ea typeface="微軟正黑體" pitchFamily="34" charset="-120"/>
                <a:hlinkClick r:id="rId2"/>
              </a:rPr>
              <a:t>www.youtube.com/watch?v=7icUXwJRaXQ</a:t>
            </a:r>
            <a:endParaRPr lang="en-US" altLang="zh-TW" sz="2600" b="1" dirty="0">
              <a:latin typeface="微軟正黑體" pitchFamily="34" charset="-120"/>
              <a:ea typeface="微軟正黑體" pitchFamily="34" charset="-120"/>
            </a:endParaRPr>
          </a:p>
          <a:p>
            <a:endParaRPr lang="zh-TW" altLang="en-US" dirty="0"/>
          </a:p>
        </p:txBody>
      </p:sp>
      <p:sp>
        <p:nvSpPr>
          <p:cNvPr id="4" name="Rectangle 2"/>
          <p:cNvSpPr>
            <a:spLocks noChangeArrowheads="1"/>
          </p:cNvSpPr>
          <p:nvPr/>
        </p:nvSpPr>
        <p:spPr bwMode="auto">
          <a:xfrm>
            <a:off x="1187450" y="128588"/>
            <a:ext cx="69103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kumimoji="1"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kumimoji="1"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kumimoji="1"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kumimoji="1"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kumimoji="1"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ea typeface="新細明體" charset="-120"/>
              </a:defRPr>
            </a:lvl9pPr>
          </a:lstStyle>
          <a:p>
            <a:pPr algn="ctr" eaLnBrk="1" hangingPunct="1">
              <a:spcBef>
                <a:spcPct val="0"/>
              </a:spcBef>
              <a:buFontTx/>
              <a:buNone/>
            </a:pPr>
            <a:r>
              <a:rPr lang="zh-TW" altLang="en-US" sz="4400" b="1" dirty="0" smtClean="0">
                <a:latin typeface="微軟正黑體" pitchFamily="34" charset="-120"/>
                <a:ea typeface="微軟正黑體" pitchFamily="34" charset="-120"/>
              </a:rPr>
              <a:t>五  著作權與</a:t>
            </a:r>
            <a:r>
              <a:rPr lang="en-US" altLang="zh-TW" sz="4400" b="1" dirty="0" err="1" smtClean="0">
                <a:latin typeface="微軟正黑體" pitchFamily="34" charset="-120"/>
                <a:ea typeface="微軟正黑體" pitchFamily="34" charset="-120"/>
              </a:rPr>
              <a:t>kuso</a:t>
            </a:r>
            <a:r>
              <a:rPr lang="zh-TW" altLang="en-US" sz="4400" b="1" dirty="0" smtClean="0">
                <a:latin typeface="微軟正黑體" pitchFamily="34" charset="-120"/>
                <a:ea typeface="微軟正黑體" pitchFamily="34" charset="-120"/>
              </a:rPr>
              <a:t>文化</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1001700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pic>
        <p:nvPicPr>
          <p:cNvPr id="5"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08" y="-99392"/>
            <a:ext cx="9252520" cy="695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標題 2"/>
          <p:cNvSpPr txBox="1">
            <a:spLocks/>
          </p:cNvSpPr>
          <p:nvPr/>
        </p:nvSpPr>
        <p:spPr>
          <a:xfrm>
            <a:off x="5580112" y="188640"/>
            <a:ext cx="4896544"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r>
              <a:rPr lang="zh-TW" altLang="en-US" sz="2800" dirty="0" smtClean="0">
                <a:latin typeface="微軟正黑體" pitchFamily="34" charset="-120"/>
                <a:ea typeface="微軟正黑體" pitchFamily="34" charset="-120"/>
              </a:rPr>
              <a:t>引自網路圖片</a:t>
            </a:r>
            <a:endParaRPr lang="zh-TW" altLang="zh-TW" sz="2800"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1243448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pic>
        <p:nvPicPr>
          <p:cNvPr id="4" name="Picture 2" descr="http://4.bp.blogspot.com/-dyBfIQhwG28/TnRRax52SLI/AAAAAAAAGiI/wkoonkG1wpw/s16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4" y="-171400"/>
            <a:ext cx="9507091" cy="715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標題 2"/>
          <p:cNvSpPr txBox="1">
            <a:spLocks/>
          </p:cNvSpPr>
          <p:nvPr/>
        </p:nvSpPr>
        <p:spPr>
          <a:xfrm>
            <a:off x="5580112" y="188640"/>
            <a:ext cx="4896544"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r>
              <a:rPr lang="zh-TW" altLang="en-US" sz="2800" dirty="0" smtClean="0">
                <a:latin typeface="微軟正黑體" pitchFamily="34" charset="-120"/>
                <a:ea typeface="微軟正黑體" pitchFamily="34" charset="-120"/>
              </a:rPr>
              <a:t>引自網路圖片</a:t>
            </a:r>
            <a:endParaRPr lang="zh-TW" altLang="zh-TW" sz="2800"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4183965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pic>
        <p:nvPicPr>
          <p:cNvPr id="4" name="Picture 2" descr="http://i.imgur.com/EwoSJ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83688"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標題 2"/>
          <p:cNvSpPr txBox="1">
            <a:spLocks/>
          </p:cNvSpPr>
          <p:nvPr/>
        </p:nvSpPr>
        <p:spPr>
          <a:xfrm>
            <a:off x="-1260648" y="-171400"/>
            <a:ext cx="4896544"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r>
              <a:rPr lang="zh-TW" altLang="en-US" sz="2600" dirty="0" smtClean="0">
                <a:latin typeface="微軟正黑體" pitchFamily="34" charset="-120"/>
                <a:ea typeface="微軟正黑體" pitchFamily="34" charset="-120"/>
              </a:rPr>
              <a:t>引自分享吧網站</a:t>
            </a:r>
            <a:endParaRPr lang="zh-TW" altLang="zh-TW" sz="2600"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2557265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pic>
        <p:nvPicPr>
          <p:cNvPr id="4" name="Picture 2" descr="http://setmoney.blob.core.windows.net/newsimages/2014/04/05/63042-XX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0"/>
            <a:ext cx="9117012" cy="683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標題 2"/>
          <p:cNvSpPr txBox="1">
            <a:spLocks/>
          </p:cNvSpPr>
          <p:nvPr/>
        </p:nvSpPr>
        <p:spPr>
          <a:xfrm>
            <a:off x="5508104" y="6190656"/>
            <a:ext cx="4464496" cy="8387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r>
              <a:rPr lang="zh-TW" altLang="en-US" sz="2700" dirty="0" smtClean="0">
                <a:latin typeface="微軟正黑體" pitchFamily="34" charset="-120"/>
                <a:ea typeface="微軟正黑體" pitchFamily="34" charset="-120"/>
              </a:rPr>
              <a:t>三立新聞網站截圖</a:t>
            </a:r>
            <a:endParaRPr lang="zh-TW" altLang="zh-TW" sz="2700"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1952076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776864" cy="5544616"/>
          </a:xfrm>
        </p:spPr>
        <p:txBody>
          <a:bodyPr>
            <a:normAutofit/>
          </a:bodyPr>
          <a:lstStyle/>
          <a:p>
            <a:pPr>
              <a:spcBef>
                <a:spcPts val="600"/>
              </a:spcBef>
              <a:buFont typeface="Wingdings" pitchFamily="2" charset="2"/>
              <a:buChar char="l"/>
            </a:pPr>
            <a:r>
              <a:rPr lang="zh-TW" altLang="en-US" b="1" dirty="0" smtClean="0">
                <a:latin typeface="微軟正黑體" panose="020B0604030504040204" pitchFamily="34" charset="-120"/>
                <a:ea typeface="微軟正黑體" panose="020B0604030504040204" pitchFamily="34" charset="-120"/>
              </a:rPr>
              <a:t>著作權法演進</a:t>
            </a:r>
            <a:r>
              <a:rPr lang="zh-TW" altLang="en-US" b="1" dirty="0">
                <a:latin typeface="微軟正黑體" panose="020B0604030504040204" pitchFamily="34" charset="-120"/>
                <a:ea typeface="微軟正黑體" panose="020B0604030504040204" pitchFamily="34" charset="-120"/>
              </a:rPr>
              <a:t>：民國</a:t>
            </a:r>
            <a:r>
              <a:rPr lang="en-US" altLang="zh-TW" b="1" dirty="0">
                <a:latin typeface="微軟正黑體" panose="020B0604030504040204" pitchFamily="34" charset="-120"/>
                <a:ea typeface="微軟正黑體" panose="020B0604030504040204" pitchFamily="34" charset="-120"/>
              </a:rPr>
              <a:t>103</a:t>
            </a:r>
            <a:r>
              <a:rPr lang="zh-TW" altLang="en-US" b="1" dirty="0">
                <a:latin typeface="微軟正黑體" panose="020B0604030504040204" pitchFamily="34" charset="-120"/>
                <a:ea typeface="微軟正黑體" panose="020B0604030504040204" pitchFamily="34" charset="-120"/>
              </a:rPr>
              <a:t>年</a:t>
            </a:r>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月 </a:t>
            </a:r>
            <a:r>
              <a:rPr lang="en-US" altLang="zh-TW" b="1" dirty="0">
                <a:latin typeface="微軟正黑體" panose="020B0604030504040204" pitchFamily="34" charset="-120"/>
                <a:ea typeface="微軟正黑體" panose="020B0604030504040204" pitchFamily="34" charset="-120"/>
              </a:rPr>
              <a:t>22</a:t>
            </a:r>
            <a:r>
              <a:rPr lang="zh-TW" altLang="en-US" b="1" dirty="0">
                <a:latin typeface="微軟正黑體" panose="020B0604030504040204" pitchFamily="34" charset="-120"/>
                <a:ea typeface="微軟正黑體" panose="020B0604030504040204" pitchFamily="34" charset="-120"/>
              </a:rPr>
              <a:t>日版本共七章</a:t>
            </a:r>
            <a:r>
              <a:rPr lang="en-US" altLang="zh-TW" b="1" dirty="0">
                <a:latin typeface="微軟正黑體" panose="020B0604030504040204" pitchFamily="34" charset="-120"/>
                <a:ea typeface="微軟正黑體" panose="020B0604030504040204" pitchFamily="34" charset="-120"/>
              </a:rPr>
              <a:t>117</a:t>
            </a:r>
            <a:r>
              <a:rPr lang="zh-TW" altLang="en-US" b="1" dirty="0" smtClean="0">
                <a:latin typeface="微軟正黑體" panose="020B0604030504040204" pitchFamily="34" charset="-120"/>
                <a:ea typeface="微軟正黑體" panose="020B0604030504040204" pitchFamily="34" charset="-120"/>
              </a:rPr>
              <a:t>條</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人格權與財產權</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r>
              <a:rPr lang="en-US" altLang="zh-TW" sz="1800" b="1" dirty="0">
                <a:latin typeface="微軟正黑體" panose="020B0604030504040204" pitchFamily="34" charset="-120"/>
                <a:ea typeface="微軟正黑體" panose="020B0604030504040204" pitchFamily="34" charset="-120"/>
                <a:hlinkClick r:id="rId2"/>
              </a:rPr>
              <a:t>http://law.moj.gov.tw/LawClass/LawAll.aspx?PCode=J0070017</a:t>
            </a:r>
            <a:endParaRPr lang="en-US" altLang="zh-TW" sz="1800" b="1" dirty="0">
              <a:latin typeface="微軟正黑體" panose="020B0604030504040204" pitchFamily="34" charset="-120"/>
              <a:ea typeface="微軟正黑體" panose="020B0604030504040204" pitchFamily="34" charset="-120"/>
            </a:endParaRPr>
          </a:p>
          <a:p>
            <a:pPr marL="0" indent="0" algn="just">
              <a:spcBef>
                <a:spcPts val="600"/>
              </a:spcBef>
              <a:buNone/>
            </a:pPr>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於</a:t>
            </a:r>
            <a:r>
              <a:rPr lang="en-US" altLang="zh-TW" b="1" dirty="0">
                <a:latin typeface="微軟正黑體" panose="020B0604030504040204" pitchFamily="34" charset="-120"/>
                <a:ea typeface="微軟正黑體" panose="020B0604030504040204" pitchFamily="34" charset="-120"/>
              </a:rPr>
              <a:t>1928/5/14</a:t>
            </a:r>
            <a:r>
              <a:rPr lang="zh-TW" altLang="en-US" b="1" dirty="0">
                <a:latin typeface="微軟正黑體" panose="020B0604030504040204" pitchFamily="34" charset="-120"/>
                <a:ea typeface="微軟正黑體" panose="020B0604030504040204" pitchFamily="34" charset="-120"/>
              </a:rPr>
              <a:t>公布。</a:t>
            </a:r>
            <a:endParaRPr lang="en-US" altLang="zh-TW" b="1" dirty="0">
              <a:latin typeface="微軟正黑體" panose="020B0604030504040204" pitchFamily="34" charset="-120"/>
              <a:ea typeface="微軟正黑體" panose="020B0604030504040204" pitchFamily="34" charset="-120"/>
            </a:endParaRPr>
          </a:p>
          <a:p>
            <a:pPr marL="0" indent="0" algn="just">
              <a:spcBef>
                <a:spcPts val="600"/>
              </a:spcBef>
              <a:buNone/>
            </a:pPr>
            <a:r>
              <a:rPr lang="en-US" altLang="zh-TW" b="1" dirty="0">
                <a:latin typeface="微軟正黑體" panose="020B0604030504040204" pitchFamily="34" charset="-120"/>
                <a:ea typeface="微軟正黑體" panose="020B0604030504040204" pitchFamily="34" charset="-120"/>
              </a:rPr>
              <a:t>2.2007/7/11</a:t>
            </a:r>
            <a:r>
              <a:rPr lang="zh-TW" altLang="en-US" b="1" dirty="0">
                <a:latin typeface="微軟正黑體" panose="020B0604030504040204" pitchFamily="34" charset="-120"/>
                <a:ea typeface="微軟正黑體" panose="020B0604030504040204" pitchFamily="34" charset="-120"/>
              </a:rPr>
              <a:t>修正管制網路業者提供分享軟體下載，具有侵權意圖者，視為</a:t>
            </a:r>
            <a:r>
              <a:rPr lang="zh-TW" altLang="en-US" b="1" dirty="0">
                <a:solidFill>
                  <a:srgbClr val="FF0000"/>
                </a:solidFill>
                <a:latin typeface="微軟正黑體" panose="020B0604030504040204" pitchFamily="34" charset="-120"/>
                <a:ea typeface="微軟正黑體" panose="020B0604030504040204" pitchFamily="34" charset="-120"/>
              </a:rPr>
              <a:t>侵害著作權或製版權</a:t>
            </a:r>
            <a:r>
              <a:rPr lang="zh-TW" altLang="en-US" b="1" dirty="0">
                <a:latin typeface="微軟正黑體" panose="020B0604030504040204" pitchFamily="34" charset="-120"/>
                <a:ea typeface="微軟正黑體" panose="020B0604030504040204" pitchFamily="34" charset="-120"/>
              </a:rPr>
              <a:t>。網路服務提供者責任限制的適用。</a:t>
            </a:r>
            <a:endParaRPr lang="en-US" altLang="zh-TW" b="1" dirty="0">
              <a:latin typeface="微軟正黑體" panose="020B0604030504040204" pitchFamily="34" charset="-120"/>
              <a:ea typeface="微軟正黑體" panose="020B0604030504040204" pitchFamily="34" charset="-120"/>
            </a:endParaRPr>
          </a:p>
          <a:p>
            <a:pPr marL="0" indent="0" algn="just">
              <a:spcBef>
                <a:spcPts val="600"/>
              </a:spcBef>
              <a:buNone/>
            </a:pPr>
            <a:r>
              <a:rPr lang="en-US" altLang="zh-TW" b="1" dirty="0" smtClean="0">
                <a:solidFill>
                  <a:srgbClr val="1003BD"/>
                </a:solidFill>
                <a:latin typeface="微軟正黑體" panose="020B0604030504040204" pitchFamily="34" charset="-120"/>
                <a:ea typeface="微軟正黑體" panose="020B0604030504040204" pitchFamily="34" charset="-120"/>
              </a:rPr>
              <a:t>3.</a:t>
            </a:r>
            <a:r>
              <a:rPr lang="zh-TW" altLang="en-US" b="1" dirty="0" smtClean="0">
                <a:solidFill>
                  <a:srgbClr val="1003BD"/>
                </a:solidFill>
                <a:latin typeface="微軟正黑體" panose="020B0604030504040204" pitchFamily="34" charset="-120"/>
                <a:ea typeface="微軟正黑體" panose="020B0604030504040204" pitchFamily="34" charset="-120"/>
              </a:rPr>
              <a:t>著作</a:t>
            </a:r>
            <a:r>
              <a:rPr lang="zh-TW" altLang="en-US" b="1" dirty="0">
                <a:solidFill>
                  <a:srgbClr val="1003BD"/>
                </a:solidFill>
                <a:latin typeface="微軟正黑體" panose="020B0604030504040204" pitchFamily="34" charset="-120"/>
                <a:ea typeface="微軟正黑體" panose="020B0604030504040204" pitchFamily="34" charset="-120"/>
              </a:rPr>
              <a:t>人格權無限期</a:t>
            </a:r>
            <a:r>
              <a:rPr lang="zh-TW" altLang="en-US" b="1" dirty="0">
                <a:latin typeface="微軟正黑體" panose="020B0604030504040204" pitchFamily="34" charset="-120"/>
                <a:ea typeface="微軟正黑體" panose="020B0604030504040204" pitchFamily="34" charset="-120"/>
              </a:rPr>
              <a:t>，但</a:t>
            </a:r>
            <a:r>
              <a:rPr lang="zh-TW" altLang="en-US" b="1" dirty="0">
                <a:solidFill>
                  <a:srgbClr val="1003BD"/>
                </a:solidFill>
                <a:latin typeface="微軟正黑體" panose="020B0604030504040204" pitchFamily="34" charset="-120"/>
                <a:ea typeface="微軟正黑體" panose="020B0604030504040204" pitchFamily="34" charset="-120"/>
              </a:rPr>
              <a:t>著作財產權</a:t>
            </a:r>
            <a:r>
              <a:rPr lang="zh-TW" altLang="en-US" b="1" dirty="0" smtClean="0">
                <a:solidFill>
                  <a:srgbClr val="1003BD"/>
                </a:solidFill>
                <a:latin typeface="微軟正黑體" panose="020B0604030504040204" pitchFamily="34" charset="-120"/>
                <a:ea typeface="微軟正黑體" panose="020B0604030504040204" pitchFamily="34" charset="-120"/>
              </a:rPr>
              <a:t>終生＋</a:t>
            </a:r>
            <a:r>
              <a:rPr lang="en-US" altLang="zh-TW" b="1" dirty="0">
                <a:solidFill>
                  <a:srgbClr val="1003BD"/>
                </a:solidFill>
                <a:latin typeface="微軟正黑體" panose="020B0604030504040204" pitchFamily="34" charset="-120"/>
                <a:ea typeface="微軟正黑體" panose="020B0604030504040204" pitchFamily="34" charset="-120"/>
              </a:rPr>
              <a:t>50</a:t>
            </a:r>
            <a:r>
              <a:rPr lang="zh-TW" altLang="en-US" b="1" dirty="0">
                <a:solidFill>
                  <a:srgbClr val="1003BD"/>
                </a:solidFill>
                <a:latin typeface="微軟正黑體" panose="020B0604030504040204" pitchFamily="34" charset="-120"/>
                <a:ea typeface="微軟正黑體" panose="020B0604030504040204" pitchFamily="34" charset="-120"/>
              </a:rPr>
              <a:t>年。</a:t>
            </a:r>
            <a:endParaRPr lang="en-US" altLang="zh-TW" b="1" dirty="0">
              <a:solidFill>
                <a:srgbClr val="1003BD"/>
              </a:solidFill>
              <a:latin typeface="微軟正黑體" panose="020B0604030504040204" pitchFamily="34" charset="-120"/>
              <a:ea typeface="微軟正黑體" panose="020B0604030504040204" pitchFamily="34" charset="-120"/>
            </a:endParaRPr>
          </a:p>
        </p:txBody>
      </p:sp>
      <p:sp>
        <p:nvSpPr>
          <p:cNvPr id="3" name="標題 2"/>
          <p:cNvSpPr>
            <a:spLocks noGrp="1"/>
          </p:cNvSpPr>
          <p:nvPr>
            <p:ph type="title"/>
          </p:nvPr>
        </p:nvSpPr>
        <p:spPr>
          <a:xfrm>
            <a:off x="0" y="188640"/>
            <a:ext cx="9144000" cy="836712"/>
          </a:xfrm>
        </p:spPr>
        <p:txBody>
          <a:bodyPr/>
          <a:lstStyle/>
          <a:p>
            <a:r>
              <a:rPr lang="zh-TW" altLang="en-US" sz="4400" dirty="0" smtClean="0">
                <a:solidFill>
                  <a:schemeClr val="tx1"/>
                </a:solidFill>
                <a:latin typeface="微軟正黑體" pitchFamily="34" charset="-120"/>
                <a:ea typeface="微軟正黑體" pitchFamily="34" charset="-120"/>
              </a:rPr>
              <a:t>六  </a:t>
            </a:r>
            <a:r>
              <a:rPr kumimoji="1" lang="zh-TW" altLang="en-US" sz="4400" dirty="0" smtClean="0">
                <a:solidFill>
                  <a:schemeClr val="tx1"/>
                </a:solidFill>
                <a:latin typeface="微軟正黑體" panose="020B0604030504040204" pitchFamily="34" charset="-120"/>
                <a:ea typeface="微軟正黑體" panose="020B0604030504040204" pitchFamily="34" charset="-120"/>
              </a:rPr>
              <a:t>著作權</a:t>
            </a:r>
            <a:r>
              <a:rPr kumimoji="1" lang="zh-TW" altLang="en-US" sz="4400" dirty="0">
                <a:solidFill>
                  <a:schemeClr val="tx1"/>
                </a:solidFill>
                <a:latin typeface="微軟正黑體" panose="020B0604030504040204" pitchFamily="34" charset="-120"/>
                <a:ea typeface="微軟正黑體" panose="020B0604030504040204" pitchFamily="34" charset="-120"/>
              </a:rPr>
              <a:t>的合理使用</a:t>
            </a:r>
            <a:endParaRPr lang="zh-TW" altLang="en-US" sz="4400" dirty="0">
              <a:solidFill>
                <a:schemeClr val="tx1"/>
              </a:solidFill>
            </a:endParaRPr>
          </a:p>
        </p:txBody>
      </p:sp>
    </p:spTree>
    <p:extLst>
      <p:ext uri="{BB962C8B-B14F-4D97-AF65-F5344CB8AC3E}">
        <p14:creationId xmlns:p14="http://schemas.microsoft.com/office/powerpoint/2010/main" val="1673810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920880" cy="5445224"/>
          </a:xfrm>
        </p:spPr>
        <p:txBody>
          <a:bodyPr>
            <a:normAutofit/>
          </a:bodyPr>
          <a:lstStyle/>
          <a:p>
            <a:pPr>
              <a:spcBef>
                <a:spcPts val="0"/>
              </a:spcBef>
              <a:buFont typeface="Wingdings" panose="05000000000000000000" pitchFamily="2" charset="2"/>
              <a:buChar char="l"/>
            </a:pPr>
            <a:r>
              <a:rPr lang="zh-TW" altLang="en-US" b="1" dirty="0" smtClean="0">
                <a:latin typeface="微軟正黑體" panose="020B0604030504040204" pitchFamily="34" charset="-120"/>
                <a:ea typeface="微軟正黑體" panose="020B0604030504040204" pitchFamily="34" charset="-120"/>
              </a:rPr>
              <a:t>網路行為：</a:t>
            </a:r>
            <a:r>
              <a:rPr lang="zh-TW" altLang="en-US" b="1" dirty="0">
                <a:latin typeface="微軟正黑體" panose="020B0604030504040204" pitchFamily="34" charset="-120"/>
                <a:ea typeface="微軟正黑體" panose="020B0604030504040204" pitchFamily="34" charset="-120"/>
              </a:rPr>
              <a:t>傳輸，上傳，分佈，瀏覽與檢索，設立超連結，下載，列印與燒錄。</a:t>
            </a:r>
            <a:endParaRPr lang="en-US" altLang="zh-TW" b="1" dirty="0">
              <a:latin typeface="微軟正黑體" pitchFamily="34" charset="-120"/>
              <a:ea typeface="微軟正黑體" pitchFamily="34" charset="-120"/>
            </a:endParaRPr>
          </a:p>
          <a:p>
            <a:pPr algn="just">
              <a:spcBef>
                <a:spcPts val="0"/>
              </a:spcBef>
              <a:buFont typeface="Wingdings" pitchFamily="2" charset="2"/>
              <a:buChar char="l"/>
              <a:defRPr/>
            </a:pPr>
            <a:r>
              <a:rPr lang="zh-TW" altLang="en-US" b="1" dirty="0">
                <a:solidFill>
                  <a:srgbClr val="FF0000"/>
                </a:solidFill>
                <a:latin typeface="微軟正黑體" pitchFamily="34" charset="-120"/>
                <a:ea typeface="微軟正黑體" pitchFamily="34" charset="-120"/>
              </a:rPr>
              <a:t>改作的合理使用</a:t>
            </a:r>
            <a:r>
              <a:rPr lang="zh-TW" altLang="en-US" b="1" dirty="0">
                <a:latin typeface="微軟正黑體" pitchFamily="34" charset="-120"/>
                <a:ea typeface="微軟正黑體" pitchFamily="34" charset="-120"/>
              </a:rPr>
              <a:t>僅限六種目的：批評，評論，新聞報導，教學</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含課堂使用的多份重製物</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，學術或研究。</a:t>
            </a:r>
            <a:endParaRPr lang="en-US" altLang="zh-TW" b="1" dirty="0">
              <a:latin typeface="微軟正黑體" pitchFamily="34" charset="-120"/>
              <a:ea typeface="微軟正黑體" pitchFamily="34" charset="-120"/>
            </a:endParaRPr>
          </a:p>
          <a:p>
            <a:pPr algn="just">
              <a:spcBef>
                <a:spcPts val="0"/>
              </a:spcBef>
              <a:buFont typeface="Wingdings" pitchFamily="2" charset="2"/>
              <a:buChar char="l"/>
              <a:defRPr/>
            </a:pPr>
            <a:r>
              <a:rPr lang="zh-TW" altLang="en-US" b="1" dirty="0">
                <a:latin typeface="微軟正黑體" pitchFamily="34" charset="-120"/>
                <a:ea typeface="微軟正黑體" pitchFamily="34" charset="-120"/>
              </a:rPr>
              <a:t>合理使用之判準：</a:t>
            </a:r>
            <a:endParaRPr lang="en-US" altLang="zh-TW" b="1" dirty="0">
              <a:latin typeface="微軟正黑體" pitchFamily="34" charset="-120"/>
              <a:ea typeface="微軟正黑體" pitchFamily="34" charset="-120"/>
            </a:endParaRPr>
          </a:p>
          <a:p>
            <a:pPr marL="0" indent="0" algn="just">
              <a:spcBef>
                <a:spcPts val="0"/>
              </a:spcBef>
              <a:buFont typeface="Arial" charset="0"/>
              <a:buNone/>
              <a:defRPr/>
            </a:pPr>
            <a:r>
              <a:rPr lang="en-US" altLang="zh-TW" b="1" dirty="0">
                <a:latin typeface="微軟正黑體" pitchFamily="34" charset="-120"/>
                <a:ea typeface="微軟正黑體" pitchFamily="34" charset="-120"/>
              </a:rPr>
              <a:t>1.</a:t>
            </a:r>
            <a:r>
              <a:rPr lang="zh-TW" altLang="en-US" b="1" dirty="0">
                <a:solidFill>
                  <a:srgbClr val="FF0000"/>
                </a:solidFill>
                <a:latin typeface="微軟正黑體" pitchFamily="34" charset="-120"/>
                <a:ea typeface="微軟正黑體" pitchFamily="34" charset="-120"/>
              </a:rPr>
              <a:t>目的與性質：</a:t>
            </a:r>
            <a:r>
              <a:rPr lang="zh-TW" altLang="en-US" b="1" dirty="0">
                <a:latin typeface="微軟正黑體" pitchFamily="34" charset="-120"/>
                <a:ea typeface="微軟正黑體" pitchFamily="34" charset="-120"/>
              </a:rPr>
              <a:t>商業或非營利教育目的</a:t>
            </a:r>
            <a:endParaRPr lang="en-US" altLang="zh-TW" b="1" dirty="0">
              <a:latin typeface="微軟正黑體" pitchFamily="34" charset="-120"/>
              <a:ea typeface="微軟正黑體" pitchFamily="34" charset="-120"/>
            </a:endParaRPr>
          </a:p>
          <a:p>
            <a:pPr marL="0" indent="0" algn="just">
              <a:spcBef>
                <a:spcPts val="0"/>
              </a:spcBef>
              <a:buFont typeface="Arial" charset="0"/>
              <a:buNone/>
              <a:defRPr/>
            </a:pPr>
            <a:r>
              <a:rPr lang="en-US" altLang="zh-TW" b="1" dirty="0">
                <a:latin typeface="微軟正黑體" pitchFamily="34" charset="-120"/>
                <a:ea typeface="微軟正黑體" pitchFamily="34" charset="-120"/>
              </a:rPr>
              <a:t>2.</a:t>
            </a:r>
            <a:r>
              <a:rPr lang="zh-TW" altLang="en-US" b="1" dirty="0">
                <a:latin typeface="微軟正黑體" pitchFamily="34" charset="-120"/>
                <a:ea typeface="微軟正黑體" pitchFamily="34" charset="-120"/>
              </a:rPr>
              <a:t>原著作的性質。</a:t>
            </a:r>
            <a:endParaRPr lang="en-US" altLang="zh-TW" b="1" dirty="0">
              <a:latin typeface="微軟正黑體" pitchFamily="34" charset="-120"/>
              <a:ea typeface="微軟正黑體" pitchFamily="34" charset="-120"/>
            </a:endParaRPr>
          </a:p>
          <a:p>
            <a:pPr marL="0" indent="0" algn="just">
              <a:spcBef>
                <a:spcPts val="0"/>
              </a:spcBef>
              <a:buFont typeface="Arial" charset="0"/>
              <a:buNone/>
              <a:defRPr/>
            </a:pPr>
            <a:r>
              <a:rPr lang="en-US" altLang="zh-TW" b="1" dirty="0">
                <a:latin typeface="微軟正黑體" pitchFamily="34" charset="-120"/>
                <a:ea typeface="微軟正黑體" pitchFamily="34" charset="-120"/>
              </a:rPr>
              <a:t>3.</a:t>
            </a:r>
            <a:r>
              <a:rPr lang="zh-TW" altLang="en-US" b="1" dirty="0">
                <a:latin typeface="微軟正黑體" pitchFamily="34" charset="-120"/>
                <a:ea typeface="微軟正黑體" pitchFamily="34" charset="-120"/>
              </a:rPr>
              <a:t>使用原著的</a:t>
            </a:r>
            <a:r>
              <a:rPr lang="zh-TW" altLang="en-US" b="1" dirty="0">
                <a:solidFill>
                  <a:srgbClr val="FF0000"/>
                </a:solidFill>
                <a:latin typeface="微軟正黑體" pitchFamily="34" charset="-120"/>
                <a:ea typeface="微軟正黑體" pitchFamily="34" charset="-120"/>
              </a:rPr>
              <a:t>質</a:t>
            </a:r>
            <a:r>
              <a:rPr lang="zh-TW" altLang="en-US" b="1" dirty="0">
                <a:latin typeface="微軟正黑體" pitchFamily="34" charset="-120"/>
                <a:ea typeface="微軟正黑體" pitchFamily="34" charset="-120"/>
              </a:rPr>
              <a:t>與</a:t>
            </a:r>
            <a:r>
              <a:rPr lang="zh-TW" altLang="en-US" b="1" dirty="0">
                <a:solidFill>
                  <a:srgbClr val="FF0000"/>
                </a:solidFill>
                <a:latin typeface="微軟正黑體" pitchFamily="34" charset="-120"/>
                <a:ea typeface="微軟正黑體" pitchFamily="34" charset="-120"/>
              </a:rPr>
              <a:t>量</a:t>
            </a:r>
            <a:r>
              <a:rPr lang="zh-TW" altLang="en-US" b="1" dirty="0">
                <a:latin typeface="微軟正黑體" pitchFamily="34" charset="-120"/>
                <a:ea typeface="微軟正黑體" pitchFamily="34" charset="-120"/>
              </a:rPr>
              <a:t>。</a:t>
            </a:r>
            <a:endParaRPr lang="en-US" altLang="zh-TW" b="1" dirty="0">
              <a:latin typeface="微軟正黑體" pitchFamily="34" charset="-120"/>
              <a:ea typeface="微軟正黑體" pitchFamily="34" charset="-120"/>
            </a:endParaRPr>
          </a:p>
          <a:p>
            <a:pPr marL="0" indent="0" algn="just">
              <a:spcBef>
                <a:spcPts val="0"/>
              </a:spcBef>
              <a:buFont typeface="Arial" charset="0"/>
              <a:buNone/>
              <a:defRPr/>
            </a:pPr>
            <a:r>
              <a:rPr lang="en-US" altLang="zh-TW" b="1" dirty="0">
                <a:latin typeface="微軟正黑體" pitchFamily="34" charset="-120"/>
                <a:ea typeface="微軟正黑體" pitchFamily="34" charset="-120"/>
              </a:rPr>
              <a:t>4.</a:t>
            </a:r>
            <a:r>
              <a:rPr lang="zh-TW" altLang="en-US" b="1" dirty="0">
                <a:latin typeface="微軟正黑體" pitchFamily="34" charset="-120"/>
                <a:ea typeface="微軟正黑體" pitchFamily="34" charset="-120"/>
              </a:rPr>
              <a:t>使用後對原著的潛在市場或商業價值影響。</a:t>
            </a:r>
            <a:endParaRPr lang="en-US" altLang="zh-TW" b="1" dirty="0">
              <a:latin typeface="微軟正黑體" pitchFamily="34" charset="-120"/>
              <a:ea typeface="微軟正黑體" pitchFamily="34" charset="-120"/>
            </a:endParaRPr>
          </a:p>
          <a:p>
            <a:endParaRPr lang="zh-TW" altLang="en-US" dirty="0"/>
          </a:p>
        </p:txBody>
      </p:sp>
      <p:sp>
        <p:nvSpPr>
          <p:cNvPr id="3" name="標題 2"/>
          <p:cNvSpPr>
            <a:spLocks noGrp="1"/>
          </p:cNvSpPr>
          <p:nvPr>
            <p:ph type="title"/>
          </p:nvPr>
        </p:nvSpPr>
        <p:spPr>
          <a:xfrm>
            <a:off x="0" y="188640"/>
            <a:ext cx="9144000" cy="936104"/>
          </a:xfrm>
        </p:spPr>
        <p:txBody>
          <a:bodyPr/>
          <a:lstStyle/>
          <a:p>
            <a:r>
              <a:rPr kumimoji="1" lang="zh-TW" altLang="en-US" sz="4400" dirty="0">
                <a:solidFill>
                  <a:schemeClr val="tx1"/>
                </a:solidFill>
                <a:latin typeface="微軟正黑體" panose="020B0604030504040204" pitchFamily="34" charset="-120"/>
                <a:ea typeface="微軟正黑體" panose="020B0604030504040204" pitchFamily="34" charset="-120"/>
              </a:rPr>
              <a:t>六  著作權的合理使用</a:t>
            </a:r>
            <a:endParaRPr lang="zh-TW" altLang="en-US" sz="4400" dirty="0"/>
          </a:p>
        </p:txBody>
      </p:sp>
    </p:spTree>
    <p:extLst>
      <p:ext uri="{BB962C8B-B14F-4D97-AF65-F5344CB8AC3E}">
        <p14:creationId xmlns:p14="http://schemas.microsoft.com/office/powerpoint/2010/main" val="3730691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8100392" cy="5445224"/>
          </a:xfrm>
        </p:spPr>
        <p:txBody>
          <a:bodyPr>
            <a:normAutofit fontScale="92500"/>
          </a:bodyPr>
          <a:lstStyle/>
          <a:p>
            <a:pPr>
              <a:lnSpc>
                <a:spcPct val="110000"/>
              </a:lnSpc>
              <a:spcBef>
                <a:spcPts val="0"/>
              </a:spcBef>
              <a:buFont typeface="Wingdings" panose="05000000000000000000" pitchFamily="2" charset="2"/>
              <a:buChar char="l"/>
              <a:defRPr/>
            </a:pPr>
            <a:r>
              <a:rPr lang="zh-TW" altLang="en-US" b="1" dirty="0">
                <a:solidFill>
                  <a:srgbClr val="1003BD"/>
                </a:solidFill>
                <a:latin typeface="微軟正黑體" panose="020B0604030504040204" pitchFamily="34" charset="-120"/>
                <a:ea typeface="微軟正黑體" panose="020B0604030504040204" pitchFamily="34" charset="-120"/>
              </a:rPr>
              <a:t>侵權</a:t>
            </a:r>
            <a:r>
              <a:rPr lang="zh-TW" altLang="en-US" b="1" dirty="0">
                <a:latin typeface="微軟正黑體" panose="020B0604030504040204" pitchFamily="34" charset="-120"/>
                <a:ea typeface="微軟正黑體" panose="020B0604030504040204" pitchFamily="34" charset="-120"/>
              </a:rPr>
              <a:t>：利用前雇主著作、營業秘密。使用盜版軟體</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大補帖</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。廣告或行銷資料未經合法授權。服務供他人利用未經合法授權著作。</a:t>
            </a:r>
            <a:endParaRPr lang="en-US" altLang="zh-TW" b="1" dirty="0">
              <a:latin typeface="微軟正黑體" panose="020B0604030504040204" pitchFamily="34" charset="-120"/>
              <a:ea typeface="微軟正黑體" panose="020B0604030504040204" pitchFamily="34" charset="-120"/>
            </a:endParaRPr>
          </a:p>
          <a:p>
            <a:pPr>
              <a:lnSpc>
                <a:spcPct val="110000"/>
              </a:lnSpc>
              <a:spcBef>
                <a:spcPts val="0"/>
              </a:spcBef>
              <a:buFont typeface="Wingdings" panose="05000000000000000000" pitchFamily="2" charset="2"/>
              <a:buChar char="l"/>
              <a:defRPr/>
            </a:pPr>
            <a:r>
              <a:rPr lang="zh-TW" altLang="en-US" b="1" dirty="0">
                <a:solidFill>
                  <a:srgbClr val="1003BD"/>
                </a:solidFill>
                <a:latin typeface="微軟正黑體" panose="020B0604030504040204" pitchFamily="34" charset="-120"/>
                <a:ea typeface="微軟正黑體" panose="020B0604030504040204" pitchFamily="34" charset="-120"/>
              </a:rPr>
              <a:t>授權</a:t>
            </a:r>
            <a:r>
              <a:rPr lang="zh-TW" altLang="en-US" b="1" dirty="0">
                <a:latin typeface="微軟正黑體" panose="020B0604030504040204" pitchFamily="34" charset="-120"/>
                <a:ea typeface="微軟正黑體" panose="020B0604030504040204" pitchFamily="34" charset="-120"/>
              </a:rPr>
              <a:t>：自由軟體或開放原始碼軟體的利用。</a:t>
            </a:r>
            <a:r>
              <a:rPr lang="zh-TW" altLang="en-US" b="1" dirty="0">
                <a:solidFill>
                  <a:srgbClr val="1003BD"/>
                </a:solidFill>
                <a:latin typeface="微軟正黑體" panose="020B0604030504040204" pitchFamily="34" charset="-120"/>
                <a:ea typeface="微軟正黑體" panose="020B0604030504040204" pitchFamily="34" charset="-120"/>
              </a:rPr>
              <a:t>創用</a:t>
            </a:r>
            <a:r>
              <a:rPr lang="en-US" altLang="zh-TW" b="1" dirty="0">
                <a:solidFill>
                  <a:srgbClr val="1003BD"/>
                </a:solidFill>
                <a:latin typeface="微軟正黑體" panose="020B0604030504040204" pitchFamily="34" charset="-120"/>
                <a:ea typeface="微軟正黑體" panose="020B0604030504040204" pitchFamily="34" charset="-120"/>
              </a:rPr>
              <a:t>CC</a:t>
            </a:r>
            <a:r>
              <a:rPr lang="en-US" altLang="zh-TW" b="1" dirty="0">
                <a:latin typeface="微軟正黑體" panose="020B0604030504040204" pitchFamily="34" charset="-120"/>
                <a:ea typeface="微軟正黑體" panose="020B0604030504040204" pitchFamily="34" charset="-120"/>
              </a:rPr>
              <a:t>(Creative Commons)</a:t>
            </a:r>
            <a:r>
              <a:rPr lang="zh-TW" altLang="en-US" b="1" dirty="0">
                <a:latin typeface="微軟正黑體" panose="020B0604030504040204" pitchFamily="34" charset="-120"/>
                <a:ea typeface="微軟正黑體" panose="020B0604030504040204" pitchFamily="34" charset="-120"/>
              </a:rPr>
              <a:t>。逐一向著作權人取得授權的困難</a:t>
            </a:r>
            <a:r>
              <a:rPr lang="zh-TW" altLang="en-US" b="1" dirty="0" smtClean="0">
                <a:latin typeface="微軟正黑體" panose="020B0604030504040204" pitchFamily="34" charset="-120"/>
                <a:ea typeface="微軟正黑體" panose="020B0604030504040204" pitchFamily="34" charset="-120"/>
              </a:rPr>
              <a:t>。教育部</a:t>
            </a:r>
            <a:r>
              <a:rPr lang="zh-TW" altLang="en-US" b="1" dirty="0">
                <a:latin typeface="微軟正黑體" panose="020B0604030504040204" pitchFamily="34" charset="-120"/>
                <a:ea typeface="微軟正黑體" panose="020B0604030504040204" pitchFamily="34" charset="-120"/>
              </a:rPr>
              <a:t>規範，創用</a:t>
            </a:r>
            <a:r>
              <a:rPr lang="en-US" altLang="zh-TW" b="1" dirty="0">
                <a:latin typeface="微軟正黑體" panose="020B0604030504040204" pitchFamily="34" charset="-120"/>
                <a:ea typeface="微軟正黑體" panose="020B0604030504040204" pitchFamily="34" charset="-120"/>
              </a:rPr>
              <a:t>CC3.0</a:t>
            </a:r>
            <a:r>
              <a:rPr lang="zh-TW" altLang="en-US" b="1" dirty="0">
                <a:latin typeface="微軟正黑體" panose="020B0604030504040204" pitchFamily="34" charset="-120"/>
                <a:ea typeface="微軟正黑體" panose="020B0604030504040204" pitchFamily="34" charset="-120"/>
              </a:rPr>
              <a:t>，得逕自利用影音圖片。台灣創用</a:t>
            </a:r>
            <a:r>
              <a:rPr lang="en-US" altLang="zh-TW" b="1" dirty="0">
                <a:latin typeface="微軟正黑體" panose="020B0604030504040204" pitchFamily="34" charset="-120"/>
                <a:ea typeface="微軟正黑體" panose="020B0604030504040204" pitchFamily="34" charset="-120"/>
              </a:rPr>
              <a:t>cc</a:t>
            </a:r>
            <a:r>
              <a:rPr lang="zh-TW" altLang="en-US" b="1" dirty="0">
                <a:latin typeface="微軟正黑體" panose="020B0604030504040204" pitchFamily="34" charset="-120"/>
                <a:ea typeface="微軟正黑體" panose="020B0604030504040204" pitchFamily="34" charset="-120"/>
              </a:rPr>
              <a:t>計畫</a:t>
            </a:r>
            <a:r>
              <a:rPr lang="en-US" altLang="zh-TW" sz="2600" b="1" dirty="0">
                <a:latin typeface="微軟正黑體" panose="020B0604030504040204" pitchFamily="34" charset="-120"/>
                <a:ea typeface="微軟正黑體" panose="020B0604030504040204" pitchFamily="34" charset="-120"/>
                <a:hlinkClick r:id="rId2"/>
              </a:rPr>
              <a:t>http://creativecommons.tw/explore</a:t>
            </a:r>
            <a:endParaRPr lang="en-US" altLang="zh-TW" sz="2600" b="1"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四要素：</a:t>
            </a:r>
            <a:r>
              <a:rPr lang="zh-TW" altLang="en-US" b="1" dirty="0">
                <a:solidFill>
                  <a:srgbClr val="1003BD"/>
                </a:solidFill>
                <a:latin typeface="微軟正黑體" panose="020B0604030504040204" pitchFamily="34" charset="-120"/>
                <a:ea typeface="微軟正黑體" panose="020B0604030504040204" pitchFamily="34" charset="-120"/>
              </a:rPr>
              <a:t>姓名標示</a:t>
            </a:r>
            <a:r>
              <a:rPr lang="en-US" altLang="zh-TW" b="1" dirty="0">
                <a:solidFill>
                  <a:srgbClr val="1003BD"/>
                </a:solidFill>
                <a:latin typeface="微軟正黑體" panose="020B0604030504040204" pitchFamily="34" charset="-120"/>
                <a:ea typeface="微軟正黑體" panose="020B0604030504040204" pitchFamily="34" charset="-120"/>
              </a:rPr>
              <a:t>-</a:t>
            </a:r>
            <a:r>
              <a:rPr lang="zh-TW" altLang="en-US" b="1" dirty="0">
                <a:solidFill>
                  <a:srgbClr val="1003BD"/>
                </a:solidFill>
                <a:latin typeface="微軟正黑體" panose="020B0604030504040204" pitchFamily="34" charset="-120"/>
                <a:ea typeface="微軟正黑體" panose="020B0604030504040204" pitchFamily="34" charset="-120"/>
              </a:rPr>
              <a:t>非商業性</a:t>
            </a:r>
            <a:r>
              <a:rPr lang="en-US" altLang="zh-TW" b="1" dirty="0">
                <a:solidFill>
                  <a:srgbClr val="1003BD"/>
                </a:solidFill>
                <a:latin typeface="微軟正黑體" panose="020B0604030504040204" pitchFamily="34" charset="-120"/>
                <a:ea typeface="微軟正黑體" panose="020B0604030504040204" pitchFamily="34" charset="-120"/>
              </a:rPr>
              <a:t>-(</a:t>
            </a:r>
            <a:r>
              <a:rPr lang="zh-TW" altLang="en-US" b="1" dirty="0">
                <a:solidFill>
                  <a:srgbClr val="1003BD"/>
                </a:solidFill>
                <a:latin typeface="微軟正黑體" panose="020B0604030504040204" pitchFamily="34" charset="-120"/>
                <a:ea typeface="微軟正黑體" panose="020B0604030504040204" pitchFamily="34" charset="-120"/>
              </a:rPr>
              <a:t>禁止改作</a:t>
            </a:r>
            <a:r>
              <a:rPr lang="en-US" altLang="zh-TW" b="1" dirty="0">
                <a:solidFill>
                  <a:srgbClr val="1003BD"/>
                </a:solidFill>
                <a:latin typeface="微軟正黑體" panose="020B0604030504040204" pitchFamily="34" charset="-120"/>
                <a:ea typeface="微軟正黑體" panose="020B0604030504040204" pitchFamily="34" charset="-120"/>
              </a:rPr>
              <a:t>)-</a:t>
            </a:r>
            <a:r>
              <a:rPr lang="zh-TW" altLang="en-US" b="1" dirty="0">
                <a:solidFill>
                  <a:srgbClr val="1003BD"/>
                </a:solidFill>
                <a:latin typeface="微軟正黑體" panose="020B0604030504040204" pitchFamily="34" charset="-120"/>
                <a:ea typeface="微軟正黑體" panose="020B0604030504040204" pitchFamily="34" charset="-120"/>
              </a:rPr>
              <a:t>相同方式分享。</a:t>
            </a:r>
          </a:p>
          <a:p>
            <a:pPr>
              <a:lnSpc>
                <a:spcPct val="110000"/>
              </a:lnSpc>
              <a:spcBef>
                <a:spcPts val="0"/>
              </a:spcBef>
              <a:buFont typeface="Wingdings" panose="05000000000000000000" pitchFamily="2" charset="2"/>
              <a:buChar char="l"/>
              <a:defRPr/>
            </a:pP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4" name="標題 2"/>
          <p:cNvSpPr>
            <a:spLocks noGrp="1"/>
          </p:cNvSpPr>
          <p:nvPr>
            <p:ph type="title"/>
          </p:nvPr>
        </p:nvSpPr>
        <p:spPr>
          <a:xfrm>
            <a:off x="0" y="188640"/>
            <a:ext cx="9144000" cy="936104"/>
          </a:xfrm>
        </p:spPr>
        <p:txBody>
          <a:bodyPr/>
          <a:lstStyle/>
          <a:p>
            <a:r>
              <a:rPr kumimoji="1" lang="zh-TW" altLang="en-US" sz="4400" dirty="0">
                <a:solidFill>
                  <a:schemeClr val="tx1"/>
                </a:solidFill>
                <a:latin typeface="微軟正黑體" panose="020B0604030504040204" pitchFamily="34" charset="-120"/>
                <a:ea typeface="微軟正黑體" panose="020B0604030504040204" pitchFamily="34" charset="-120"/>
              </a:rPr>
              <a:t>六  著作權的合理使用</a:t>
            </a:r>
            <a:endParaRPr lang="zh-TW" altLang="en-US" sz="4400" dirty="0"/>
          </a:p>
        </p:txBody>
      </p:sp>
    </p:spTree>
    <p:extLst>
      <p:ext uri="{BB962C8B-B14F-4D97-AF65-F5344CB8AC3E}">
        <p14:creationId xmlns:p14="http://schemas.microsoft.com/office/powerpoint/2010/main" val="1984176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5616" y="1340768"/>
            <a:ext cx="7848872" cy="4968552"/>
          </a:xfrm>
        </p:spPr>
        <p:txBody>
          <a:bodyPr>
            <a:noAutofit/>
          </a:bodyPr>
          <a:lstStyle/>
          <a:p>
            <a:pPr>
              <a:buFont typeface="Wingdings" pitchFamily="2" charset="2"/>
              <a:buNone/>
              <a:defRPr/>
            </a:pPr>
            <a:r>
              <a:rPr lang="zh-TW" altLang="en-US" sz="3600" b="1" dirty="0">
                <a:latin typeface="微軟正黑體" panose="020B0604030504040204" pitchFamily="34" charset="-120"/>
                <a:ea typeface="微軟正黑體" panose="020B0604030504040204" pitchFamily="34" charset="-120"/>
              </a:rPr>
              <a:t>我不贊成你的言論</a:t>
            </a:r>
            <a:r>
              <a:rPr lang="en-US" altLang="zh-TW" sz="3600" b="1" dirty="0">
                <a:latin typeface="微軟正黑體" panose="020B0604030504040204" pitchFamily="34" charset="-120"/>
                <a:ea typeface="微軟正黑體" panose="020B0604030504040204" pitchFamily="34" charset="-120"/>
              </a:rPr>
              <a:t>(</a:t>
            </a:r>
            <a:r>
              <a:rPr lang="zh-TW" altLang="en-US" sz="3600" b="1" dirty="0">
                <a:latin typeface="微軟正黑體" panose="020B0604030504040204" pitchFamily="34" charset="-120"/>
                <a:ea typeface="微軟正黑體" panose="020B0604030504040204" pitchFamily="34" charset="-120"/>
              </a:rPr>
              <a:t>觀點</a:t>
            </a:r>
            <a:r>
              <a:rPr lang="en-US" altLang="zh-TW" sz="3600" b="1" dirty="0">
                <a:latin typeface="微軟正黑體" panose="020B0604030504040204" pitchFamily="34" charset="-120"/>
                <a:ea typeface="微軟正黑體" panose="020B0604030504040204" pitchFamily="34" charset="-120"/>
              </a:rPr>
              <a:t>)</a:t>
            </a:r>
            <a:r>
              <a:rPr lang="zh-TW" altLang="en-US" sz="3600" b="1" dirty="0">
                <a:latin typeface="微軟正黑體" panose="020B0604030504040204" pitchFamily="34" charset="-120"/>
                <a:ea typeface="微軟正黑體" panose="020B0604030504040204" pitchFamily="34" charset="-120"/>
              </a:rPr>
              <a:t>，</a:t>
            </a:r>
          </a:p>
          <a:p>
            <a:pPr>
              <a:buFont typeface="Wingdings" pitchFamily="2" charset="2"/>
              <a:buNone/>
              <a:defRPr/>
            </a:pPr>
            <a:r>
              <a:rPr lang="zh-TW" altLang="en-US" sz="3600" b="1" dirty="0">
                <a:latin typeface="微軟正黑體" panose="020B0604030504040204" pitchFamily="34" charset="-120"/>
                <a:ea typeface="微軟正黑體" panose="020B0604030504040204" pitchFamily="34" charset="-120"/>
              </a:rPr>
              <a:t>但我誓死捍衛你說話的權利</a:t>
            </a:r>
            <a:r>
              <a:rPr lang="en-US" altLang="zh-TW" sz="3600" b="1" dirty="0">
                <a:latin typeface="微軟正黑體" panose="020B0604030504040204" pitchFamily="34" charset="-120"/>
                <a:ea typeface="微軟正黑體" panose="020B0604030504040204" pitchFamily="34" charset="-120"/>
              </a:rPr>
              <a:t>(</a:t>
            </a:r>
            <a:r>
              <a:rPr lang="zh-TW" altLang="en-US" sz="3600" b="1" dirty="0">
                <a:latin typeface="微軟正黑體" panose="020B0604030504040204" pitchFamily="34" charset="-120"/>
                <a:ea typeface="微軟正黑體" panose="020B0604030504040204" pitchFamily="34" charset="-120"/>
              </a:rPr>
              <a:t>自由</a:t>
            </a:r>
            <a:r>
              <a:rPr lang="en-US" altLang="zh-TW" sz="3600" b="1" dirty="0">
                <a:latin typeface="微軟正黑體" panose="020B0604030504040204" pitchFamily="34" charset="-120"/>
                <a:ea typeface="微軟正黑體" panose="020B0604030504040204" pitchFamily="34" charset="-120"/>
              </a:rPr>
              <a:t>)</a:t>
            </a:r>
            <a:r>
              <a:rPr lang="zh-TW" altLang="en-US" sz="3600" b="1" dirty="0">
                <a:latin typeface="微軟正黑體" panose="020B0604030504040204" pitchFamily="34" charset="-120"/>
                <a:ea typeface="微軟正黑體" panose="020B0604030504040204" pitchFamily="34" charset="-120"/>
              </a:rPr>
              <a:t>。</a:t>
            </a:r>
            <a:endParaRPr lang="en-US" altLang="zh-TW" sz="3600" b="1" dirty="0">
              <a:latin typeface="微軟正黑體" panose="020B0604030504040204" pitchFamily="34" charset="-120"/>
              <a:ea typeface="微軟正黑體" panose="020B0604030504040204" pitchFamily="34" charset="-120"/>
            </a:endParaRPr>
          </a:p>
          <a:p>
            <a:pPr algn="r">
              <a:buFont typeface="Wingdings" pitchFamily="2" charset="2"/>
              <a:buNone/>
              <a:defRPr/>
            </a:pPr>
            <a:r>
              <a:rPr lang="en-US" altLang="zh-TW" sz="2800" dirty="0" smtClean="0"/>
              <a:t>~</a:t>
            </a:r>
            <a:r>
              <a:rPr lang="zh-TW" altLang="en-US" sz="2800" b="1" dirty="0">
                <a:latin typeface="微軟正黑體" panose="020B0604030504040204" pitchFamily="34" charset="-120"/>
                <a:ea typeface="微軟正黑體" panose="020B0604030504040204" pitchFamily="34" charset="-120"/>
              </a:rPr>
              <a:t>法國大文豪伏爾泰</a:t>
            </a:r>
            <a:endParaRPr lang="en-US" altLang="zh-TW" sz="2800" b="1" dirty="0">
              <a:latin typeface="微軟正黑體" panose="020B0604030504040204" pitchFamily="34" charset="-120"/>
              <a:ea typeface="微軟正黑體" panose="020B0604030504040204" pitchFamily="34" charset="-120"/>
            </a:endParaRPr>
          </a:p>
          <a:p>
            <a:pPr>
              <a:buFont typeface="Wingdings" pitchFamily="2" charset="2"/>
              <a:buNone/>
              <a:defRPr/>
            </a:pPr>
            <a:r>
              <a:rPr lang="zh-TW" altLang="en-US" sz="2800" b="1" dirty="0">
                <a:latin typeface="微軟正黑體" panose="020B0604030504040204" pitchFamily="34" charset="-120"/>
                <a:ea typeface="微軟正黑體" panose="020B0604030504040204" pitchFamily="34" charset="-120"/>
              </a:rPr>
              <a:t>                   </a:t>
            </a:r>
            <a:r>
              <a:rPr lang="zh-TW" altLang="en-US" sz="2800" b="1" dirty="0" smtClean="0">
                <a:latin typeface="微軟正黑體" panose="020B0604030504040204" pitchFamily="34" charset="-120"/>
                <a:ea typeface="微軟正黑體" panose="020B0604030504040204" pitchFamily="34" charset="-120"/>
              </a:rPr>
              <a:t>             </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作家霍爾</a:t>
            </a:r>
            <a:r>
              <a:rPr lang="zh-TW"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伏爾泰的朋友們</a:t>
            </a:r>
            <a:r>
              <a:rPr lang="en-US" altLang="zh-TW" sz="2800" b="1" dirty="0" smtClean="0">
                <a:latin typeface="微軟正黑體" panose="020B0604030504040204" pitchFamily="34" charset="-120"/>
                <a:ea typeface="微軟正黑體" panose="020B0604030504040204" pitchFamily="34" charset="-120"/>
              </a:rPr>
              <a:t>》</a:t>
            </a:r>
          </a:p>
          <a:p>
            <a:pPr>
              <a:buFont typeface="Wingdings" pitchFamily="2" charset="2"/>
              <a:buNone/>
              <a:defRPr/>
            </a:pPr>
            <a:endParaRPr lang="en-US" altLang="zh-TW" sz="1200" b="1" dirty="0">
              <a:latin typeface="微軟正黑體" panose="020B0604030504040204" pitchFamily="34" charset="-120"/>
              <a:ea typeface="微軟正黑體" panose="020B0604030504040204" pitchFamily="34" charset="-120"/>
            </a:endParaRPr>
          </a:p>
          <a:p>
            <a:pPr>
              <a:buFont typeface="Wingdings" pitchFamily="2" charset="2"/>
              <a:buNone/>
              <a:defRPr/>
            </a:pPr>
            <a:r>
              <a:rPr lang="zh-TW" altLang="en-US" sz="2000" b="1" dirty="0">
                <a:latin typeface="微軟正黑體" panose="020B0604030504040204" pitchFamily="34" charset="-120"/>
                <a:ea typeface="微軟正黑體" panose="020B0604030504040204" pitchFamily="34" charset="-120"/>
              </a:rPr>
              <a:t>           </a:t>
            </a:r>
            <a:r>
              <a:rPr lang="zh-TW" altLang="en-US" sz="2000" b="1" dirty="0" smtClean="0">
                <a:latin typeface="微軟正黑體" panose="020B0604030504040204" pitchFamily="34" charset="-120"/>
                <a:ea typeface="微軟正黑體" panose="020B0604030504040204" pitchFamily="34" charset="-120"/>
              </a:rPr>
              <a:t>             </a:t>
            </a:r>
            <a:r>
              <a:rPr lang="zh-TW" altLang="en-US" sz="3600" b="1" dirty="0" smtClean="0">
                <a:latin typeface="微軟正黑體" panose="020B0604030504040204" pitchFamily="34" charset="-120"/>
                <a:ea typeface="微軟正黑體" panose="020B0604030504040204" pitchFamily="34" charset="-120"/>
              </a:rPr>
              <a:t>     我們</a:t>
            </a:r>
            <a:r>
              <a:rPr lang="zh-TW" altLang="en-US" sz="3600" b="1" dirty="0">
                <a:latin typeface="微軟正黑體" panose="020B0604030504040204" pitchFamily="34" charset="-120"/>
                <a:ea typeface="微軟正黑體" panose="020B0604030504040204" pitchFamily="34" charset="-120"/>
              </a:rPr>
              <a:t>所看到的資訊，都是</a:t>
            </a:r>
            <a:endParaRPr lang="en-US" altLang="zh-TW" sz="3600" b="1" dirty="0">
              <a:latin typeface="微軟正黑體" panose="020B0604030504040204" pitchFamily="34" charset="-120"/>
              <a:ea typeface="微軟正黑體" panose="020B0604030504040204" pitchFamily="34" charset="-120"/>
            </a:endParaRPr>
          </a:p>
          <a:p>
            <a:pPr>
              <a:buFont typeface="Wingdings" pitchFamily="2" charset="2"/>
              <a:buNone/>
              <a:defRPr/>
            </a:pPr>
            <a:r>
              <a:rPr lang="zh-TW" altLang="en-US" sz="3600" b="1" dirty="0">
                <a:latin typeface="微軟正黑體" panose="020B0604030504040204" pitchFamily="34" charset="-120"/>
                <a:ea typeface="微軟正黑體" panose="020B0604030504040204" pitchFamily="34" charset="-120"/>
              </a:rPr>
              <a:t>             </a:t>
            </a:r>
            <a:r>
              <a:rPr lang="zh-TW" altLang="en-US" sz="3600" b="1" dirty="0" smtClean="0">
                <a:latin typeface="微軟正黑體" panose="020B0604030504040204" pitchFamily="34" charset="-120"/>
                <a:ea typeface="微軟正黑體" panose="020B0604030504040204" pitchFamily="34" charset="-120"/>
              </a:rPr>
              <a:t>     被</a:t>
            </a:r>
            <a:r>
              <a:rPr lang="zh-TW" altLang="en-US" sz="3600" b="1" dirty="0">
                <a:latin typeface="微軟正黑體" panose="020B0604030504040204" pitchFamily="34" charset="-120"/>
                <a:ea typeface="微軟正黑體" panose="020B0604030504040204" pitchFamily="34" charset="-120"/>
              </a:rPr>
              <a:t>篩選、整理過的。</a:t>
            </a:r>
            <a:endParaRPr lang="en-US" altLang="zh-TW" sz="3600" b="1" dirty="0">
              <a:latin typeface="微軟正黑體" panose="020B0604030504040204" pitchFamily="34" charset="-120"/>
              <a:ea typeface="微軟正黑體" panose="020B0604030504040204" pitchFamily="34" charset="-120"/>
            </a:endParaRPr>
          </a:p>
          <a:p>
            <a:pPr algn="ctr">
              <a:buFont typeface="Wingdings" pitchFamily="2" charset="2"/>
              <a:buNone/>
              <a:defRPr/>
            </a:pPr>
            <a:r>
              <a:rPr lang="en-US" altLang="zh-TW" sz="2800" dirty="0" smtClean="0"/>
              <a:t>                                                                  ~</a:t>
            </a:r>
            <a:r>
              <a:rPr lang="zh-TW" altLang="en-US" sz="2800" b="1" dirty="0">
                <a:latin typeface="微軟正黑體" panose="020B0604030504040204" pitchFamily="34" charset="-120"/>
                <a:ea typeface="微軟正黑體" panose="020B0604030504040204" pitchFamily="34" charset="-120"/>
              </a:rPr>
              <a:t>守門人</a:t>
            </a:r>
            <a:r>
              <a:rPr lang="zh-TW" altLang="en-US" sz="2800" b="1" dirty="0" smtClean="0">
                <a:latin typeface="微軟正黑體" panose="020B0604030504040204" pitchFamily="34" charset="-120"/>
                <a:ea typeface="微軟正黑體" panose="020B0604030504040204" pitchFamily="34" charset="-120"/>
              </a:rPr>
              <a:t>理論   </a:t>
            </a:r>
            <a:endParaRPr lang="en-US" altLang="zh-TW" sz="2800" b="1" dirty="0">
              <a:latin typeface="微軟正黑體" panose="020B0604030504040204" pitchFamily="34" charset="-120"/>
              <a:ea typeface="微軟正黑體" panose="020B0604030504040204" pitchFamily="34" charset="-120"/>
            </a:endParaRPr>
          </a:p>
          <a:p>
            <a:pPr>
              <a:spcBef>
                <a:spcPts val="0"/>
              </a:spcBef>
              <a:buFont typeface="Wingdings" pitchFamily="2" charset="2"/>
              <a:buNone/>
              <a:defRPr/>
            </a:pPr>
            <a:endParaRPr lang="en-US" altLang="zh-TW" sz="1800" b="1" dirty="0" smtClean="0">
              <a:latin typeface="微軟正黑體" panose="020B0604030504040204" pitchFamily="34" charset="-120"/>
              <a:ea typeface="微軟正黑體" panose="020B0604030504040204" pitchFamily="34" charset="-120"/>
            </a:endParaRPr>
          </a:p>
          <a:p>
            <a:pPr marL="0" algn="ctr">
              <a:spcBef>
                <a:spcPts val="0"/>
              </a:spcBef>
              <a:buFont typeface="Wingdings" pitchFamily="2" charset="2"/>
              <a:buNone/>
              <a:defRPr/>
            </a:pPr>
            <a:endParaRPr lang="en-US" altLang="zh-TW" sz="2400" b="1" dirty="0">
              <a:latin typeface="微軟正黑體" panose="020B0604030504040204" pitchFamily="34" charset="-120"/>
              <a:ea typeface="微軟正黑體" panose="020B0604030504040204" pitchFamily="34" charset="-12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5" y="3182938"/>
            <a:ext cx="3276601" cy="370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標題 2"/>
          <p:cNvSpPr>
            <a:spLocks noGrp="1"/>
          </p:cNvSpPr>
          <p:nvPr>
            <p:ph type="title"/>
          </p:nvPr>
        </p:nvSpPr>
        <p:spPr>
          <a:xfrm>
            <a:off x="-828600" y="6093296"/>
            <a:ext cx="4896544" cy="936104"/>
          </a:xfrm>
        </p:spPr>
        <p:txBody>
          <a:bodyPr/>
          <a:lstStyle/>
          <a:p>
            <a:r>
              <a:rPr lang="zh-TW" altLang="en-US" sz="2800" dirty="0" smtClean="0">
                <a:latin typeface="微軟正黑體" pitchFamily="34" charset="-120"/>
                <a:ea typeface="微軟正黑體" pitchFamily="34" charset="-120"/>
              </a:rPr>
              <a:t>引自維基百科介紹</a:t>
            </a:r>
            <a:endParaRPr lang="zh-TW" altLang="zh-TW" sz="2800"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3292083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sp>
        <p:nvSpPr>
          <p:cNvPr id="4" name="內容版面配置區 3"/>
          <p:cNvSpPr>
            <a:spLocks noGrp="1"/>
          </p:cNvSpPr>
          <p:nvPr>
            <p:ph idx="1"/>
          </p:nvPr>
        </p:nvSpPr>
        <p:spPr/>
        <p:txBody>
          <a:bodyPr/>
          <a:lstStyle/>
          <a:p>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標題 2"/>
          <p:cNvSpPr txBox="1">
            <a:spLocks/>
          </p:cNvSpPr>
          <p:nvPr/>
        </p:nvSpPr>
        <p:spPr>
          <a:xfrm>
            <a:off x="5292080" y="-243408"/>
            <a:ext cx="4896544"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r>
              <a:rPr lang="zh-TW" altLang="en-US" sz="2700" dirty="0" smtClean="0">
                <a:solidFill>
                  <a:schemeClr val="tx1"/>
                </a:solidFill>
                <a:latin typeface="微軟正黑體" pitchFamily="34" charset="-120"/>
                <a:ea typeface="微軟正黑體" pitchFamily="34" charset="-120"/>
              </a:rPr>
              <a:t>引自創用</a:t>
            </a:r>
            <a:r>
              <a:rPr lang="en-US" altLang="zh-TW" sz="2700" dirty="0" smtClean="0">
                <a:solidFill>
                  <a:schemeClr val="tx1"/>
                </a:solidFill>
                <a:latin typeface="微軟正黑體" pitchFamily="34" charset="-120"/>
                <a:ea typeface="微軟正黑體" pitchFamily="34" charset="-120"/>
              </a:rPr>
              <a:t>cc</a:t>
            </a:r>
            <a:r>
              <a:rPr lang="zh-TW" altLang="en-US" sz="2700" dirty="0" smtClean="0">
                <a:solidFill>
                  <a:schemeClr val="tx1"/>
                </a:solidFill>
                <a:latin typeface="微軟正黑體" pitchFamily="34" charset="-120"/>
                <a:ea typeface="微軟正黑體" pitchFamily="34" charset="-120"/>
              </a:rPr>
              <a:t>網站</a:t>
            </a:r>
            <a:endParaRPr lang="zh-TW" altLang="zh-TW" sz="2700" dirty="0">
              <a:solidFill>
                <a:schemeClr val="tx1"/>
              </a:solidFill>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46161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7" y="-99392"/>
            <a:ext cx="9230332" cy="2664296"/>
          </a:xfrm>
          <a:prstGeom prst="rect">
            <a:avLst/>
          </a:prstGeom>
        </p:spPr>
      </p:pic>
      <p:pic>
        <p:nvPicPr>
          <p:cNvPr id="5"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7" y="2564904"/>
            <a:ext cx="9230332" cy="4293096"/>
          </a:xfrm>
          <a:prstGeom prst="rect">
            <a:avLst/>
          </a:prstGeom>
        </p:spPr>
      </p:pic>
      <p:sp>
        <p:nvSpPr>
          <p:cNvPr id="6" name="標題 2"/>
          <p:cNvSpPr txBox="1">
            <a:spLocks/>
          </p:cNvSpPr>
          <p:nvPr/>
        </p:nvSpPr>
        <p:spPr>
          <a:xfrm>
            <a:off x="5148064" y="315891"/>
            <a:ext cx="1152128"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r>
              <a:rPr lang="zh-TW" altLang="en-US" sz="2700" dirty="0" smtClean="0">
                <a:solidFill>
                  <a:schemeClr val="tx1"/>
                </a:solidFill>
                <a:latin typeface="微軟正黑體" pitchFamily="34" charset="-120"/>
                <a:ea typeface="微軟正黑體" pitchFamily="34" charset="-120"/>
              </a:rPr>
              <a:t>引自創用</a:t>
            </a:r>
            <a:r>
              <a:rPr lang="en-US" altLang="zh-TW" sz="2700" dirty="0" smtClean="0">
                <a:solidFill>
                  <a:schemeClr val="tx1"/>
                </a:solidFill>
                <a:latin typeface="微軟正黑體" pitchFamily="34" charset="-120"/>
                <a:ea typeface="微軟正黑體" pitchFamily="34" charset="-120"/>
              </a:rPr>
              <a:t>cc</a:t>
            </a:r>
            <a:r>
              <a:rPr lang="zh-TW" altLang="en-US" sz="2700" dirty="0" smtClean="0">
                <a:solidFill>
                  <a:schemeClr val="tx1"/>
                </a:solidFill>
                <a:latin typeface="微軟正黑體" pitchFamily="34" charset="-120"/>
                <a:ea typeface="微軟正黑體" pitchFamily="34" charset="-120"/>
              </a:rPr>
              <a:t>網站</a:t>
            </a:r>
            <a:endParaRPr lang="zh-TW" altLang="zh-TW" sz="2700" dirty="0">
              <a:solidFill>
                <a:schemeClr val="tx1"/>
              </a:solidFill>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1280029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868144" y="1412776"/>
            <a:ext cx="3131839" cy="4353347"/>
          </a:xfrm>
        </p:spPr>
        <p:txBody>
          <a:bodyPr/>
          <a:lstStyle/>
          <a:p>
            <a:pPr marL="0" indent="0">
              <a:buNone/>
            </a:pPr>
            <a:r>
              <a:rPr lang="zh-TW" altLang="en-US" b="1" kern="0" dirty="0">
                <a:solidFill>
                  <a:srgbClr val="0000CC"/>
                </a:solidFill>
                <a:latin typeface="微軟正黑體" panose="020B0604030504040204" pitchFamily="34" charset="-120"/>
                <a:ea typeface="微軟正黑體" panose="020B0604030504040204" pitchFamily="34" charset="-120"/>
              </a:rPr>
              <a:t>創意</a:t>
            </a:r>
            <a:r>
              <a:rPr lang="zh-TW" altLang="en-US" b="1" kern="0" dirty="0">
                <a:latin typeface="微軟正黑體" panose="020B0604030504040204" pitchFamily="34" charset="-120"/>
                <a:ea typeface="微軟正黑體" panose="020B0604030504040204" pitchFamily="34" charset="-120"/>
              </a:rPr>
              <a:t>來自</a:t>
            </a:r>
            <a:r>
              <a:rPr lang="zh-TW" altLang="en-US" b="1" kern="0" dirty="0" smtClean="0">
                <a:latin typeface="微軟正黑體" panose="020B0604030504040204" pitchFamily="34" charset="-120"/>
                <a:ea typeface="微軟正黑體" panose="020B0604030504040204" pitchFamily="34" charset="-120"/>
              </a:rPr>
              <a:t>思考</a:t>
            </a:r>
            <a:endParaRPr lang="en-US" altLang="zh-TW" b="1" kern="0" dirty="0" smtClean="0">
              <a:latin typeface="微軟正黑體" panose="020B0604030504040204" pitchFamily="34" charset="-120"/>
              <a:ea typeface="微軟正黑體" panose="020B0604030504040204" pitchFamily="34" charset="-120"/>
            </a:endParaRPr>
          </a:p>
          <a:p>
            <a:pPr marL="0" indent="0">
              <a:buNone/>
            </a:pPr>
            <a:r>
              <a:rPr lang="zh-TW" altLang="en-US" sz="800" b="1" kern="0" dirty="0" smtClean="0">
                <a:latin typeface="微軟正黑體" panose="020B0604030504040204" pitchFamily="34" charset="-120"/>
                <a:ea typeface="微軟正黑體" panose="020B0604030504040204" pitchFamily="34" charset="-120"/>
              </a:rPr>
              <a:t> </a:t>
            </a:r>
            <a:r>
              <a:rPr lang="zh-TW" altLang="en-US" b="1" kern="0" dirty="0">
                <a:solidFill>
                  <a:srgbClr val="FF0000"/>
                </a:solidFill>
                <a:latin typeface="微軟正黑體" panose="020B0604030504040204" pitchFamily="34" charset="-120"/>
                <a:ea typeface="微軟正黑體" panose="020B0604030504040204" pitchFamily="34" charset="-120"/>
              </a:rPr>
              <a:t>抄襲</a:t>
            </a:r>
            <a:r>
              <a:rPr lang="zh-TW" altLang="en-US" b="1" kern="0" dirty="0">
                <a:latin typeface="微軟正黑體" panose="020B0604030504040204" pitchFamily="34" charset="-120"/>
                <a:ea typeface="微軟正黑體" panose="020B0604030504040204" pitchFamily="34" charset="-120"/>
              </a:rPr>
              <a:t>則不思考</a:t>
            </a:r>
            <a:endParaRPr lang="zh-TW" altLang="en-US" kern="0" dirty="0"/>
          </a:p>
          <a:p>
            <a:endParaRPr lang="zh-TW" altLang="en-US" dirty="0"/>
          </a:p>
        </p:txBody>
      </p:sp>
      <p:sp>
        <p:nvSpPr>
          <p:cNvPr id="3" name="標題 2"/>
          <p:cNvSpPr>
            <a:spLocks noGrp="1"/>
          </p:cNvSpPr>
          <p:nvPr>
            <p:ph type="title"/>
          </p:nvPr>
        </p:nvSpPr>
        <p:spPr/>
        <p:txBody>
          <a:bodyPr/>
          <a:lstStyle/>
          <a:p>
            <a:endParaRPr lang="zh-TW" altLang="en-US"/>
          </a:p>
        </p:txBody>
      </p:sp>
      <p:pic>
        <p:nvPicPr>
          <p:cNvPr id="4" name="內容版面配置區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25" y="-26988"/>
            <a:ext cx="5653088" cy="695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標題 2"/>
          <p:cNvSpPr txBox="1">
            <a:spLocks/>
          </p:cNvSpPr>
          <p:nvPr/>
        </p:nvSpPr>
        <p:spPr>
          <a:xfrm>
            <a:off x="395536" y="6165304"/>
            <a:ext cx="4896544"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chemeClr val="bg1"/>
                </a:solidFill>
                <a:latin typeface="標楷體" pitchFamily="65" charset="-120"/>
                <a:ea typeface="標楷體" pitchFamily="65" charset="-120"/>
                <a:cs typeface="+mj-cs"/>
              </a:defRPr>
            </a:lvl1pPr>
          </a:lstStyle>
          <a:p>
            <a:pPr algn="l"/>
            <a:r>
              <a:rPr lang="zh-TW" altLang="en-US" sz="2700" dirty="0" smtClean="0">
                <a:latin typeface="微軟正黑體" pitchFamily="34" charset="-120"/>
                <a:ea typeface="微軟正黑體" pitchFamily="34" charset="-120"/>
              </a:rPr>
              <a:t>引自網路</a:t>
            </a:r>
            <a:endParaRPr lang="zh-TW" altLang="zh-TW" sz="2700"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425232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83568" y="1556792"/>
            <a:ext cx="8100392" cy="4353347"/>
          </a:xfrm>
        </p:spPr>
        <p:txBody>
          <a:bodyPr>
            <a:normAutofit/>
          </a:bodyPr>
          <a:lstStyle/>
          <a:p>
            <a:pPr marL="0" indent="0" algn="ctr">
              <a:buNone/>
            </a:pPr>
            <a:r>
              <a:rPr lang="zh-TW" altLang="en-US" sz="4000" b="1" dirty="0" smtClean="0">
                <a:latin typeface="微軟正黑體" panose="020B0604030504040204" pitchFamily="34" charset="-120"/>
                <a:ea typeface="微軟正黑體" panose="020B0604030504040204" pitchFamily="34" charset="-120"/>
              </a:rPr>
              <a:t>謝謝</a:t>
            </a:r>
            <a:r>
              <a:rPr lang="zh-TW" altLang="en-US" sz="4000" b="1">
                <a:latin typeface="微軟正黑體" panose="020B0604030504040204" pitchFamily="34" charset="-120"/>
                <a:ea typeface="微軟正黑體" panose="020B0604030504040204" pitchFamily="34" charset="-120"/>
              </a:rPr>
              <a:t>聆聽   </a:t>
            </a:r>
            <a:r>
              <a:rPr lang="zh-TW" altLang="en-US" sz="4000" b="1" smtClean="0">
                <a:latin typeface="微軟正黑體" panose="020B0604030504040204" pitchFamily="34" charset="-120"/>
                <a:ea typeface="微軟正黑體" panose="020B0604030504040204" pitchFamily="34" charset="-120"/>
              </a:rPr>
              <a:t>世界咖啡館討論</a:t>
            </a:r>
            <a:r>
              <a:rPr lang="zh-TW" altLang="en-US" sz="4000" b="1" dirty="0">
                <a:latin typeface="微軟正黑體" panose="020B0604030504040204" pitchFamily="34" charset="-120"/>
                <a:ea typeface="微軟正黑體" panose="020B0604030504040204" pitchFamily="34" charset="-120"/>
              </a:rPr>
              <a:t>時間</a:t>
            </a:r>
            <a:endParaRPr lang="en-US" altLang="zh-TW" sz="4000" b="1" dirty="0">
              <a:latin typeface="微軟正黑體" pitchFamily="34" charset="-120"/>
              <a:ea typeface="微軟正黑體" pitchFamily="34" charset="-120"/>
            </a:endParaRPr>
          </a:p>
          <a:p>
            <a:pPr marL="0" indent="0" algn="ctr">
              <a:buNone/>
            </a:pPr>
            <a:endParaRPr lang="en-US" altLang="zh-TW" sz="4000" b="1" dirty="0">
              <a:latin typeface="微軟正黑體" pitchFamily="34" charset="-120"/>
              <a:ea typeface="微軟正黑體" pitchFamily="34" charset="-120"/>
            </a:endParaRPr>
          </a:p>
          <a:p>
            <a:pPr marL="0" indent="0" algn="ctr">
              <a:buNone/>
            </a:pPr>
            <a:r>
              <a:rPr lang="en-US" altLang="zh-TW" sz="4000" b="1" dirty="0">
                <a:latin typeface="微軟正黑體" pitchFamily="34" charset="-120"/>
                <a:ea typeface="微軟正黑體" pitchFamily="34" charset="-120"/>
              </a:rPr>
              <a:t>Thank you for your attention</a:t>
            </a:r>
            <a:r>
              <a:rPr lang="zh-TW" altLang="en-US" sz="4000" b="1" dirty="0">
                <a:latin typeface="微軟正黑體" panose="020B0604030504040204" pitchFamily="34" charset="-120"/>
                <a:ea typeface="微軟正黑體" panose="020B0604030504040204" pitchFamily="34" charset="-120"/>
              </a:rPr>
              <a:t>！</a:t>
            </a:r>
          </a:p>
          <a:p>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6470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340768"/>
            <a:ext cx="7704856" cy="5328592"/>
          </a:xfrm>
        </p:spPr>
        <p:txBody>
          <a:bodyPr>
            <a:normAutofit/>
          </a:bodyPr>
          <a:lstStyle/>
          <a:p>
            <a:pPr>
              <a:buFont typeface="Wingdings" pitchFamily="2" charset="2"/>
              <a:buChar char="l"/>
              <a:defRPr/>
            </a:pPr>
            <a:r>
              <a:rPr lang="zh-TW" altLang="en-US" b="1" dirty="0">
                <a:latin typeface="微軟正黑體" panose="020B0604030504040204" pitchFamily="34" charset="-120"/>
                <a:ea typeface="微軟正黑體" panose="020B0604030504040204" pitchFamily="34" charset="-120"/>
              </a:rPr>
              <a:t>網路是公共領域嗎？臉書是公共領域嗎？媒體的角色</a:t>
            </a:r>
            <a:r>
              <a:rPr lang="zh-TW" altLang="en-US" b="1" dirty="0" smtClean="0">
                <a:latin typeface="微軟正黑體" panose="020B0604030504040204" pitchFamily="34" charset="-120"/>
                <a:ea typeface="微軟正黑體" panose="020B0604030504040204" pitchFamily="34" charset="-120"/>
              </a:rPr>
              <a:t>？→媒體是公共性的。</a:t>
            </a:r>
            <a:endParaRPr lang="en-US" altLang="zh-TW" b="1" dirty="0">
              <a:latin typeface="微軟正黑體" panose="020B0604030504040204" pitchFamily="34" charset="-120"/>
              <a:ea typeface="微軟正黑體" panose="020B0604030504040204" pitchFamily="34" charset="-120"/>
            </a:endParaRPr>
          </a:p>
          <a:p>
            <a:pPr>
              <a:buFont typeface="Wingdings" pitchFamily="2" charset="2"/>
              <a:buChar char="l"/>
              <a:defRPr/>
            </a:pPr>
            <a:r>
              <a:rPr lang="zh-TW" altLang="en-US" b="1" dirty="0">
                <a:latin typeface="微軟正黑體" panose="020B0604030504040204" pitchFamily="34" charset="-120"/>
                <a:ea typeface="微軟正黑體" panose="020B0604030504040204" pitchFamily="34" charset="-120"/>
              </a:rPr>
              <a:t>新聞製作的真相</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以</a:t>
            </a:r>
            <a:r>
              <a:rPr lang="en-US" altLang="zh-TW" b="1" dirty="0">
                <a:latin typeface="微軟正黑體" panose="020B0604030504040204" pitchFamily="34" charset="-120"/>
                <a:ea typeface="微軟正黑體" panose="020B0604030504040204" pitchFamily="34" charset="-120"/>
              </a:rPr>
              <a:t>2011/10/18</a:t>
            </a:r>
            <a:r>
              <a:rPr lang="zh-TW" altLang="en-US" b="1" dirty="0">
                <a:latin typeface="微軟正黑體" panose="020B0604030504040204" pitchFamily="34" charset="-120"/>
                <a:ea typeface="微軟正黑體" panose="020B0604030504040204" pitchFamily="34" charset="-120"/>
              </a:rPr>
              <a:t>中視新聞為例</a:t>
            </a:r>
            <a:r>
              <a:rPr lang="en-US" altLang="zh-TW" b="1" dirty="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新聞</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資訊只</a:t>
            </a:r>
            <a:r>
              <a:rPr lang="zh-TW" altLang="en-US" b="1" dirty="0">
                <a:latin typeface="微軟正黑體" panose="020B0604030504040204" pitchFamily="34" charset="-120"/>
                <a:ea typeface="微軟正黑體" panose="020B0604030504040204" pitchFamily="34" charset="-120"/>
              </a:rPr>
              <a:t>反映片段事實。</a:t>
            </a:r>
            <a:endParaRPr lang="en-US" altLang="zh-TW" b="1" dirty="0">
              <a:latin typeface="微軟正黑體" panose="020B0604030504040204" pitchFamily="34" charset="-120"/>
              <a:ea typeface="微軟正黑體" panose="020B0604030504040204" pitchFamily="34" charset="-120"/>
            </a:endParaRPr>
          </a:p>
          <a:p>
            <a:pPr algn="just">
              <a:buFont typeface="Wingdings" pitchFamily="2" charset="2"/>
              <a:buChar char="l"/>
              <a:defRPr/>
            </a:pPr>
            <a:r>
              <a:rPr lang="zh-TW" altLang="en-US" b="1" dirty="0">
                <a:solidFill>
                  <a:srgbClr val="0000CC"/>
                </a:solidFill>
                <a:latin typeface="微軟正黑體" panose="020B0604030504040204" pitchFamily="34" charset="-120"/>
                <a:ea typeface="微軟正黑體" panose="020B0604030504040204" pitchFamily="34" charset="-120"/>
              </a:rPr>
              <a:t>媒體</a:t>
            </a:r>
            <a:r>
              <a:rPr lang="zh-TW" altLang="en-US" b="1" dirty="0">
                <a:latin typeface="微軟正黑體" panose="020B0604030504040204" pitchFamily="34" charset="-120"/>
                <a:ea typeface="微軟正黑體" panose="020B0604030504040204" pitchFamily="34" charset="-120"/>
              </a:rPr>
              <a:t>是</a:t>
            </a:r>
            <a:r>
              <a:rPr lang="zh-TW" altLang="en-US" b="1" dirty="0">
                <a:solidFill>
                  <a:srgbClr val="0000CC"/>
                </a:solidFill>
                <a:latin typeface="微軟正黑體" panose="020B0604030504040204" pitchFamily="34" charset="-120"/>
                <a:ea typeface="微軟正黑體" panose="020B0604030504040204" pitchFamily="34" charset="-120"/>
              </a:rPr>
              <a:t>第四權</a:t>
            </a:r>
            <a:r>
              <a:rPr lang="zh-TW" altLang="en-US" b="1" dirty="0">
                <a:latin typeface="微軟正黑體" panose="020B0604030504040204" pitchFamily="34" charset="-120"/>
                <a:ea typeface="微軟正黑體" panose="020B0604030504040204" pitchFamily="34" charset="-120"/>
              </a:rPr>
              <a:t>：獨立</a:t>
            </a:r>
            <a:r>
              <a:rPr lang="zh-TW" altLang="en-US" b="1" dirty="0" smtClean="0">
                <a:latin typeface="微軟正黑體" panose="020B0604030504040204" pitchFamily="34" charset="-120"/>
                <a:ea typeface="微軟正黑體" panose="020B0604030504040204" pitchFamily="34" charset="-120"/>
              </a:rPr>
              <a:t>媒體</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自媒體</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商業媒體、公共媒體。媒體</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記者的社會責任：是</a:t>
            </a:r>
            <a:r>
              <a:rPr lang="zh-TW" altLang="en-US" b="1" dirty="0">
                <a:solidFill>
                  <a:srgbClr val="FF0000"/>
                </a:solidFill>
                <a:latin typeface="微軟正黑體" panose="020B0604030504040204" pitchFamily="34" charset="-120"/>
                <a:ea typeface="微軟正黑體" panose="020B0604030504040204" pitchFamily="34" charset="-120"/>
              </a:rPr>
              <a:t>無冕王</a:t>
            </a:r>
            <a:r>
              <a:rPr lang="zh-TW" altLang="en-US" b="1" dirty="0">
                <a:latin typeface="微軟正黑體" panose="020B0604030504040204" pitchFamily="34" charset="-120"/>
                <a:ea typeface="微軟正黑體" panose="020B0604030504040204" pitchFamily="34" charset="-120"/>
              </a:rPr>
              <a:t>？還是</a:t>
            </a:r>
            <a:r>
              <a:rPr lang="zh-TW" altLang="en-US" b="1" dirty="0">
                <a:solidFill>
                  <a:srgbClr val="FF0000"/>
                </a:solidFill>
                <a:latin typeface="微軟正黑體" panose="020B0604030504040204" pitchFamily="34" charset="-120"/>
                <a:ea typeface="微軟正黑體" panose="020B0604030504040204" pitchFamily="34" charset="-120"/>
              </a:rPr>
              <a:t>狗仔</a:t>
            </a:r>
            <a:r>
              <a:rPr lang="zh-TW" altLang="en-US" b="1" dirty="0" smtClean="0">
                <a:latin typeface="微軟正黑體" panose="020B0604030504040204" pitchFamily="34" charset="-120"/>
                <a:ea typeface="微軟正黑體" panose="020B0604030504040204" pitchFamily="34" charset="-120"/>
              </a:rPr>
              <a:t>？</a:t>
            </a:r>
            <a:endParaRPr lang="en-US" altLang="zh-TW" b="1" dirty="0" smtClean="0">
              <a:latin typeface="微軟正黑體" panose="020B0604030504040204" pitchFamily="34" charset="-120"/>
              <a:ea typeface="微軟正黑體" panose="020B0604030504040204" pitchFamily="34" charset="-120"/>
            </a:endParaRPr>
          </a:p>
          <a:p>
            <a:pPr algn="just">
              <a:buFont typeface="Wingdings" pitchFamily="2" charset="2"/>
              <a:buChar char="l"/>
              <a:defRPr/>
            </a:pPr>
            <a:r>
              <a:rPr lang="zh-TW" altLang="en-US" b="1" dirty="0">
                <a:latin typeface="微軟正黑體" panose="020B0604030504040204" pitchFamily="34" charset="-120"/>
                <a:ea typeface="微軟正黑體" panose="020B0604030504040204" pitchFamily="34" charset="-120"/>
              </a:rPr>
              <a:t>新</a:t>
            </a:r>
            <a:r>
              <a:rPr lang="zh-TW" altLang="en-US" b="1" dirty="0" smtClean="0">
                <a:latin typeface="微軟正黑體" panose="020B0604030504040204" pitchFamily="34" charset="-120"/>
                <a:ea typeface="微軟正黑體" panose="020B0604030504040204" pitchFamily="34" charset="-120"/>
              </a:rPr>
              <a:t>媒體</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介</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網路新媒體</a:t>
            </a:r>
            <a:r>
              <a:rPr lang="zh-TW" altLang="en-US" b="1" dirty="0" smtClean="0">
                <a:latin typeface="微軟正黑體" panose="020B0604030504040204" pitchFamily="34" charset="-120"/>
                <a:ea typeface="微軟正黑體" panose="020B0604030504040204" pitchFamily="34" charset="-120"/>
              </a:rPr>
              <a:t>、數位</a:t>
            </a:r>
            <a:r>
              <a:rPr lang="zh-TW" altLang="en-US" b="1" dirty="0">
                <a:latin typeface="微軟正黑體" panose="020B0604030504040204" pitchFamily="34" charset="-120"/>
                <a:ea typeface="微軟正黑體" panose="020B0604030504040204" pitchFamily="34" charset="-120"/>
              </a:rPr>
              <a:t>新媒體</a:t>
            </a:r>
            <a:r>
              <a:rPr lang="zh-TW" altLang="en-US" b="1" dirty="0" smtClean="0">
                <a:latin typeface="微軟正黑體" panose="020B0604030504040204" pitchFamily="34" charset="-120"/>
                <a:ea typeface="微軟正黑體" panose="020B0604030504040204" pitchFamily="34" charset="-120"/>
              </a:rPr>
              <a:t>等，技術之外→</a:t>
            </a:r>
            <a:r>
              <a:rPr lang="zh-TW" altLang="en-US" b="1" dirty="0" smtClean="0">
                <a:solidFill>
                  <a:srgbClr val="EE3E3E"/>
                </a:solidFill>
                <a:latin typeface="微軟正黑體" panose="020B0604030504040204" pitchFamily="34" charset="-120"/>
                <a:ea typeface="微軟正黑體" panose="020B0604030504040204" pitchFamily="34" charset="-120"/>
              </a:rPr>
              <a:t>內容</a:t>
            </a:r>
            <a:r>
              <a:rPr lang="zh-TW" altLang="en-US" b="1" dirty="0" smtClean="0">
                <a:latin typeface="微軟正黑體" panose="020B0604030504040204" pitchFamily="34" charset="-120"/>
                <a:ea typeface="微軟正黑體" panose="020B0604030504040204" pitchFamily="34" charset="-120"/>
              </a:rPr>
              <a:t>→</a:t>
            </a:r>
            <a:r>
              <a:rPr lang="zh-TW" altLang="en-US" b="1" dirty="0" smtClean="0">
                <a:solidFill>
                  <a:srgbClr val="0000FF"/>
                </a:solidFill>
                <a:latin typeface="微軟正黑體" panose="020B0604030504040204" pitchFamily="34" charset="-120"/>
                <a:ea typeface="微軟正黑體" panose="020B0604030504040204" pitchFamily="34" charset="-120"/>
              </a:rPr>
              <a:t>數位匯流趨勢</a:t>
            </a:r>
            <a:r>
              <a:rPr lang="zh-TW" altLang="en-US" b="1" dirty="0" smtClean="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
        <p:nvSpPr>
          <p:cNvPr id="4" name="標題 2"/>
          <p:cNvSpPr>
            <a:spLocks noGrp="1"/>
          </p:cNvSpPr>
          <p:nvPr>
            <p:ph type="title"/>
          </p:nvPr>
        </p:nvSpPr>
        <p:spPr>
          <a:xfrm>
            <a:off x="395536" y="188640"/>
            <a:ext cx="8244408" cy="936104"/>
          </a:xfrm>
        </p:spPr>
        <p:txBody>
          <a:bodyPr/>
          <a:lstStyle/>
          <a:p>
            <a:r>
              <a:rPr lang="zh-TW" altLang="en-US" sz="4400" dirty="0" smtClean="0">
                <a:solidFill>
                  <a:schemeClr val="tx1"/>
                </a:solidFill>
                <a:latin typeface="微軟正黑體" pitchFamily="34" charset="-120"/>
                <a:ea typeface="微軟正黑體" pitchFamily="34" charset="-120"/>
              </a:rPr>
              <a:t>一  </a:t>
            </a:r>
            <a:r>
              <a:rPr lang="zh-TW" altLang="en-US" sz="4400" dirty="0">
                <a:solidFill>
                  <a:schemeClr val="tx1"/>
                </a:solidFill>
                <a:latin typeface="微軟正黑體" pitchFamily="34" charset="-120"/>
                <a:ea typeface="微軟正黑體" pitchFamily="34" charset="-120"/>
              </a:rPr>
              <a:t>網路</a:t>
            </a:r>
            <a:r>
              <a:rPr lang="zh-TW" altLang="en-US" sz="4400" dirty="0" smtClean="0">
                <a:solidFill>
                  <a:schemeClr val="tx1"/>
                </a:solidFill>
                <a:latin typeface="微軟正黑體" pitchFamily="34" charset="-120"/>
                <a:ea typeface="微軟正黑體" pitchFamily="34" charset="-120"/>
              </a:rPr>
              <a:t>、新媒體</a:t>
            </a:r>
            <a:r>
              <a:rPr lang="zh-TW" altLang="en-US" sz="4400" dirty="0">
                <a:solidFill>
                  <a:schemeClr val="tx1"/>
                </a:solidFill>
                <a:latin typeface="微軟正黑體" pitchFamily="34" charset="-120"/>
                <a:ea typeface="微軟正黑體" pitchFamily="34" charset="-120"/>
              </a:rPr>
              <a:t>與</a:t>
            </a:r>
            <a:r>
              <a:rPr lang="zh-TW" altLang="en-US" sz="4400" dirty="0" smtClean="0">
                <a:solidFill>
                  <a:schemeClr val="tx1"/>
                </a:solidFill>
                <a:latin typeface="微軟正黑體" pitchFamily="34" charset="-120"/>
                <a:ea typeface="微軟正黑體" pitchFamily="34" charset="-120"/>
              </a:rPr>
              <a:t>言論</a:t>
            </a:r>
            <a:endParaRPr lang="zh-TW" altLang="zh-TW" sz="4400" dirty="0">
              <a:solidFill>
                <a:schemeClr val="tx1"/>
              </a:solidFill>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98577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8100392" cy="5400600"/>
          </a:xfrm>
        </p:spPr>
        <p:txBody>
          <a:bodyPr>
            <a:normAutofit fontScale="92500" lnSpcReduction="20000"/>
          </a:bodyPr>
          <a:lstStyle/>
          <a:p>
            <a:pPr>
              <a:buFont typeface="Wingdings" panose="05000000000000000000" pitchFamily="2" charset="2"/>
              <a:buChar char="l"/>
            </a:pPr>
            <a:r>
              <a:rPr lang="zh-TW" altLang="zh-TW" b="1" dirty="0">
                <a:latin typeface="微軟正黑體" panose="020B0604030504040204" pitchFamily="34" charset="-120"/>
                <a:ea typeface="微軟正黑體" panose="020B0604030504040204" pitchFamily="34" charset="-120"/>
              </a:rPr>
              <a:t>沃草</a:t>
            </a:r>
            <a:r>
              <a:rPr lang="en-US" altLang="zh-TW" b="1" u="sng" dirty="0">
                <a:latin typeface="微軟正黑體" panose="020B0604030504040204" pitchFamily="34" charset="-120"/>
                <a:ea typeface="微軟正黑體" panose="020B0604030504040204" pitchFamily="34" charset="-120"/>
                <a:hlinkClick r:id="rId2"/>
              </a:rPr>
              <a:t>http://watchout.tw/</a:t>
            </a:r>
            <a:endParaRPr lang="zh-TW" altLang="zh-TW" b="1"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zh-TW" b="1" dirty="0">
                <a:latin typeface="微軟正黑體" panose="020B0604030504040204" pitchFamily="34" charset="-120"/>
                <a:ea typeface="微軟正黑體" panose="020B0604030504040204" pitchFamily="34" charset="-120"/>
              </a:rPr>
              <a:t>風傳媒</a:t>
            </a:r>
            <a:r>
              <a:rPr lang="en-US" altLang="zh-TW" b="1" u="sng" dirty="0">
                <a:latin typeface="微軟正黑體" panose="020B0604030504040204" pitchFamily="34" charset="-120"/>
                <a:ea typeface="微軟正黑體" panose="020B0604030504040204" pitchFamily="34" charset="-120"/>
                <a:hlinkClick r:id="rId3"/>
              </a:rPr>
              <a:t>http://www.storm.mg/</a:t>
            </a:r>
            <a:endParaRPr lang="en-US" altLang="zh-TW" b="1" u="sng"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smtClean="0">
                <a:latin typeface="微軟正黑體" panose="020B0604030504040204" pitchFamily="34" charset="-120"/>
                <a:ea typeface="微軟正黑體" panose="020B0604030504040204" pitchFamily="34" charset="-120"/>
              </a:rPr>
              <a:t>獨立評論</a:t>
            </a:r>
            <a:r>
              <a:rPr lang="en-US" altLang="zh-TW" b="1" dirty="0">
                <a:latin typeface="微軟正黑體" panose="020B0604030504040204" pitchFamily="34" charset="-120"/>
                <a:ea typeface="微軟正黑體" panose="020B0604030504040204" pitchFamily="34" charset="-120"/>
                <a:hlinkClick r:id="rId4"/>
              </a:rPr>
              <a:t>http://opinion.cw.com.tw</a:t>
            </a:r>
            <a:r>
              <a:rPr lang="en-US" altLang="zh-TW" b="1" dirty="0" smtClean="0">
                <a:latin typeface="微軟正黑體" panose="020B0604030504040204" pitchFamily="34" charset="-120"/>
                <a:ea typeface="微軟正黑體" panose="020B0604030504040204" pitchFamily="34" charset="-120"/>
                <a:hlinkClick r:id="rId4"/>
              </a:rPr>
              <a:t>/</a:t>
            </a: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關鍵</a:t>
            </a:r>
            <a:r>
              <a:rPr lang="zh-TW" altLang="en-US" b="1" dirty="0" smtClean="0">
                <a:latin typeface="微軟正黑體" panose="020B0604030504040204" pitchFamily="34" charset="-120"/>
                <a:ea typeface="微軟正黑體" panose="020B0604030504040204" pitchFamily="34" charset="-120"/>
              </a:rPr>
              <a:t>評論</a:t>
            </a:r>
            <a:r>
              <a:rPr lang="en-US" altLang="zh-TW" sz="2800" b="1" dirty="0">
                <a:latin typeface="微軟正黑體" panose="020B0604030504040204" pitchFamily="34" charset="-120"/>
                <a:ea typeface="微軟正黑體" panose="020B0604030504040204" pitchFamily="34" charset="-120"/>
                <a:hlinkClick r:id="rId5"/>
              </a:rPr>
              <a:t>https://www.thenewslens.com</a:t>
            </a:r>
            <a:r>
              <a:rPr lang="en-US" altLang="zh-TW" sz="2800" b="1" dirty="0" smtClean="0">
                <a:latin typeface="微軟正黑體" panose="020B0604030504040204" pitchFamily="34" charset="-120"/>
                <a:ea typeface="微軟正黑體" panose="020B0604030504040204" pitchFamily="34" charset="-120"/>
                <a:hlinkClick r:id="rId5"/>
              </a:rPr>
              <a:t>/</a:t>
            </a:r>
            <a:endParaRPr lang="en-US" altLang="zh-TW" sz="2800"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smtClean="0">
                <a:latin typeface="微軟正黑體" panose="020B0604030504040204" pitchFamily="34" charset="-120"/>
                <a:ea typeface="微軟正黑體" panose="020B0604030504040204" pitchFamily="34" charset="-120"/>
              </a:rPr>
              <a:t>報導者</a:t>
            </a:r>
            <a:r>
              <a:rPr lang="en-US" altLang="zh-TW" b="1" dirty="0" smtClean="0">
                <a:latin typeface="微軟正黑體" panose="020B0604030504040204" pitchFamily="34" charset="-120"/>
                <a:ea typeface="微軟正黑體" panose="020B0604030504040204" pitchFamily="34" charset="-120"/>
                <a:hlinkClick r:id="rId6"/>
              </a:rPr>
              <a:t>https</a:t>
            </a:r>
            <a:r>
              <a:rPr lang="en-US" altLang="zh-TW" b="1" dirty="0">
                <a:latin typeface="微軟正黑體" panose="020B0604030504040204" pitchFamily="34" charset="-120"/>
                <a:ea typeface="微軟正黑體" panose="020B0604030504040204" pitchFamily="34" charset="-120"/>
                <a:hlinkClick r:id="rId6"/>
              </a:rPr>
              <a:t>://www.twreporter.org</a:t>
            </a:r>
            <a:r>
              <a:rPr lang="en-US" altLang="zh-TW" b="1" dirty="0" smtClean="0">
                <a:latin typeface="微軟正黑體" panose="020B0604030504040204" pitchFamily="34" charset="-120"/>
                <a:ea typeface="微軟正黑體" panose="020B0604030504040204" pitchFamily="34" charset="-120"/>
                <a:hlinkClick r:id="rId6"/>
              </a:rPr>
              <a:t>/</a:t>
            </a: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smtClean="0">
                <a:latin typeface="微軟正黑體" panose="020B0604030504040204" pitchFamily="34" charset="-120"/>
                <a:ea typeface="微軟正黑體" panose="020B0604030504040204" pitchFamily="34" charset="-120"/>
              </a:rPr>
              <a:t>上報</a:t>
            </a:r>
            <a:r>
              <a:rPr lang="en-US" altLang="zh-TW" b="1" dirty="0" smtClean="0">
                <a:latin typeface="微軟正黑體" panose="020B0604030504040204" pitchFamily="34" charset="-120"/>
                <a:ea typeface="微軟正黑體" panose="020B0604030504040204" pitchFamily="34" charset="-120"/>
                <a:hlinkClick r:id="rId7"/>
              </a:rPr>
              <a:t>http</a:t>
            </a:r>
            <a:r>
              <a:rPr lang="en-US" altLang="zh-TW" b="1" dirty="0">
                <a:latin typeface="微軟正黑體" panose="020B0604030504040204" pitchFamily="34" charset="-120"/>
                <a:ea typeface="微軟正黑體" panose="020B0604030504040204" pitchFamily="34" charset="-120"/>
                <a:hlinkClick r:id="rId7"/>
              </a:rPr>
              <a:t>://www.upmedia.mg</a:t>
            </a:r>
            <a:r>
              <a:rPr lang="en-US" altLang="zh-TW" b="1" dirty="0" smtClean="0">
                <a:latin typeface="微軟正黑體" panose="020B0604030504040204" pitchFamily="34" charset="-120"/>
                <a:ea typeface="微軟正黑體" panose="020B0604030504040204" pitchFamily="34" charset="-120"/>
                <a:hlinkClick r:id="rId7"/>
              </a:rPr>
              <a:t>/</a:t>
            </a: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民報</a:t>
            </a:r>
            <a:r>
              <a:rPr lang="en-US" altLang="zh-TW" b="1" dirty="0">
                <a:latin typeface="微軟正黑體" panose="020B0604030504040204" pitchFamily="34" charset="-120"/>
                <a:ea typeface="微軟正黑體" panose="020B0604030504040204" pitchFamily="34" charset="-120"/>
                <a:hlinkClick r:id="rId8"/>
              </a:rPr>
              <a:t>http://www.peoplenews.tw/</a:t>
            </a:r>
            <a:endParaRPr lang="en-US" altLang="zh-TW" b="1"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smtClean="0">
                <a:latin typeface="微軟正黑體" panose="020B0604030504040204" pitchFamily="34" charset="-120"/>
                <a:ea typeface="微軟正黑體" panose="020B0604030504040204" pitchFamily="34" charset="-120"/>
              </a:rPr>
              <a:t>信傳媒</a:t>
            </a:r>
            <a:r>
              <a:rPr lang="en-US" altLang="zh-TW" b="1" dirty="0" smtClean="0">
                <a:latin typeface="微軟正黑體" panose="020B0604030504040204" pitchFamily="34" charset="-120"/>
                <a:ea typeface="微軟正黑體" panose="020B0604030504040204" pitchFamily="34" charset="-120"/>
                <a:hlinkClick r:id="rId9"/>
              </a:rPr>
              <a:t>https</a:t>
            </a:r>
            <a:r>
              <a:rPr lang="en-US" altLang="zh-TW" b="1" dirty="0">
                <a:latin typeface="微軟正黑體" panose="020B0604030504040204" pitchFamily="34" charset="-120"/>
                <a:ea typeface="微軟正黑體" panose="020B0604030504040204" pitchFamily="34" charset="-120"/>
                <a:hlinkClick r:id="rId9"/>
              </a:rPr>
              <a:t>://www.cmmedia.com.tw</a:t>
            </a:r>
            <a:r>
              <a:rPr lang="en-US" altLang="zh-TW" b="1" dirty="0" smtClean="0">
                <a:latin typeface="微軟正黑體" panose="020B0604030504040204" pitchFamily="34" charset="-120"/>
                <a:ea typeface="微軟正黑體" panose="020B0604030504040204" pitchFamily="34" charset="-120"/>
                <a:hlinkClick r:id="rId9"/>
              </a:rPr>
              <a:t>/</a:t>
            </a: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smtClean="0">
                <a:latin typeface="微軟正黑體" panose="020B0604030504040204" pitchFamily="34" charset="-120"/>
                <a:ea typeface="微軟正黑體" panose="020B0604030504040204" pitchFamily="34" charset="-120"/>
              </a:rPr>
              <a:t>端傳媒</a:t>
            </a:r>
            <a:r>
              <a:rPr lang="en-US" altLang="zh-TW" b="1" dirty="0" smtClean="0">
                <a:latin typeface="微軟正黑體" panose="020B0604030504040204" pitchFamily="34" charset="-120"/>
                <a:ea typeface="微軟正黑體" panose="020B0604030504040204" pitchFamily="34" charset="-120"/>
                <a:hlinkClick r:id="rId10"/>
              </a:rPr>
              <a:t>https</a:t>
            </a:r>
            <a:r>
              <a:rPr lang="en-US" altLang="zh-TW" b="1" dirty="0">
                <a:latin typeface="微軟正黑體" panose="020B0604030504040204" pitchFamily="34" charset="-120"/>
                <a:ea typeface="微軟正黑體" panose="020B0604030504040204" pitchFamily="34" charset="-120"/>
                <a:hlinkClick r:id="rId10"/>
              </a:rPr>
              <a:t>://theinitium.com</a:t>
            </a:r>
            <a:r>
              <a:rPr lang="en-US" altLang="zh-TW" b="1" dirty="0" smtClean="0">
                <a:latin typeface="微軟正黑體" panose="020B0604030504040204" pitchFamily="34" charset="-120"/>
                <a:ea typeface="微軟正黑體" panose="020B0604030504040204" pitchFamily="34" charset="-120"/>
                <a:hlinkClick r:id="rId10"/>
              </a:rPr>
              <a:t>/</a:t>
            </a: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b="1" dirty="0">
                <a:latin typeface="微軟正黑體" panose="020B0604030504040204" pitchFamily="34" charset="-120"/>
                <a:ea typeface="微軟正黑體" panose="020B0604030504040204" pitchFamily="34" charset="-120"/>
              </a:rPr>
              <a:t>渣</a:t>
            </a:r>
            <a:r>
              <a:rPr lang="zh-TW" altLang="en-US" b="1" dirty="0" smtClean="0">
                <a:latin typeface="微軟正黑體" panose="020B0604030504040204" pitchFamily="34" charset="-120"/>
                <a:ea typeface="微軟正黑體" panose="020B0604030504040204" pitchFamily="34" charset="-120"/>
              </a:rPr>
              <a:t>誌：</a:t>
            </a:r>
            <a:r>
              <a:rPr lang="zh-TW" altLang="en-US" b="1" dirty="0">
                <a:latin typeface="微軟正黑體" panose="020B0604030504040204" pitchFamily="34" charset="-120"/>
                <a:ea typeface="微軟正黑體" panose="020B0604030504040204" pitchFamily="34" charset="-120"/>
              </a:rPr>
              <a:t>一人</a:t>
            </a:r>
            <a:r>
              <a:rPr lang="zh-TW" altLang="en-US" b="1" dirty="0" smtClean="0">
                <a:latin typeface="微軟正黑體" panose="020B0604030504040204" pitchFamily="34" charset="-120"/>
                <a:ea typeface="微軟正黑體" panose="020B0604030504040204" pitchFamily="34" charset="-120"/>
              </a:rPr>
              <a:t>雜誌社</a:t>
            </a:r>
            <a:r>
              <a:rPr lang="en-US" altLang="zh-TW" sz="2600" b="1" dirty="0" smtClean="0">
                <a:latin typeface="微軟正黑體" panose="020B0604030504040204" pitchFamily="34" charset="-120"/>
                <a:ea typeface="微軟正黑體" panose="020B0604030504040204" pitchFamily="34" charset="-120"/>
                <a:hlinkClick r:id="rId11"/>
              </a:rPr>
              <a:t>https</a:t>
            </a:r>
            <a:r>
              <a:rPr lang="en-US" altLang="zh-TW" sz="2600" b="1" dirty="0">
                <a:latin typeface="微軟正黑體" panose="020B0604030504040204" pitchFamily="34" charset="-120"/>
                <a:ea typeface="微軟正黑體" panose="020B0604030504040204" pitchFamily="34" charset="-120"/>
                <a:hlinkClick r:id="rId11"/>
              </a:rPr>
              <a:t>://sosreader.com/project/zha_magazine</a:t>
            </a:r>
            <a:r>
              <a:rPr lang="en-US" altLang="zh-TW" sz="2600" b="1" dirty="0" smtClean="0">
                <a:latin typeface="微軟正黑體" panose="020B0604030504040204" pitchFamily="34" charset="-120"/>
                <a:ea typeface="微軟正黑體" panose="020B0604030504040204" pitchFamily="34" charset="-120"/>
                <a:hlinkClick r:id="rId11"/>
              </a:rPr>
              <a:t>/</a:t>
            </a:r>
            <a:endParaRPr lang="en-US" altLang="zh-TW" sz="2600"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800" b="1" dirty="0">
                <a:latin typeface="微軟正黑體" panose="020B0604030504040204" pitchFamily="34" charset="-120"/>
                <a:ea typeface="微軟正黑體" panose="020B0604030504040204" pitchFamily="34" charset="-120"/>
              </a:rPr>
              <a:t>王丹</a:t>
            </a:r>
            <a:r>
              <a:rPr lang="en-US" altLang="zh-TW" sz="2600" b="1" dirty="0" smtClean="0">
                <a:latin typeface="微軟正黑體" panose="020B0604030504040204" pitchFamily="34" charset="-120"/>
                <a:ea typeface="微軟正黑體" panose="020B0604030504040204" pitchFamily="34" charset="-120"/>
                <a:hlinkClick r:id="rId12"/>
              </a:rPr>
              <a:t>https</a:t>
            </a:r>
            <a:r>
              <a:rPr lang="en-US" altLang="zh-TW" sz="2600" b="1" dirty="0">
                <a:latin typeface="微軟正黑體" panose="020B0604030504040204" pitchFamily="34" charset="-120"/>
                <a:ea typeface="微軟正黑體" panose="020B0604030504040204" pitchFamily="34" charset="-120"/>
                <a:hlinkClick r:id="rId12"/>
              </a:rPr>
              <a:t>://sosreader.com/project/wangdan</a:t>
            </a:r>
            <a:r>
              <a:rPr lang="en-US" altLang="zh-TW" sz="2600" b="1" dirty="0" smtClean="0">
                <a:latin typeface="微軟正黑體" panose="020B0604030504040204" pitchFamily="34" charset="-120"/>
                <a:ea typeface="微軟正黑體" panose="020B0604030504040204" pitchFamily="34" charset="-120"/>
                <a:hlinkClick r:id="rId12"/>
              </a:rPr>
              <a:t>/</a:t>
            </a:r>
            <a:endParaRPr lang="en-US" altLang="zh-TW" sz="2600"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en-US" altLang="zh-TW" sz="2600"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en-US" altLang="zh-TW" sz="2600"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en-US" altLang="zh-TW" b="1"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endParaRPr lang="zh-TW" altLang="zh-TW" dirty="0"/>
          </a:p>
          <a:p>
            <a:endParaRPr lang="zh-TW" altLang="en-US" dirty="0"/>
          </a:p>
        </p:txBody>
      </p:sp>
      <p:sp>
        <p:nvSpPr>
          <p:cNvPr id="4" name="標題 2"/>
          <p:cNvSpPr>
            <a:spLocks noGrp="1"/>
          </p:cNvSpPr>
          <p:nvPr>
            <p:ph type="title"/>
          </p:nvPr>
        </p:nvSpPr>
        <p:spPr>
          <a:xfrm>
            <a:off x="395536" y="188640"/>
            <a:ext cx="8244408" cy="936104"/>
          </a:xfrm>
        </p:spPr>
        <p:txBody>
          <a:bodyPr/>
          <a:lstStyle/>
          <a:p>
            <a:r>
              <a:rPr lang="zh-TW" altLang="en-US" sz="4400" dirty="0" smtClean="0">
                <a:solidFill>
                  <a:schemeClr val="tx1"/>
                </a:solidFill>
                <a:latin typeface="微軟正黑體" pitchFamily="34" charset="-120"/>
                <a:ea typeface="微軟正黑體" pitchFamily="34" charset="-120"/>
              </a:rPr>
              <a:t>一  </a:t>
            </a:r>
            <a:r>
              <a:rPr lang="zh-TW" altLang="en-US" sz="4400" dirty="0">
                <a:solidFill>
                  <a:schemeClr val="tx1"/>
                </a:solidFill>
                <a:latin typeface="微軟正黑體" pitchFamily="34" charset="-120"/>
                <a:ea typeface="微軟正黑體" pitchFamily="34" charset="-120"/>
              </a:rPr>
              <a:t>網路</a:t>
            </a:r>
            <a:r>
              <a:rPr lang="zh-TW" altLang="en-US" sz="4400" dirty="0" smtClean="0">
                <a:solidFill>
                  <a:schemeClr val="tx1"/>
                </a:solidFill>
                <a:latin typeface="微軟正黑體" pitchFamily="34" charset="-120"/>
                <a:ea typeface="微軟正黑體" pitchFamily="34" charset="-120"/>
              </a:rPr>
              <a:t>、新媒體</a:t>
            </a:r>
            <a:r>
              <a:rPr lang="zh-TW" altLang="en-US" sz="4400" dirty="0">
                <a:solidFill>
                  <a:schemeClr val="tx1"/>
                </a:solidFill>
                <a:latin typeface="微軟正黑體" pitchFamily="34" charset="-120"/>
                <a:ea typeface="微軟正黑體" pitchFamily="34" charset="-120"/>
              </a:rPr>
              <a:t>與</a:t>
            </a:r>
            <a:r>
              <a:rPr lang="zh-TW" altLang="en-US" sz="4400" dirty="0" smtClean="0">
                <a:solidFill>
                  <a:schemeClr val="tx1"/>
                </a:solidFill>
                <a:latin typeface="微軟正黑體" pitchFamily="34" charset="-120"/>
                <a:ea typeface="微軟正黑體" pitchFamily="34" charset="-120"/>
              </a:rPr>
              <a:t>言論</a:t>
            </a:r>
            <a:endParaRPr lang="zh-TW" altLang="zh-TW" sz="4400" dirty="0">
              <a:solidFill>
                <a:schemeClr val="tx1"/>
              </a:solidFill>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2202964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704856" cy="5184576"/>
          </a:xfrm>
        </p:spPr>
        <p:txBody>
          <a:bodyPr/>
          <a:lstStyle/>
          <a:p>
            <a:pPr algn="just">
              <a:buFont typeface="Wingdings" pitchFamily="2" charset="2"/>
              <a:buChar char="l"/>
              <a:defRPr/>
            </a:pPr>
            <a:r>
              <a:rPr lang="zh-TW" altLang="en-US" b="1" dirty="0">
                <a:solidFill>
                  <a:srgbClr val="0000FF"/>
                </a:solidFill>
                <a:latin typeface="微軟正黑體" panose="020B0604030504040204" pitchFamily="34" charset="-120"/>
                <a:ea typeface="微軟正黑體" panose="020B0604030504040204" pitchFamily="34" charset="-120"/>
              </a:rPr>
              <a:t>網路資訊權</a:t>
            </a:r>
            <a:r>
              <a:rPr lang="zh-TW" altLang="en-US" b="1" dirty="0">
                <a:latin typeface="微軟正黑體" panose="020B0604030504040204" pitchFamily="34" charset="-120"/>
                <a:ea typeface="微軟正黑體" panose="020B0604030504040204" pitchFamily="34" charset="-120"/>
              </a:rPr>
              <a:t>：包括網路資訊自由，資訊隱私權，著作權</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智慧財產權</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等各種由網路衍生而來的新興法律爭議。</a:t>
            </a:r>
          </a:p>
          <a:p>
            <a:pPr algn="just">
              <a:buFont typeface="Wingdings" pitchFamily="2" charset="2"/>
              <a:buChar char="l"/>
              <a:defRPr/>
            </a:pPr>
            <a:r>
              <a:rPr lang="zh-TW" altLang="en-US" b="1" dirty="0">
                <a:solidFill>
                  <a:srgbClr val="FF0000"/>
                </a:solidFill>
                <a:latin typeface="微軟正黑體" panose="020B0604030504040204" pitchFamily="34" charset="-120"/>
                <a:ea typeface="微軟正黑體" panose="020B0604030504040204" pitchFamily="34" charset="-120"/>
              </a:rPr>
              <a:t>資訊自由權</a:t>
            </a:r>
            <a:r>
              <a:rPr lang="en-US" altLang="zh-TW" b="1" dirty="0">
                <a:solidFill>
                  <a:srgbClr val="FF0000"/>
                </a:solidFill>
                <a:latin typeface="微軟正黑體" panose="020B0604030504040204" pitchFamily="34" charset="-120"/>
                <a:ea typeface="微軟正黑體" panose="020B0604030504040204" pitchFamily="34" charset="-120"/>
              </a:rPr>
              <a:t>vs</a:t>
            </a:r>
            <a:r>
              <a:rPr lang="zh-TW" altLang="en-US" b="1" dirty="0">
                <a:solidFill>
                  <a:srgbClr val="FF0000"/>
                </a:solidFill>
                <a:latin typeface="微軟正黑體" panose="020B0604030504040204" pitchFamily="34" charset="-120"/>
                <a:ea typeface="微軟正黑體" panose="020B0604030504040204" pitchFamily="34" charset="-120"/>
              </a:rPr>
              <a:t>私有財產權</a:t>
            </a:r>
            <a:r>
              <a:rPr lang="zh-TW" altLang="en-US" b="1" dirty="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pPr marL="0" indent="0" algn="just">
              <a:buNone/>
              <a:defRPr/>
            </a:pPr>
            <a:r>
              <a:rPr lang="en-US" altLang="zh-TW" b="1" dirty="0">
                <a:latin typeface="微軟正黑體" panose="020B0604030504040204" pitchFamily="34" charset="-120"/>
                <a:ea typeface="微軟正黑體" panose="020B0604030504040204" pitchFamily="34" charset="-120"/>
              </a:rPr>
              <a:t>1.</a:t>
            </a:r>
            <a:r>
              <a:rPr lang="zh-TW" altLang="en-US" b="1" dirty="0">
                <a:solidFill>
                  <a:srgbClr val="0000CC"/>
                </a:solidFill>
                <a:latin typeface="微軟正黑體" panose="020B0604030504040204" pitchFamily="34" charset="-120"/>
                <a:ea typeface="微軟正黑體" panose="020B0604030504040204" pitchFamily="34" charset="-120"/>
              </a:rPr>
              <a:t>資訊自由權</a:t>
            </a:r>
            <a:r>
              <a:rPr lang="zh-TW" altLang="en-US" b="1" dirty="0">
                <a:latin typeface="微軟正黑體" panose="020B0604030504040204" pitchFamily="34" charset="-120"/>
                <a:ea typeface="微軟正黑體" panose="020B0604030504040204" pitchFamily="34" charset="-120"/>
              </a:rPr>
              <a:t>→公共利益</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免費</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自由</a:t>
            </a:r>
            <a:r>
              <a:rPr lang="zh-TW" altLang="en-US" b="1" dirty="0" smtClean="0">
                <a:latin typeface="微軟正黑體" panose="020B0604030504040204" pitchFamily="34" charset="-120"/>
                <a:ea typeface="微軟正黑體" panose="020B0604030504040204" pitchFamily="34" charset="-120"/>
              </a:rPr>
              <a:t>與分享</a:t>
            </a:r>
            <a:r>
              <a:rPr lang="zh-TW" altLang="en-US" b="1" dirty="0">
                <a:latin typeface="微軟正黑體" panose="020B0604030504040204" pitchFamily="34" charset="-120"/>
                <a:ea typeface="微軟正黑體" panose="020B0604030504040204" pitchFamily="34" charset="-120"/>
              </a:rPr>
              <a:t>→</a:t>
            </a:r>
            <a:r>
              <a:rPr lang="zh-TW" altLang="en-US" b="1" dirty="0">
                <a:solidFill>
                  <a:srgbClr val="FF0000"/>
                </a:solidFill>
                <a:latin typeface="微軟正黑體" panose="020B0604030504040204" pitchFamily="34" charset="-120"/>
                <a:ea typeface="微軟正黑體" panose="020B0604030504040204" pitchFamily="34" charset="-120"/>
              </a:rPr>
              <a:t>合理使用</a:t>
            </a:r>
            <a:r>
              <a:rPr lang="en-US" altLang="zh-TW" b="1" dirty="0">
                <a:solidFill>
                  <a:srgbClr val="FF0000"/>
                </a:solidFill>
                <a:latin typeface="微軟正黑體" panose="020B0604030504040204" pitchFamily="34" charset="-120"/>
                <a:ea typeface="微軟正黑體" panose="020B0604030504040204" pitchFamily="34" charset="-120"/>
              </a:rPr>
              <a:t>(</a:t>
            </a:r>
            <a:r>
              <a:rPr lang="zh-TW" altLang="en-US" b="1" dirty="0">
                <a:solidFill>
                  <a:srgbClr val="FF0000"/>
                </a:solidFill>
                <a:latin typeface="微軟正黑體" panose="020B0604030504040204" pitchFamily="34" charset="-120"/>
                <a:ea typeface="微軟正黑體" panose="020B0604030504040204" pitchFamily="34" charset="-120"/>
              </a:rPr>
              <a:t>開放軟體</a:t>
            </a:r>
            <a:r>
              <a:rPr lang="en-US" altLang="zh-TW" b="1" dirty="0">
                <a:solidFill>
                  <a:srgbClr val="FF0000"/>
                </a:solidFill>
                <a:latin typeface="微軟正黑體" panose="020B0604030504040204" pitchFamily="34" charset="-120"/>
                <a:ea typeface="微軟正黑體" panose="020B0604030504040204" pitchFamily="34" charset="-120"/>
              </a:rPr>
              <a:t>/</a:t>
            </a:r>
            <a:r>
              <a:rPr lang="zh-TW" altLang="en-US" b="1" dirty="0">
                <a:solidFill>
                  <a:srgbClr val="FF0000"/>
                </a:solidFill>
                <a:latin typeface="微軟正黑體" panose="020B0604030504040204" pitchFamily="34" charset="-120"/>
                <a:ea typeface="微軟正黑體" panose="020B0604030504040204" pitchFamily="34" charset="-120"/>
              </a:rPr>
              <a:t>創用</a:t>
            </a:r>
            <a:r>
              <a:rPr lang="en-US" altLang="zh-TW" b="1" dirty="0">
                <a:solidFill>
                  <a:srgbClr val="FF0000"/>
                </a:solidFill>
                <a:latin typeface="微軟正黑體" panose="020B0604030504040204" pitchFamily="34" charset="-120"/>
                <a:ea typeface="微軟正黑體" panose="020B0604030504040204" pitchFamily="34" charset="-120"/>
              </a:rPr>
              <a:t>CC)</a:t>
            </a:r>
            <a:r>
              <a:rPr lang="zh-TW" altLang="en-US" b="1" dirty="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pPr marL="0" indent="0" algn="just">
              <a:buNone/>
              <a:defRPr/>
            </a:pPr>
            <a:r>
              <a:rPr lang="en-US" altLang="zh-TW" b="1" dirty="0">
                <a:latin typeface="微軟正黑體" panose="020B0604030504040204" pitchFamily="34" charset="-120"/>
                <a:ea typeface="微軟正黑體" panose="020B0604030504040204" pitchFamily="34" charset="-120"/>
              </a:rPr>
              <a:t>2.</a:t>
            </a:r>
            <a:r>
              <a:rPr lang="zh-TW" altLang="en-US" b="1" dirty="0">
                <a:solidFill>
                  <a:srgbClr val="0000CC"/>
                </a:solidFill>
                <a:latin typeface="微軟正黑體" panose="020B0604030504040204" pitchFamily="34" charset="-120"/>
                <a:ea typeface="微軟正黑體" panose="020B0604030504040204" pitchFamily="34" charset="-120"/>
              </a:rPr>
              <a:t>私有財產權</a:t>
            </a:r>
            <a:r>
              <a:rPr lang="zh-TW" altLang="en-US" b="1" dirty="0">
                <a:latin typeface="微軟正黑體" panose="020B0604030504040204" pitchFamily="34" charset="-120"/>
                <a:ea typeface="微軟正黑體" panose="020B0604030504040204" pitchFamily="34" charset="-120"/>
              </a:rPr>
              <a:t>→個人利益</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付費</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限制→ 天下沒有白吃的午餐</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經濟學的名言</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a:t>
            </a:r>
          </a:p>
          <a:p>
            <a:endParaRPr lang="zh-TW" altLang="en-US" dirty="0"/>
          </a:p>
        </p:txBody>
      </p:sp>
      <p:sp>
        <p:nvSpPr>
          <p:cNvPr id="4" name="矩形 3"/>
          <p:cNvSpPr/>
          <p:nvPr/>
        </p:nvSpPr>
        <p:spPr>
          <a:xfrm>
            <a:off x="-324544" y="427311"/>
            <a:ext cx="9468543" cy="769441"/>
          </a:xfrm>
          <a:prstGeom prst="rect">
            <a:avLst/>
          </a:prstGeom>
        </p:spPr>
        <p:txBody>
          <a:bodyPr wrap="square">
            <a:spAutoFit/>
          </a:bodyPr>
          <a:lstStyle/>
          <a:p>
            <a:pPr algn="ctr">
              <a:spcBef>
                <a:spcPct val="0"/>
              </a:spcBef>
            </a:pPr>
            <a:r>
              <a:rPr lang="zh-TW" altLang="en-US" sz="4400" b="1" dirty="0" smtClean="0">
                <a:latin typeface="微軟正黑體" panose="020B0604030504040204" pitchFamily="34" charset="-120"/>
                <a:ea typeface="微軟正黑體" panose="020B0604030504040204" pitchFamily="34" charset="-120"/>
              </a:rPr>
              <a:t>二</a:t>
            </a:r>
            <a:r>
              <a:rPr lang="zh-TW" altLang="en-US" sz="4400" dirty="0" smtClean="0"/>
              <a:t>  </a:t>
            </a:r>
            <a:r>
              <a:rPr lang="zh-TW" altLang="en-US" sz="4400" b="1" dirty="0">
                <a:latin typeface="微軟正黑體" pitchFamily="34" charset="-120"/>
                <a:ea typeface="微軟正黑體" pitchFamily="34" charset="-120"/>
              </a:rPr>
              <a:t>網路資訊權</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492534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776864" cy="5256584"/>
          </a:xfrm>
        </p:spPr>
        <p:txBody>
          <a:bodyPr>
            <a:normAutofit/>
          </a:bodyPr>
          <a:lstStyle/>
          <a:p>
            <a:pPr algn="just">
              <a:buFont typeface="Wingdings" pitchFamily="2" charset="2"/>
              <a:buChar char="l"/>
            </a:pPr>
            <a:r>
              <a:rPr lang="zh-TW" altLang="en-US" b="1" dirty="0">
                <a:latin typeface="微軟正黑體" pitchFamily="34" charset="-120"/>
                <a:ea typeface="微軟正黑體" pitchFamily="34" charset="-120"/>
              </a:rPr>
              <a:t>媒體的法律爭議包括：抄襲，誹謗，隱私</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名譽</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肖像權，廣告，版權，合理使用</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轉載</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引用，洩密等七大項。</a:t>
            </a:r>
            <a:endParaRPr lang="en-US" altLang="zh-TW" b="1" dirty="0">
              <a:solidFill>
                <a:srgbClr val="FF0000"/>
              </a:solidFill>
              <a:latin typeface="微軟正黑體" pitchFamily="34" charset="-120"/>
              <a:ea typeface="微軟正黑體" pitchFamily="34" charset="-120"/>
            </a:endParaRPr>
          </a:p>
          <a:p>
            <a:pPr algn="just">
              <a:buFont typeface="Wingdings" pitchFamily="2" charset="2"/>
              <a:buChar char="l"/>
            </a:pPr>
            <a:r>
              <a:rPr lang="zh-TW" altLang="en-US" b="1" dirty="0">
                <a:solidFill>
                  <a:srgbClr val="FF0000"/>
                </a:solidFill>
                <a:latin typeface="微軟正黑體" pitchFamily="34" charset="-120"/>
                <a:ea typeface="微軟正黑體" pitchFamily="34" charset="-120"/>
              </a:rPr>
              <a:t>媒體素養</a:t>
            </a:r>
            <a:r>
              <a:rPr lang="zh-TW" altLang="en-US" b="1" dirty="0">
                <a:latin typeface="微軟正黑體" pitchFamily="34" charset="-120"/>
                <a:ea typeface="微軟正黑體" pitchFamily="34" charset="-120"/>
              </a:rPr>
              <a:t>：這七種問題與大學生生活最切身相關的是</a:t>
            </a:r>
            <a:r>
              <a:rPr lang="zh-TW" altLang="en-US" b="1" dirty="0">
                <a:solidFill>
                  <a:srgbClr val="FF0000"/>
                </a:solidFill>
                <a:latin typeface="微軟正黑體" pitchFamily="34" charset="-120"/>
                <a:ea typeface="微軟正黑體" pitchFamily="34" charset="-120"/>
              </a:rPr>
              <a:t>言論誹謗</a:t>
            </a:r>
            <a:r>
              <a:rPr lang="zh-TW" altLang="en-US" b="1" dirty="0">
                <a:latin typeface="微軟正黑體" pitchFamily="34" charset="-120"/>
                <a:ea typeface="微軟正黑體" pitchFamily="34" charset="-120"/>
              </a:rPr>
              <a:t>，</a:t>
            </a:r>
            <a:r>
              <a:rPr lang="zh-TW" altLang="en-US" b="1" dirty="0">
                <a:solidFill>
                  <a:srgbClr val="FF0000"/>
                </a:solidFill>
                <a:latin typeface="微軟正黑體" pitchFamily="34" charset="-120"/>
                <a:ea typeface="微軟正黑體" pitchFamily="34" charset="-120"/>
              </a:rPr>
              <a:t>隱私權</a:t>
            </a:r>
            <a:r>
              <a:rPr lang="zh-TW" altLang="en-US" b="1" dirty="0">
                <a:latin typeface="微軟正黑體" pitchFamily="34" charset="-120"/>
                <a:ea typeface="微軟正黑體" pitchFamily="34" charset="-120"/>
              </a:rPr>
              <a:t>與各種網路上著作權的</a:t>
            </a:r>
            <a:r>
              <a:rPr lang="zh-TW" altLang="en-US" b="1" dirty="0">
                <a:solidFill>
                  <a:srgbClr val="FF0000"/>
                </a:solidFill>
                <a:latin typeface="微軟正黑體" pitchFamily="34" charset="-120"/>
                <a:ea typeface="微軟正黑體" pitchFamily="34" charset="-120"/>
              </a:rPr>
              <a:t>合理使用</a:t>
            </a:r>
            <a:r>
              <a:rPr lang="zh-TW" altLang="en-US" b="1" dirty="0">
                <a:latin typeface="微軟正黑體" pitchFamily="34" charset="-120"/>
                <a:ea typeface="微軟正黑體" pitchFamily="34" charset="-120"/>
              </a:rPr>
              <a:t>概念→法律素養需在</a:t>
            </a:r>
            <a:r>
              <a:rPr lang="zh-TW" altLang="en-US" b="1" dirty="0">
                <a:solidFill>
                  <a:srgbClr val="FF0000"/>
                </a:solidFill>
                <a:latin typeface="微軟正黑體" pitchFamily="34" charset="-120"/>
                <a:ea typeface="微軟正黑體" pitchFamily="34" charset="-120"/>
              </a:rPr>
              <a:t>生活</a:t>
            </a:r>
            <a:r>
              <a:rPr lang="zh-TW" altLang="en-US" b="1" dirty="0">
                <a:latin typeface="微軟正黑體" pitchFamily="34" charset="-120"/>
                <a:ea typeface="微軟正黑體" pitchFamily="34" charset="-120"/>
              </a:rPr>
              <a:t>中實踐。</a:t>
            </a:r>
            <a:endParaRPr lang="en-US" altLang="zh-TW" b="1" dirty="0">
              <a:latin typeface="微軟正黑體" pitchFamily="34" charset="-120"/>
              <a:ea typeface="微軟正黑體" pitchFamily="34" charset="-120"/>
            </a:endParaRPr>
          </a:p>
          <a:p>
            <a:pPr algn="just">
              <a:buFont typeface="Wingdings" pitchFamily="2" charset="2"/>
              <a:buChar char="l"/>
            </a:pPr>
            <a:r>
              <a:rPr lang="zh-TW" altLang="en-US" b="1" dirty="0">
                <a:solidFill>
                  <a:srgbClr val="0000CC"/>
                </a:solidFill>
                <a:latin typeface="微軟正黑體" pitchFamily="34" charset="-120"/>
                <a:ea typeface="微軟正黑體" pitchFamily="34" charset="-120"/>
              </a:rPr>
              <a:t>報導：</a:t>
            </a:r>
            <a:r>
              <a:rPr lang="zh-TW" altLang="en-US" b="1" dirty="0">
                <a:latin typeface="微軟正黑體" pitchFamily="34" charset="-120"/>
                <a:ea typeface="微軟正黑體" pitchFamily="34" charset="-120"/>
              </a:rPr>
              <a:t>客觀事實</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發掘真相</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新聞自由</a:t>
            </a:r>
            <a:endParaRPr lang="en-US" altLang="zh-TW" b="1" dirty="0">
              <a:solidFill>
                <a:srgbClr val="0000CC"/>
              </a:solidFill>
              <a:latin typeface="微軟正黑體" pitchFamily="34" charset="-120"/>
              <a:ea typeface="微軟正黑體" pitchFamily="34" charset="-120"/>
            </a:endParaRPr>
          </a:p>
          <a:p>
            <a:pPr algn="just">
              <a:buFont typeface="Wingdings" pitchFamily="2" charset="2"/>
              <a:buChar char="l"/>
            </a:pPr>
            <a:r>
              <a:rPr lang="zh-TW" altLang="en-US" b="1" dirty="0">
                <a:solidFill>
                  <a:srgbClr val="0000CC"/>
                </a:solidFill>
                <a:latin typeface="微軟正黑體" pitchFamily="34" charset="-120"/>
                <a:ea typeface="微軟正黑體" pitchFamily="34" charset="-120"/>
              </a:rPr>
              <a:t>評論</a:t>
            </a:r>
            <a:r>
              <a:rPr lang="zh-TW" altLang="en-US" b="1" dirty="0">
                <a:latin typeface="微軟正黑體" pitchFamily="34" charset="-120"/>
                <a:ea typeface="微軟正黑體" pitchFamily="34" charset="-120"/>
              </a:rPr>
              <a:t>：主觀看法</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個人意見</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評論自由</a:t>
            </a:r>
            <a:endParaRPr lang="en-US" altLang="zh-TW" b="1" dirty="0">
              <a:latin typeface="微軟正黑體" pitchFamily="34" charset="-120"/>
              <a:ea typeface="微軟正黑體" pitchFamily="34" charset="-120"/>
            </a:endParaRPr>
          </a:p>
          <a:p>
            <a:endParaRPr lang="zh-TW" altLang="en-US" dirty="0"/>
          </a:p>
        </p:txBody>
      </p:sp>
      <p:sp>
        <p:nvSpPr>
          <p:cNvPr id="4" name="矩形 3"/>
          <p:cNvSpPr/>
          <p:nvPr/>
        </p:nvSpPr>
        <p:spPr>
          <a:xfrm>
            <a:off x="-324544" y="427311"/>
            <a:ext cx="9468543" cy="769441"/>
          </a:xfrm>
          <a:prstGeom prst="rect">
            <a:avLst/>
          </a:prstGeom>
        </p:spPr>
        <p:txBody>
          <a:bodyPr wrap="square">
            <a:spAutoFit/>
          </a:bodyPr>
          <a:lstStyle/>
          <a:p>
            <a:pPr algn="ctr">
              <a:spcBef>
                <a:spcPct val="0"/>
              </a:spcBef>
            </a:pPr>
            <a:r>
              <a:rPr lang="zh-TW" altLang="en-US" sz="4400" b="1" dirty="0" smtClean="0">
                <a:latin typeface="微軟正黑體" panose="020B0604030504040204" pitchFamily="34" charset="-120"/>
                <a:ea typeface="微軟正黑體" panose="020B0604030504040204" pitchFamily="34" charset="-120"/>
              </a:rPr>
              <a:t>三</a:t>
            </a:r>
            <a:r>
              <a:rPr lang="zh-TW" altLang="en-US" sz="4400" dirty="0" smtClean="0"/>
              <a:t>  </a:t>
            </a:r>
            <a:r>
              <a:rPr lang="zh-TW" altLang="en-US" sz="4400" b="1" dirty="0">
                <a:latin typeface="微軟正黑體" pitchFamily="34" charset="-120"/>
                <a:ea typeface="微軟正黑體" pitchFamily="34" charset="-120"/>
              </a:rPr>
              <a:t>媒體</a:t>
            </a:r>
            <a:r>
              <a:rPr lang="zh-TW" altLang="en-US" sz="4400" b="1" dirty="0" smtClean="0">
                <a:latin typeface="微軟正黑體" pitchFamily="34" charset="-120"/>
                <a:ea typeface="微軟正黑體" pitchFamily="34" charset="-120"/>
              </a:rPr>
              <a:t>報導與</a:t>
            </a:r>
            <a:r>
              <a:rPr lang="zh-TW" altLang="en-US" sz="4400" b="1" dirty="0">
                <a:latin typeface="微軟正黑體" pitchFamily="34" charset="-120"/>
                <a:ea typeface="微軟正黑體" pitchFamily="34" charset="-120"/>
              </a:rPr>
              <a:t>法律爭議</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194420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776864" cy="5445224"/>
          </a:xfrm>
        </p:spPr>
        <p:txBody>
          <a:bodyPr>
            <a:normAutofit lnSpcReduction="10000"/>
          </a:bodyPr>
          <a:lstStyle/>
          <a:p>
            <a:pPr algn="just">
              <a:spcBef>
                <a:spcPts val="600"/>
              </a:spcBef>
              <a:buFont typeface="Wingdings" pitchFamily="2" charset="2"/>
              <a:buChar char="l"/>
            </a:pPr>
            <a:r>
              <a:rPr lang="zh-TW" altLang="en-US" b="1" dirty="0">
                <a:latin typeface="微軟正黑體" pitchFamily="34" charset="-120"/>
                <a:ea typeface="微軟正黑體" pitchFamily="34" charset="-120"/>
              </a:rPr>
              <a:t>何謂誹謗？</a:t>
            </a:r>
            <a:r>
              <a:rPr lang="zh-TW" altLang="en-US" b="1" dirty="0">
                <a:solidFill>
                  <a:srgbClr val="FF0000"/>
                </a:solidFill>
                <a:latin typeface="微軟正黑體" pitchFamily="34" charset="-120"/>
                <a:ea typeface="微軟正黑體" pitchFamily="34" charset="-120"/>
              </a:rPr>
              <a:t>故意刊布會傷害某人名譽的虛偽記事</a:t>
            </a:r>
            <a:r>
              <a:rPr lang="zh-TW" altLang="en-US" b="1" dirty="0">
                <a:latin typeface="微軟正黑體" pitchFamily="34" charset="-120"/>
                <a:ea typeface="微軟正黑體" pitchFamily="34" charset="-120"/>
              </a:rPr>
              <a:t>。憲法</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刑法保障新聞自由→對誹謗之事，</a:t>
            </a:r>
            <a:r>
              <a:rPr lang="zh-TW" altLang="en-US" b="1" dirty="0">
                <a:solidFill>
                  <a:srgbClr val="0000CC"/>
                </a:solidFill>
                <a:latin typeface="微軟正黑體" pitchFamily="34" charset="-120"/>
                <a:ea typeface="微軟正黑體" pitchFamily="34" charset="-120"/>
              </a:rPr>
              <a:t>能證明其為真實者不罰。</a:t>
            </a:r>
            <a:r>
              <a:rPr lang="zh-TW" altLang="en-US" b="1" dirty="0">
                <a:latin typeface="微軟正黑體" pitchFamily="34" charset="-120"/>
                <a:ea typeface="微軟正黑體" pitchFamily="34" charset="-120"/>
              </a:rPr>
              <a:t>行為人</a:t>
            </a:r>
            <a:r>
              <a:rPr lang="zh-TW" altLang="en-US" b="1" dirty="0">
                <a:solidFill>
                  <a:srgbClr val="FF0000"/>
                </a:solidFill>
                <a:latin typeface="微軟正黑體" pitchFamily="34" charset="-120"/>
                <a:ea typeface="微軟正黑體" pitchFamily="34" charset="-120"/>
              </a:rPr>
              <a:t>須自行證明其言論內容確屬真實，始能免於刑責</a:t>
            </a:r>
            <a:r>
              <a:rPr lang="zh-TW" altLang="en-US" b="1" dirty="0">
                <a:latin typeface="微軟正黑體" pitchFamily="34" charset="-120"/>
                <a:ea typeface="微軟正黑體" pitchFamily="34" charset="-120"/>
              </a:rPr>
              <a:t>。</a:t>
            </a:r>
            <a:endParaRPr lang="en-US" altLang="zh-TW" b="1" dirty="0">
              <a:latin typeface="微軟正黑體" pitchFamily="34" charset="-120"/>
              <a:ea typeface="微軟正黑體" pitchFamily="34" charset="-120"/>
            </a:endParaRPr>
          </a:p>
          <a:p>
            <a:pPr algn="just">
              <a:spcBef>
                <a:spcPts val="600"/>
              </a:spcBef>
              <a:buFont typeface="Wingdings" pitchFamily="2" charset="2"/>
              <a:buChar char="l"/>
            </a:pPr>
            <a:r>
              <a:rPr lang="zh-TW" altLang="en-US" b="1" dirty="0">
                <a:latin typeface="微軟正黑體" pitchFamily="34" charset="-120"/>
                <a:ea typeface="微軟正黑體" pitchFamily="34" charset="-120"/>
              </a:rPr>
              <a:t>加重誹謗：以文字與圖畫方式的書面誹謗</a:t>
            </a:r>
            <a:r>
              <a:rPr lang="en-US" altLang="zh-TW" b="1" dirty="0">
                <a:latin typeface="微軟正黑體" pitchFamily="34" charset="-120"/>
                <a:ea typeface="微軟正黑體" pitchFamily="34" charset="-120"/>
              </a:rPr>
              <a:t>(2</a:t>
            </a:r>
            <a:r>
              <a:rPr lang="zh-TW" altLang="en-US" b="1" dirty="0">
                <a:latin typeface="微軟正黑體" pitchFamily="34" charset="-120"/>
                <a:ea typeface="微軟正黑體" pitchFamily="34" charset="-120"/>
              </a:rPr>
              <a:t>年以下有期徒刑，拘役或</a:t>
            </a:r>
            <a:r>
              <a:rPr lang="en-US" altLang="zh-TW" b="1" dirty="0">
                <a:latin typeface="微軟正黑體" pitchFamily="34" charset="-120"/>
                <a:ea typeface="微軟正黑體" pitchFamily="34" charset="-120"/>
              </a:rPr>
              <a:t>1</a:t>
            </a:r>
            <a:r>
              <a:rPr lang="zh-TW" altLang="en-US" b="1" dirty="0">
                <a:latin typeface="微軟正黑體" pitchFamily="34" charset="-120"/>
                <a:ea typeface="微軟正黑體" pitchFamily="34" charset="-120"/>
              </a:rPr>
              <a:t>千元以下罰金，因文字有組織</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a:t>
            </a:r>
            <a:r>
              <a:rPr lang="zh-TW" altLang="en-US" b="1" dirty="0">
                <a:solidFill>
                  <a:srgbClr val="FF0000"/>
                </a:solidFill>
                <a:latin typeface="微軟正黑體" pitchFamily="34" charset="-120"/>
                <a:ea typeface="微軟正黑體" pitchFamily="34" charset="-120"/>
              </a:rPr>
              <a:t>事實陳述真實且與公共利益相關</a:t>
            </a:r>
            <a:r>
              <a:rPr lang="zh-TW" altLang="en-US" b="1" dirty="0">
                <a:latin typeface="微軟正黑體" pitchFamily="34" charset="-120"/>
                <a:ea typeface="微軟正黑體" pitchFamily="34" charset="-120"/>
              </a:rPr>
              <a:t>，不罰</a:t>
            </a:r>
            <a:r>
              <a:rPr lang="zh-TW" altLang="en-US" b="1" dirty="0" smtClean="0">
                <a:latin typeface="微軟正黑體" pitchFamily="34" charset="-120"/>
                <a:ea typeface="微軟正黑體" pitchFamily="34" charset="-120"/>
              </a:rPr>
              <a:t>。</a:t>
            </a:r>
            <a:endParaRPr lang="en-US" altLang="zh-TW" b="1" dirty="0" smtClean="0">
              <a:latin typeface="微軟正黑體" pitchFamily="34" charset="-120"/>
              <a:ea typeface="微軟正黑體" pitchFamily="34" charset="-120"/>
            </a:endParaRPr>
          </a:p>
          <a:p>
            <a:pPr>
              <a:spcBef>
                <a:spcPts val="600"/>
              </a:spcBef>
              <a:buFont typeface="Wingdings" pitchFamily="2" charset="2"/>
              <a:buChar char="l"/>
            </a:pPr>
            <a:r>
              <a:rPr lang="zh-TW" altLang="en-US" b="1" dirty="0" smtClean="0">
                <a:latin typeface="微軟正黑體" panose="020B0604030504040204" pitchFamily="34" charset="-120"/>
                <a:ea typeface="微軟正黑體" panose="020B0604030504040204" pitchFamily="34" charset="-120"/>
              </a:rPr>
              <a:t>吳宗憲告網友加重</a:t>
            </a:r>
            <a:r>
              <a:rPr lang="zh-TW" altLang="en-US" b="1" dirty="0">
                <a:latin typeface="微軟正黑體" panose="020B0604030504040204" pitchFamily="34" charset="-120"/>
                <a:ea typeface="微軟正黑體" panose="020B0604030504040204" pitchFamily="34" charset="-120"/>
              </a:rPr>
              <a:t>誹謗</a:t>
            </a:r>
            <a:r>
              <a:rPr lang="en-US" altLang="zh-TW" b="1" dirty="0" smtClean="0">
                <a:latin typeface="微軟正黑體" panose="020B0604030504040204" pitchFamily="34" charset="-120"/>
                <a:ea typeface="微軟正黑體" panose="020B0604030504040204" pitchFamily="34" charset="-120"/>
              </a:rPr>
              <a:t>(20171024TVBS)</a:t>
            </a:r>
            <a:r>
              <a:rPr lang="zh-TW" altLang="en-US" b="1" dirty="0" smtClean="0">
                <a:latin typeface="微軟正黑體" pitchFamily="34" charset="-120"/>
                <a:ea typeface="微軟正黑體" pitchFamily="34" charset="-120"/>
              </a:rPr>
              <a:t> </a:t>
            </a:r>
            <a:r>
              <a:rPr lang="en-US" altLang="zh-TW" sz="2200" b="1" dirty="0">
                <a:latin typeface="微軟正黑體" pitchFamily="34" charset="-120"/>
                <a:ea typeface="微軟正黑體" pitchFamily="34" charset="-120"/>
                <a:hlinkClick r:id="rId2"/>
              </a:rPr>
              <a:t>https://</a:t>
            </a:r>
            <a:r>
              <a:rPr lang="en-US" altLang="zh-TW" sz="2200" b="1" dirty="0" smtClean="0">
                <a:latin typeface="微軟正黑體" pitchFamily="34" charset="-120"/>
                <a:ea typeface="微軟正黑體" pitchFamily="34" charset="-120"/>
                <a:hlinkClick r:id="rId2"/>
              </a:rPr>
              <a:t>www.youtube.com/watch?v=YH7Q8hiWG1c</a:t>
            </a:r>
            <a:endParaRPr lang="en-US" altLang="zh-TW" sz="2200" b="1" dirty="0">
              <a:latin typeface="微軟正黑體" pitchFamily="34" charset="-120"/>
              <a:ea typeface="微軟正黑體" pitchFamily="34" charset="-120"/>
            </a:endParaRPr>
          </a:p>
          <a:p>
            <a:endParaRPr lang="zh-TW" altLang="en-US" dirty="0"/>
          </a:p>
        </p:txBody>
      </p:sp>
      <p:sp>
        <p:nvSpPr>
          <p:cNvPr id="4" name="矩形 3"/>
          <p:cNvSpPr/>
          <p:nvPr/>
        </p:nvSpPr>
        <p:spPr>
          <a:xfrm>
            <a:off x="-324544" y="427311"/>
            <a:ext cx="9468543" cy="769441"/>
          </a:xfrm>
          <a:prstGeom prst="rect">
            <a:avLst/>
          </a:prstGeom>
        </p:spPr>
        <p:txBody>
          <a:bodyPr wrap="square">
            <a:spAutoFit/>
          </a:bodyPr>
          <a:lstStyle/>
          <a:p>
            <a:pPr algn="ctr">
              <a:spcBef>
                <a:spcPct val="0"/>
              </a:spcBef>
            </a:pPr>
            <a:r>
              <a:rPr lang="zh-TW" altLang="en-US" sz="4400" b="1" dirty="0" smtClean="0">
                <a:latin typeface="微軟正黑體" pitchFamily="34" charset="-120"/>
                <a:ea typeface="微軟正黑體" pitchFamily="34" charset="-120"/>
              </a:rPr>
              <a:t>三  媒體報導與</a:t>
            </a:r>
            <a:r>
              <a:rPr lang="zh-TW" altLang="en-US" sz="4400" b="1" dirty="0">
                <a:latin typeface="微軟正黑體" pitchFamily="34" charset="-120"/>
                <a:ea typeface="微軟正黑體" pitchFamily="34" charset="-120"/>
              </a:rPr>
              <a:t>法律爭議</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734020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pic>
        <p:nvPicPr>
          <p:cNvPr id="1028" name="Picture 4" descr="https://2.bp.blogspot.com/-MVQDyBZlqbg/WEa76LpvQVI/AAAAAAAAUTA/7pDfj8lx3f4q7O1Sr9IpMzXJf66WCK5uwCLcB/s1600/taiwan-curse-price-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98"/>
            <a:ext cx="9144001" cy="685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80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99592" y="1412776"/>
            <a:ext cx="7704856" cy="5256584"/>
          </a:xfrm>
        </p:spPr>
        <p:txBody>
          <a:bodyPr>
            <a:normAutofit/>
          </a:bodyPr>
          <a:lstStyle/>
          <a:p>
            <a:pPr algn="just">
              <a:spcBef>
                <a:spcPts val="1200"/>
              </a:spcBef>
              <a:buFont typeface="Wingdings" pitchFamily="2" charset="2"/>
              <a:buChar char="l"/>
            </a:pPr>
            <a:r>
              <a:rPr lang="zh-TW" altLang="en-US" b="1" dirty="0">
                <a:latin typeface="微軟正黑體" pitchFamily="34" charset="-120"/>
                <a:ea typeface="微軟正黑體" pitchFamily="34" charset="-120"/>
              </a:rPr>
              <a:t>誹謗免責：對</a:t>
            </a:r>
            <a:r>
              <a:rPr lang="zh-TW" altLang="en-US" b="1" dirty="0">
                <a:solidFill>
                  <a:srgbClr val="FF0000"/>
                </a:solidFill>
                <a:latin typeface="微軟正黑體" pitchFamily="34" charset="-120"/>
                <a:ea typeface="微軟正黑體" pitchFamily="34" charset="-120"/>
              </a:rPr>
              <a:t>可受公評之事</a:t>
            </a:r>
            <a:r>
              <a:rPr lang="zh-TW" altLang="en-US" b="1" dirty="0">
                <a:latin typeface="微軟正黑體" pitchFamily="34" charset="-120"/>
                <a:ea typeface="微軟正黑體" pitchFamily="34" charset="-120"/>
              </a:rPr>
              <a:t>而為</a:t>
            </a:r>
            <a:r>
              <a:rPr lang="zh-TW" altLang="en-US" b="1" dirty="0">
                <a:solidFill>
                  <a:srgbClr val="FF0000"/>
                </a:solidFill>
                <a:latin typeface="微軟正黑體" pitchFamily="34" charset="-120"/>
                <a:ea typeface="微軟正黑體" pitchFamily="34" charset="-120"/>
              </a:rPr>
              <a:t>適當之評論者</a:t>
            </a:r>
            <a:r>
              <a:rPr lang="zh-TW" altLang="en-US" b="1" dirty="0">
                <a:latin typeface="微軟正黑體" pitchFamily="34" charset="-120"/>
                <a:ea typeface="微軟正黑體" pitchFamily="34" charset="-120"/>
              </a:rPr>
              <a:t>，不罰</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刑法第</a:t>
            </a:r>
            <a:r>
              <a:rPr lang="en-US" altLang="zh-TW" b="1" dirty="0">
                <a:latin typeface="微軟正黑體" pitchFamily="34" charset="-120"/>
                <a:ea typeface="微軟正黑體" pitchFamily="34" charset="-120"/>
              </a:rPr>
              <a:t>311</a:t>
            </a:r>
            <a:r>
              <a:rPr lang="zh-TW" altLang="en-US" b="1" dirty="0">
                <a:latin typeface="微軟正黑體" pitchFamily="34" charset="-120"/>
                <a:ea typeface="微軟正黑體" pitchFamily="34" charset="-120"/>
              </a:rPr>
              <a:t>條之</a:t>
            </a:r>
            <a:r>
              <a:rPr lang="en-US" altLang="zh-TW" b="1" dirty="0">
                <a:latin typeface="微軟正黑體" pitchFamily="34" charset="-120"/>
                <a:ea typeface="微軟正黑體" pitchFamily="34" charset="-120"/>
              </a:rPr>
              <a:t>3)</a:t>
            </a:r>
            <a:r>
              <a:rPr lang="zh-TW" altLang="en-US" b="1" dirty="0" smtClean="0">
                <a:latin typeface="微軟正黑體" pitchFamily="34" charset="-120"/>
                <a:ea typeface="微軟正黑體" pitchFamily="34" charset="-120"/>
              </a:rPr>
              <a:t>。</a:t>
            </a:r>
            <a:endParaRPr lang="en-US" altLang="zh-TW" b="1" dirty="0" smtClean="0">
              <a:latin typeface="微軟正黑體" pitchFamily="34" charset="-120"/>
              <a:ea typeface="微軟正黑體" pitchFamily="34" charset="-120"/>
            </a:endParaRPr>
          </a:p>
          <a:p>
            <a:pPr algn="just">
              <a:spcBef>
                <a:spcPts val="1200"/>
              </a:spcBef>
              <a:buFont typeface="Wingdings" pitchFamily="2" charset="2"/>
              <a:buChar char="l"/>
            </a:pPr>
            <a:r>
              <a:rPr lang="zh-TW" altLang="en-US" b="1" dirty="0" smtClean="0">
                <a:latin typeface="微軟正黑體" pitchFamily="34" charset="-120"/>
                <a:ea typeface="微軟正黑體" pitchFamily="34" charset="-120"/>
              </a:rPr>
              <a:t>公然</a:t>
            </a:r>
            <a:r>
              <a:rPr lang="zh-TW" altLang="en-US" b="1" dirty="0">
                <a:latin typeface="微軟正黑體" pitchFamily="34" charset="-120"/>
                <a:ea typeface="微軟正黑體" pitchFamily="34" charset="-120"/>
              </a:rPr>
              <a:t>侮辱：指摘或傳述具體事實構成誹謗，但</a:t>
            </a:r>
            <a:r>
              <a:rPr lang="zh-TW" altLang="en-US" b="1" dirty="0">
                <a:solidFill>
                  <a:srgbClr val="FF0000"/>
                </a:solidFill>
                <a:latin typeface="微軟正黑體" pitchFamily="34" charset="-120"/>
                <a:ea typeface="微軟正黑體" pitchFamily="34" charset="-120"/>
              </a:rPr>
              <a:t>無理的謾罵泛指</a:t>
            </a:r>
            <a:r>
              <a:rPr lang="en-US" altLang="zh-TW" b="1" dirty="0">
                <a:solidFill>
                  <a:srgbClr val="FF0000"/>
                </a:solidFill>
                <a:latin typeface="微軟正黑體" pitchFamily="34" charset="-120"/>
                <a:ea typeface="微軟正黑體" pitchFamily="34" charset="-120"/>
              </a:rPr>
              <a:t>(</a:t>
            </a:r>
            <a:r>
              <a:rPr lang="zh-TW" altLang="en-US" b="1" dirty="0">
                <a:solidFill>
                  <a:srgbClr val="FF0000"/>
                </a:solidFill>
                <a:latin typeface="微軟正黑體" pitchFamily="34" charset="-120"/>
                <a:ea typeface="微軟正黑體" pitchFamily="34" charset="-120"/>
              </a:rPr>
              <a:t>自認為有所本</a:t>
            </a:r>
            <a:r>
              <a:rPr lang="en-US" altLang="zh-TW" b="1" dirty="0">
                <a:solidFill>
                  <a:srgbClr val="FF0000"/>
                </a:solidFill>
                <a:latin typeface="微軟正黑體" pitchFamily="34" charset="-120"/>
                <a:ea typeface="微軟正黑體" pitchFamily="34" charset="-120"/>
              </a:rPr>
              <a:t>)</a:t>
            </a:r>
            <a:r>
              <a:rPr lang="zh-TW" altLang="en-US" b="1" dirty="0">
                <a:latin typeface="微軟正黑體" pitchFamily="34" charset="-120"/>
                <a:ea typeface="微軟正黑體" pitchFamily="34" charset="-120"/>
              </a:rPr>
              <a:t>則涉及</a:t>
            </a:r>
            <a:r>
              <a:rPr lang="zh-TW" altLang="en-US" b="1" dirty="0">
                <a:solidFill>
                  <a:srgbClr val="FF0000"/>
                </a:solidFill>
                <a:latin typeface="微軟正黑體" pitchFamily="34" charset="-120"/>
                <a:ea typeface="微軟正黑體" pitchFamily="34" charset="-120"/>
              </a:rPr>
              <a:t>公然侮辱</a:t>
            </a:r>
            <a:r>
              <a:rPr lang="en-US" altLang="zh-TW" b="1" dirty="0">
                <a:latin typeface="微軟正黑體" pitchFamily="34" charset="-120"/>
                <a:ea typeface="微軟正黑體" pitchFamily="34" charset="-120"/>
              </a:rPr>
              <a:t>(</a:t>
            </a:r>
            <a:r>
              <a:rPr lang="zh-TW" altLang="en-US" b="1" dirty="0">
                <a:latin typeface="微軟正黑體" pitchFamily="34" charset="-120"/>
                <a:ea typeface="微軟正黑體" pitchFamily="34" charset="-120"/>
              </a:rPr>
              <a:t>刑法第</a:t>
            </a:r>
            <a:r>
              <a:rPr lang="en-US" altLang="zh-TW" b="1" dirty="0">
                <a:latin typeface="微軟正黑體" pitchFamily="34" charset="-120"/>
                <a:ea typeface="微軟正黑體" pitchFamily="34" charset="-120"/>
              </a:rPr>
              <a:t>309</a:t>
            </a:r>
            <a:r>
              <a:rPr lang="zh-TW" altLang="en-US" b="1" dirty="0">
                <a:latin typeface="微軟正黑體" pitchFamily="34" charset="-120"/>
                <a:ea typeface="微軟正黑體" pitchFamily="34" charset="-120"/>
              </a:rPr>
              <a:t>條</a:t>
            </a:r>
            <a:r>
              <a:rPr lang="en-US" altLang="zh-TW" b="1" dirty="0" smtClean="0">
                <a:latin typeface="微軟正黑體" pitchFamily="34" charset="-120"/>
                <a:ea typeface="微軟正黑體" pitchFamily="34" charset="-120"/>
              </a:rPr>
              <a:t>)</a:t>
            </a:r>
            <a:r>
              <a:rPr lang="zh-TW" altLang="en-US" b="1" dirty="0" smtClean="0">
                <a:latin typeface="微軟正黑體" pitchFamily="34" charset="-120"/>
                <a:ea typeface="微軟正黑體" pitchFamily="34" charset="-120"/>
              </a:rPr>
              <a:t>，</a:t>
            </a:r>
            <a:r>
              <a:rPr lang="en-US" altLang="zh-TW" b="1" dirty="0" smtClean="0">
                <a:latin typeface="微軟正黑體" panose="020B0604030504040204" pitchFamily="34" charset="-120"/>
                <a:ea typeface="微軟正黑體" panose="020B0604030504040204" pitchFamily="34" charset="-120"/>
              </a:rPr>
              <a:t>LINE</a:t>
            </a:r>
            <a:r>
              <a:rPr lang="zh-TW" altLang="en-US" b="1" dirty="0">
                <a:latin typeface="微軟正黑體" panose="020B0604030504040204" pitchFamily="34" charset="-120"/>
                <a:ea typeface="微軟正黑體" panose="020B0604030504040204" pitchFamily="34" charset="-120"/>
              </a:rPr>
              <a:t>群組</a:t>
            </a:r>
            <a:r>
              <a:rPr lang="zh-TW" altLang="en-US" b="1" dirty="0" smtClean="0">
                <a:latin typeface="微軟正黑體" panose="020B0604030504040204" pitchFamily="34" charset="-120"/>
                <a:ea typeface="微軟正黑體" panose="020B0604030504040204" pitchFamily="34" charset="-120"/>
              </a:rPr>
              <a:t>罵人</a:t>
            </a:r>
            <a:r>
              <a:rPr lang="zh-TW" altLang="en-US" b="1" dirty="0">
                <a:latin typeface="微軟正黑體" panose="020B0604030504040204" pitchFamily="34" charset="-120"/>
                <a:ea typeface="微軟正黑體" panose="020B0604030504040204" pitchFamily="34" charset="-120"/>
              </a:rPr>
              <a:t>觸刑法公然侮辱</a:t>
            </a:r>
            <a:r>
              <a:rPr lang="en-US" altLang="zh-TW" b="1" dirty="0" smtClean="0">
                <a:latin typeface="微軟正黑體" panose="020B0604030504040204" pitchFamily="34" charset="-120"/>
                <a:ea typeface="微軟正黑體" panose="020B0604030504040204" pitchFamily="34" charset="-120"/>
              </a:rPr>
              <a:t>(20151016)</a:t>
            </a:r>
            <a:r>
              <a:rPr lang="zh-TW" altLang="en-US" b="1" dirty="0" smtClean="0">
                <a:latin typeface="微軟正黑體" panose="020B0604030504040204" pitchFamily="34" charset="-120"/>
                <a:ea typeface="微軟正黑體" panose="020B0604030504040204" pitchFamily="34" charset="-120"/>
              </a:rPr>
              <a:t> </a:t>
            </a:r>
            <a:r>
              <a:rPr lang="en-US" altLang="zh-TW" sz="2300" b="1" dirty="0">
                <a:latin typeface="微軟正黑體" pitchFamily="34" charset="-120"/>
                <a:ea typeface="微軟正黑體" pitchFamily="34" charset="-120"/>
                <a:hlinkClick r:id="rId2"/>
              </a:rPr>
              <a:t>https://</a:t>
            </a:r>
            <a:r>
              <a:rPr lang="en-US" altLang="zh-TW" sz="2300" b="1" dirty="0" smtClean="0">
                <a:latin typeface="微軟正黑體" pitchFamily="34" charset="-120"/>
                <a:ea typeface="微軟正黑體" pitchFamily="34" charset="-120"/>
                <a:hlinkClick r:id="rId2"/>
              </a:rPr>
              <a:t>www.youtube.com/watch?v=gsYLXJ9cbkI</a:t>
            </a:r>
            <a:endParaRPr lang="en-US" altLang="zh-TW" sz="2300" b="1" dirty="0" smtClean="0">
              <a:latin typeface="微軟正黑體" pitchFamily="34" charset="-120"/>
              <a:ea typeface="微軟正黑體" pitchFamily="34" charset="-120"/>
            </a:endParaRPr>
          </a:p>
          <a:p>
            <a:pPr algn="just">
              <a:spcBef>
                <a:spcPts val="1200"/>
              </a:spcBef>
              <a:buFont typeface="Wingdings" pitchFamily="2" charset="2"/>
              <a:buChar char="l"/>
            </a:pPr>
            <a:r>
              <a:rPr lang="zh-TW" altLang="en-US" b="1" dirty="0" smtClean="0">
                <a:latin typeface="微軟正黑體" pitchFamily="34" charset="-120"/>
                <a:ea typeface="微軟正黑體" pitchFamily="34" charset="-120"/>
              </a:rPr>
              <a:t>新聞自由原則：</a:t>
            </a:r>
            <a:r>
              <a:rPr lang="zh-TW" altLang="en-US" b="1" dirty="0">
                <a:solidFill>
                  <a:srgbClr val="FF0000"/>
                </a:solidFill>
                <a:latin typeface="微軟正黑體" pitchFamily="34" charset="-120"/>
                <a:ea typeface="微軟正黑體" pitchFamily="34" charset="-120"/>
              </a:rPr>
              <a:t>真實原則</a:t>
            </a:r>
            <a:r>
              <a:rPr lang="en-US" altLang="zh-TW" b="1" dirty="0">
                <a:solidFill>
                  <a:srgbClr val="FF0000"/>
                </a:solidFill>
                <a:latin typeface="微軟正黑體" pitchFamily="34" charset="-120"/>
                <a:ea typeface="微軟正黑體" pitchFamily="34" charset="-120"/>
              </a:rPr>
              <a:t>vs</a:t>
            </a:r>
            <a:r>
              <a:rPr lang="zh-TW" altLang="en-US" b="1" dirty="0">
                <a:solidFill>
                  <a:srgbClr val="FF0000"/>
                </a:solidFill>
                <a:latin typeface="微軟正黑體" pitchFamily="34" charset="-120"/>
                <a:ea typeface="微軟正黑體" pitchFamily="34" charset="-120"/>
              </a:rPr>
              <a:t>真正惡意→</a:t>
            </a:r>
            <a:r>
              <a:rPr lang="zh-TW" altLang="en-US" b="1" dirty="0">
                <a:latin typeface="微軟正黑體" pitchFamily="34" charset="-120"/>
                <a:ea typeface="微軟正黑體" pitchFamily="34" charset="-120"/>
              </a:rPr>
              <a:t>以</a:t>
            </a:r>
            <a:r>
              <a:rPr lang="zh-TW" altLang="en-US" b="1" dirty="0">
                <a:solidFill>
                  <a:srgbClr val="0000CC"/>
                </a:solidFill>
                <a:latin typeface="微軟正黑體" pitchFamily="34" charset="-120"/>
                <a:ea typeface="微軟正黑體" pitchFamily="34" charset="-120"/>
              </a:rPr>
              <a:t>合理確信，真正惡意</a:t>
            </a:r>
            <a:r>
              <a:rPr lang="zh-TW" altLang="en-US" b="1" dirty="0">
                <a:latin typeface="微軟正黑體" pitchFamily="34" charset="-120"/>
                <a:ea typeface="微軟正黑體" pitchFamily="34" charset="-120"/>
              </a:rPr>
              <a:t>為判斷標準。</a:t>
            </a:r>
            <a:endParaRPr lang="en-US" altLang="zh-TW" b="1" dirty="0">
              <a:latin typeface="微軟正黑體" pitchFamily="34" charset="-120"/>
              <a:ea typeface="微軟正黑體" pitchFamily="34" charset="-120"/>
            </a:endParaRPr>
          </a:p>
          <a:p>
            <a:endParaRPr lang="zh-TW" altLang="en-US" dirty="0"/>
          </a:p>
        </p:txBody>
      </p:sp>
      <p:sp>
        <p:nvSpPr>
          <p:cNvPr id="4" name="矩形 3"/>
          <p:cNvSpPr/>
          <p:nvPr/>
        </p:nvSpPr>
        <p:spPr>
          <a:xfrm>
            <a:off x="-324544" y="427311"/>
            <a:ext cx="9468543" cy="769441"/>
          </a:xfrm>
          <a:prstGeom prst="rect">
            <a:avLst/>
          </a:prstGeom>
        </p:spPr>
        <p:txBody>
          <a:bodyPr wrap="square">
            <a:spAutoFit/>
          </a:bodyPr>
          <a:lstStyle/>
          <a:p>
            <a:pPr algn="ctr">
              <a:spcBef>
                <a:spcPct val="0"/>
              </a:spcBef>
            </a:pPr>
            <a:r>
              <a:rPr lang="zh-TW" altLang="en-US" sz="4400" b="1" dirty="0" smtClean="0">
                <a:latin typeface="微軟正黑體" pitchFamily="34" charset="-120"/>
                <a:ea typeface="微軟正黑體" pitchFamily="34" charset="-120"/>
              </a:rPr>
              <a:t>三  媒體報導與</a:t>
            </a:r>
            <a:r>
              <a:rPr lang="zh-TW" altLang="en-US" sz="4400" b="1" dirty="0">
                <a:latin typeface="微軟正黑體" pitchFamily="34" charset="-120"/>
                <a:ea typeface="微軟正黑體" pitchFamily="34" charset="-120"/>
              </a:rPr>
              <a:t>法律爭議</a:t>
            </a:r>
            <a:endParaRPr lang="zh-TW" altLang="zh-TW" sz="4400" b="1" dirty="0">
              <a:latin typeface="微軟正黑體" pitchFamily="34" charset="-120"/>
              <a:ea typeface="微軟正黑體" pitchFamily="34" charset="-120"/>
              <a:cs typeface="Times New Roman" pitchFamily="18" charset="0"/>
            </a:endParaRPr>
          </a:p>
        </p:txBody>
      </p:sp>
    </p:spTree>
    <p:extLst>
      <p:ext uri="{BB962C8B-B14F-4D97-AF65-F5344CB8AC3E}">
        <p14:creationId xmlns:p14="http://schemas.microsoft.com/office/powerpoint/2010/main" val="49166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2127</TotalTime>
  <Words>1392</Words>
  <Application>Microsoft Office PowerPoint</Application>
  <PresentationFormat>如螢幕大小 (4:3)</PresentationFormat>
  <Paragraphs>103</Paragraphs>
  <Slides>23</Slides>
  <Notes>0</Notes>
  <HiddenSlides>0</HiddenSlides>
  <MMClips>0</MMClips>
  <ScaleCrop>false</ScaleCrop>
  <HeadingPairs>
    <vt:vector size="4" baseType="variant">
      <vt:variant>
        <vt:lpstr>佈景主題</vt:lpstr>
      </vt:variant>
      <vt:variant>
        <vt:i4>1</vt:i4>
      </vt:variant>
      <vt:variant>
        <vt:lpstr>投影片標題</vt:lpstr>
      </vt:variant>
      <vt:variant>
        <vt:i4>23</vt:i4>
      </vt:variant>
    </vt:vector>
  </HeadingPairs>
  <TitlesOfParts>
    <vt:vector size="24" baseType="lpstr">
      <vt:lpstr>自訂設計</vt:lpstr>
      <vt:lpstr>網路資訊權與法律規範</vt:lpstr>
      <vt:lpstr>引自維基百科介紹</vt:lpstr>
      <vt:lpstr>一  網路、新媒體與言論</vt:lpstr>
      <vt:lpstr>一  網路、新媒體與言論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六  著作權的合理使用</vt:lpstr>
      <vt:lpstr>六  著作權的合理使用</vt:lpstr>
      <vt:lpstr>六  著作權的合理使用</vt:lpstr>
      <vt:lpstr>PowerPoint 簡報</vt:lpstr>
      <vt:lpstr>PowerPoint 簡報</vt:lpstr>
      <vt:lpstr>PowerPoint 簡報</vt:lpstr>
      <vt:lpstr>PowerPoint 簡報</vt:lpstr>
    </vt:vector>
  </TitlesOfParts>
  <Company>C.M.T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solopig123</dc:creator>
  <cp:lastModifiedBy>user</cp:lastModifiedBy>
  <cp:revision>240</cp:revision>
  <dcterms:created xsi:type="dcterms:W3CDTF">2016-01-16T17:43:05Z</dcterms:created>
  <dcterms:modified xsi:type="dcterms:W3CDTF">2017-12-14T08:00:00Z</dcterms:modified>
</cp:coreProperties>
</file>