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1"/>
  </p:handoutMasterIdLst>
  <p:sldIdLst>
    <p:sldId id="256" r:id="rId2"/>
    <p:sldId id="257" r:id="rId3"/>
    <p:sldId id="337" r:id="rId4"/>
    <p:sldId id="259" r:id="rId5"/>
    <p:sldId id="343" r:id="rId6"/>
    <p:sldId id="355" r:id="rId7"/>
    <p:sldId id="347" r:id="rId8"/>
    <p:sldId id="354" r:id="rId9"/>
    <p:sldId id="357" r:id="rId10"/>
    <p:sldId id="315" r:id="rId11"/>
    <p:sldId id="330" r:id="rId12"/>
    <p:sldId id="319" r:id="rId13"/>
    <p:sldId id="320" r:id="rId14"/>
    <p:sldId id="352" r:id="rId15"/>
    <p:sldId id="336" r:id="rId16"/>
    <p:sldId id="321" r:id="rId17"/>
    <p:sldId id="349" r:id="rId18"/>
    <p:sldId id="356" r:id="rId19"/>
    <p:sldId id="28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3E3E"/>
    <a:srgbClr val="51CCED"/>
    <a:srgbClr val="8BDDF3"/>
    <a:srgbClr val="9B6A53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38CB-C988-421A-8155-469D93ED2EE1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A7A-DF40-4EC6-8D8A-1B8FFFAA80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51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2637975" y="-72008"/>
            <a:ext cx="396875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接點 22"/>
          <p:cNvCxnSpPr/>
          <p:nvPr userDrawn="1"/>
        </p:nvCxnSpPr>
        <p:spPr>
          <a:xfrm flipH="1">
            <a:off x="1187624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 userDrawn="1"/>
        </p:nvCxnSpPr>
        <p:spPr>
          <a:xfrm>
            <a:off x="1979712" y="1916832"/>
            <a:ext cx="0" cy="792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 userDrawn="1"/>
        </p:nvCxnSpPr>
        <p:spPr>
          <a:xfrm>
            <a:off x="2411760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r="37434"/>
          <a:stretch>
            <a:fillRect/>
          </a:stretch>
        </p:blipFill>
        <p:spPr bwMode="auto">
          <a:xfrm flipH="1">
            <a:off x="0" y="4797152"/>
            <a:ext cx="992427" cy="11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線接點 37"/>
          <p:cNvCxnSpPr/>
          <p:nvPr userDrawn="1"/>
        </p:nvCxnSpPr>
        <p:spPr>
          <a:xfrm flipH="1">
            <a:off x="2915816" y="3429000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 userDrawn="1"/>
        </p:nvGrpSpPr>
        <p:grpSpPr>
          <a:xfrm>
            <a:off x="539552" y="2636912"/>
            <a:ext cx="2880320" cy="4221088"/>
            <a:chOff x="1043608" y="2399658"/>
            <a:chExt cx="2808312" cy="4458342"/>
          </a:xfrm>
        </p:grpSpPr>
        <p:cxnSp>
          <p:nvCxnSpPr>
            <p:cNvPr id="10" name="直線接點 9"/>
            <p:cNvCxnSpPr/>
            <p:nvPr userDrawn="1"/>
          </p:nvCxnSpPr>
          <p:spPr>
            <a:xfrm>
              <a:off x="1835696" y="3789040"/>
              <a:ext cx="0" cy="3068960"/>
            </a:xfrm>
            <a:prstGeom prst="line">
              <a:avLst/>
            </a:prstGeom>
            <a:ln w="76200">
              <a:solidFill>
                <a:srgbClr val="0277B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1" descr="https://www.dcard.tw/img/favicon_144.png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1521892" y="5635475"/>
              <a:ext cx="673844" cy="673845"/>
            </a:xfrm>
            <a:prstGeom prst="rect">
              <a:avLst/>
            </a:prstGeom>
            <a:noFill/>
          </p:spPr>
        </p:pic>
        <p:cxnSp>
          <p:nvCxnSpPr>
            <p:cNvPr id="12" name="直線接點 11"/>
            <p:cNvCxnSpPr/>
            <p:nvPr userDrawn="1"/>
          </p:nvCxnSpPr>
          <p:spPr>
            <a:xfrm>
              <a:off x="2267744" y="3789040"/>
              <a:ext cx="0" cy="3068960"/>
            </a:xfrm>
            <a:prstGeom prst="line">
              <a:avLst/>
            </a:prstGeom>
            <a:ln w="76200">
              <a:solidFill>
                <a:srgbClr val="EE3E3E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1907704" y="5013176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線接點 13"/>
            <p:cNvCxnSpPr/>
            <p:nvPr userDrawn="1"/>
          </p:nvCxnSpPr>
          <p:spPr>
            <a:xfrm>
              <a:off x="2699792" y="3789040"/>
              <a:ext cx="0" cy="3068960"/>
            </a:xfrm>
            <a:prstGeom prst="line">
              <a:avLst/>
            </a:prstGeom>
            <a:ln w="76200">
              <a:solidFill>
                <a:srgbClr val="9B6A53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https://encrypted-tbn1.gstatic.com/images?q=tbn:ANd9GcQlo_ETfkAG-FeFLg5CpaJFR4gSZ1A94C2XAzkGPBHPr6kUszo9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2207613" y="4416912"/>
              <a:ext cx="1030265" cy="772052"/>
            </a:xfrm>
            <a:prstGeom prst="rect">
              <a:avLst/>
            </a:prstGeom>
            <a:noFill/>
          </p:spPr>
        </p:pic>
        <p:cxnSp>
          <p:nvCxnSpPr>
            <p:cNvPr id="16" name="直線接點 15"/>
            <p:cNvCxnSpPr/>
            <p:nvPr userDrawn="1"/>
          </p:nvCxnSpPr>
          <p:spPr>
            <a:xfrm>
              <a:off x="3131840" y="3789040"/>
              <a:ext cx="0" cy="306896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 userDrawn="1"/>
          </p:nvGrpSpPr>
          <p:grpSpPr>
            <a:xfrm>
              <a:off x="1043608" y="2399658"/>
              <a:ext cx="2808312" cy="1605406"/>
              <a:chOff x="708124" y="2183225"/>
              <a:chExt cx="5636613" cy="34060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7" cstate="print">
                <a:lum bright="10000"/>
              </a:blip>
              <a:srcRect l="8454" t="30577" r="7008" b="18339"/>
              <a:stretch>
                <a:fillRect/>
              </a:stretch>
            </p:blipFill>
            <p:spPr bwMode="auto">
              <a:xfrm>
                <a:off x="708124" y="2183225"/>
                <a:ext cx="5636613" cy="3406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9" descr="C:\Users\EW\Desktop\noun_166991_cc.png"/>
              <p:cNvPicPr>
                <a:picLocks noChangeAspect="1" noChangeArrowheads="1"/>
              </p:cNvPicPr>
              <p:nvPr userDrawn="1"/>
            </p:nvPicPr>
            <p:blipFill>
              <a:blip r:embed="rId8" cstate="print">
                <a:lum bright="10000"/>
              </a:blip>
              <a:srcRect b="15487"/>
              <a:stretch>
                <a:fillRect/>
              </a:stretch>
            </p:blipFill>
            <p:spPr bwMode="auto">
              <a:xfrm>
                <a:off x="2195736" y="2780928"/>
                <a:ext cx="2592288" cy="2190808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17" name="文字方塊 16"/>
            <p:cNvSpPr txBox="1"/>
            <p:nvPr userDrawn="1"/>
          </p:nvSpPr>
          <p:spPr>
            <a:xfrm>
              <a:off x="2725564" y="3933056"/>
              <a:ext cx="982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atin typeface="AR CENA" pitchFamily="2" charset="0"/>
                </a:rPr>
                <a:t>PTT</a:t>
              </a:r>
              <a:endParaRPr lang="zh-TW" altLang="en-US" sz="3200" b="1" dirty="0">
                <a:latin typeface="AR CENA" pitchFamily="2" charset="0"/>
              </a:endParaRPr>
            </a:p>
          </p:txBody>
        </p:sp>
      </p:grpSp>
      <p:pic>
        <p:nvPicPr>
          <p:cNvPr id="41" name="Picture 4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491880" y="3068960"/>
            <a:ext cx="1008112" cy="7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群組 47"/>
          <p:cNvGrpSpPr/>
          <p:nvPr userDrawn="1"/>
        </p:nvGrpSpPr>
        <p:grpSpPr>
          <a:xfrm flipH="1">
            <a:off x="8100392" y="6281936"/>
            <a:ext cx="792088" cy="576064"/>
            <a:chOff x="4387948" y="4941168"/>
            <a:chExt cx="1984252" cy="1440160"/>
          </a:xfrm>
        </p:grpSpPr>
        <p:pic>
          <p:nvPicPr>
            <p:cNvPr id="45" name="Picture 7"/>
            <p:cNvPicPr>
              <a:picLocks noChangeAspect="1" noChangeArrowheads="1"/>
            </p:cNvPicPr>
            <p:nvPr userDrawn="1"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3" name="Picture 4" descr="https://fbcdn-sphotos-b-a.akamaihd.net/hphotos-ak-xpf1/v/t34.0-12/12207927_1178415052172555_406852732_n.jpg?oh=456cb2cf7ce180928996a0732dcb41b5&amp;oe=5653C75B&amp;__gda__=1448407307_4c4f8dcd73cd9d467b5b007f752fef90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02" t="15426" r="39983" b="20299"/>
          <a:stretch>
            <a:fillRect/>
          </a:stretch>
        </p:blipFill>
        <p:spPr bwMode="auto">
          <a:xfrm>
            <a:off x="3779912" y="1052736"/>
            <a:ext cx="888071" cy="822288"/>
          </a:xfrm>
          <a:prstGeom prst="rect">
            <a:avLst/>
          </a:prstGeom>
          <a:noFill/>
        </p:spPr>
      </p:pic>
      <p:sp>
        <p:nvSpPr>
          <p:cNvPr id="55" name="圓角矩形 54"/>
          <p:cNvSpPr/>
          <p:nvPr userDrawn="1"/>
        </p:nvSpPr>
        <p:spPr>
          <a:xfrm>
            <a:off x="3491880" y="548680"/>
            <a:ext cx="5652120" cy="187220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 userDrawn="1"/>
        </p:nvSpPr>
        <p:spPr>
          <a:xfrm>
            <a:off x="3347864" y="3140968"/>
            <a:ext cx="5796136" cy="3168352"/>
          </a:xfrm>
          <a:prstGeom prst="round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 userDrawn="1"/>
        </p:nvGrpSpPr>
        <p:grpSpPr>
          <a:xfrm>
            <a:off x="3059832" y="5229200"/>
            <a:ext cx="1944216" cy="1440160"/>
            <a:chOff x="4387948" y="4941168"/>
            <a:chExt cx="1984252" cy="1440160"/>
          </a:xfrm>
        </p:grpSpPr>
        <p:pic>
          <p:nvPicPr>
            <p:cNvPr id="50" name="Picture 7"/>
            <p:cNvPicPr>
              <a:picLocks noChangeAspect="1" noChangeArrowheads="1"/>
            </p:cNvPicPr>
            <p:nvPr userDrawn="1"/>
          </p:nvPicPr>
          <p:blipFill>
            <a:blip r:embed="rId1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  <p:pic>
          <p:nvPicPr>
            <p:cNvPr id="51" name="Picture 8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</p:grp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23528" y="0"/>
            <a:ext cx="3384376" cy="25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標題 1"/>
          <p:cNvSpPr>
            <a:spLocks noGrp="1"/>
          </p:cNvSpPr>
          <p:nvPr>
            <p:ph type="title" hasCustomPrompt="1"/>
          </p:nvPr>
        </p:nvSpPr>
        <p:spPr>
          <a:xfrm>
            <a:off x="4860032" y="2924944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單元名稱</a:t>
            </a:r>
            <a:endParaRPr lang="zh-TW" altLang="en-US" dirty="0"/>
          </a:p>
        </p:txBody>
      </p:sp>
      <p:sp>
        <p:nvSpPr>
          <p:cNvPr id="46" name="文字版面配置區 45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7" y="984023"/>
            <a:ext cx="5364088" cy="936625"/>
          </a:xfrm>
        </p:spPr>
        <p:txBody>
          <a:bodyPr>
            <a:noAutofit/>
          </a:bodyPr>
          <a:lstStyle>
            <a:lvl1pPr algn="ctr">
              <a:buNone/>
              <a:defRPr sz="54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r>
              <a:rPr lang="zh-TW" altLang="en-US" dirty="0" smtClean="0"/>
              <a:t>課程標題</a:t>
            </a:r>
            <a:endParaRPr lang="zh-TW" altLang="en-US" dirty="0"/>
          </a:p>
        </p:txBody>
      </p:sp>
      <p:sp>
        <p:nvSpPr>
          <p:cNvPr id="44" name="文字版面配置區 43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49080"/>
            <a:ext cx="3384376" cy="7921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授課老師</a:t>
            </a:r>
            <a:endParaRPr lang="zh-TW" altLang="en-US" dirty="0"/>
          </a:p>
        </p:txBody>
      </p:sp>
      <p:sp>
        <p:nvSpPr>
          <p:cNvPr id="52" name="文字版面配置區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32" y="5373216"/>
            <a:ext cx="3456384" cy="720749"/>
          </a:xfrm>
        </p:spPr>
        <p:txBody>
          <a:bodyPr>
            <a:normAutofit/>
          </a:bodyPr>
          <a:lstStyle>
            <a:lvl1pPr algn="ctr"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助教名稱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上彎箭號 45"/>
          <p:cNvSpPr/>
          <p:nvPr userDrawn="1"/>
        </p:nvSpPr>
        <p:spPr>
          <a:xfrm flipH="1">
            <a:off x="-1116632" y="1268760"/>
            <a:ext cx="10729192" cy="558924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上彎箭號 46"/>
          <p:cNvSpPr/>
          <p:nvPr userDrawn="1"/>
        </p:nvSpPr>
        <p:spPr>
          <a:xfrm flipH="1">
            <a:off x="-612576" y="2060848"/>
            <a:ext cx="10260632" cy="450912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上彎箭號 47"/>
          <p:cNvSpPr/>
          <p:nvPr userDrawn="1"/>
        </p:nvSpPr>
        <p:spPr>
          <a:xfrm flipH="1">
            <a:off x="-252536" y="2924944"/>
            <a:ext cx="9937104" cy="342900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4353347"/>
          </a:xfrm>
          <a:solidFill>
            <a:schemeClr val="accent6">
              <a:lumMod val="60000"/>
              <a:lumOff val="40000"/>
              <a:alpha val="12000"/>
            </a:schemeClr>
          </a:solidFill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35" name="Picture 3" descr="C:\Users\solopig123\Downloads\noun_108507_cc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41" b="34880"/>
          <a:stretch>
            <a:fillRect/>
          </a:stretch>
        </p:blipFill>
        <p:spPr bwMode="auto">
          <a:xfrm>
            <a:off x="7596336" y="5661248"/>
            <a:ext cx="1390464" cy="690773"/>
          </a:xfrm>
          <a:prstGeom prst="rect">
            <a:avLst/>
          </a:prstGeom>
          <a:noFill/>
        </p:spPr>
      </p:pic>
      <p:grpSp>
        <p:nvGrpSpPr>
          <p:cNvPr id="36" name="群組 35"/>
          <p:cNvGrpSpPr/>
          <p:nvPr userDrawn="1"/>
        </p:nvGrpSpPr>
        <p:grpSpPr>
          <a:xfrm>
            <a:off x="0" y="0"/>
            <a:ext cx="9144000" cy="1196752"/>
            <a:chOff x="0" y="0"/>
            <a:chExt cx="9144000" cy="836712"/>
          </a:xfrm>
          <a:solidFill>
            <a:srgbClr val="51CCED"/>
          </a:solidFill>
        </p:grpSpPr>
        <p:sp>
          <p:nvSpPr>
            <p:cNvPr id="37" name="矩形 36"/>
            <p:cNvSpPr/>
            <p:nvPr userDrawn="1"/>
          </p:nvSpPr>
          <p:spPr>
            <a:xfrm>
              <a:off x="0" y="0"/>
              <a:ext cx="3203848" cy="836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 flipV="1">
              <a:off x="3203848" y="0"/>
              <a:ext cx="1152128" cy="8367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4067944" y="0"/>
              <a:ext cx="5076056" cy="18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0" y="188640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41" name="Picture 2" descr="C:\Users\solopig123\Downloads\noun_192573_cc.png"/>
          <p:cNvPicPr>
            <a:picLocks noChangeAspect="1" noChangeArrowheads="1"/>
          </p:cNvPicPr>
          <p:nvPr userDrawn="1"/>
        </p:nvPicPr>
        <p:blipFill>
          <a:blip r:embed="rId3" cstate="print">
            <a:lum bright="20000"/>
          </a:blip>
          <a:srcRect b="13281"/>
          <a:stretch>
            <a:fillRect/>
          </a:stretch>
        </p:blipFill>
        <p:spPr bwMode="auto">
          <a:xfrm>
            <a:off x="7092280" y="4828979"/>
            <a:ext cx="2339752" cy="202902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3933056"/>
            <a:ext cx="1691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DF1-C8C8-4FD2-8CF2-DB6A0FE29A1E}" type="datetimeFigureOut">
              <a:rPr lang="zh-TW" altLang="en-US" smtClean="0"/>
              <a:pPr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2920-AAF2-43C9-86E1-A496D32E08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lzhsmVozdo" TargetMode="External"/><Relationship Id="rId2" Type="http://schemas.openxmlformats.org/officeDocument/2006/relationships/hyperlink" Target="https://www.youtube.com/watch?v=Kx_FmUVfA7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oiAyn8V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rfygUuQyz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CaEjiYHKN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60" y="2664259"/>
            <a:ext cx="4896544" cy="1844861"/>
          </a:xfrm>
        </p:spPr>
        <p:txBody>
          <a:bodyPr/>
          <a:lstStyle/>
          <a:p>
            <a:pPr>
              <a:defRPr/>
            </a:pPr>
            <a:r>
              <a:rPr lang="zh-TW" altLang="en-US" sz="6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網路民主與言論自由</a:t>
            </a:r>
            <a:endParaRPr lang="zh-TW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7610" y="692696"/>
            <a:ext cx="4440894" cy="1299960"/>
          </a:xfrm>
        </p:spPr>
        <p:txBody>
          <a:bodyPr/>
          <a:lstStyle/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臺北商業大學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</a:t>
            </a:r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選修通識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網路民主與公共論壇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3203848" y="4653136"/>
            <a:ext cx="5904656" cy="1454428"/>
          </a:xfrm>
        </p:spPr>
        <p:txBody>
          <a:bodyPr>
            <a:noAutofit/>
          </a:bodyPr>
          <a:lstStyle/>
          <a:p>
            <a:pPr lvl="0" algn="r"/>
            <a:r>
              <a:rPr lang="zh-TW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授課教師：陳閔翔  通識教育中心助理教授</a:t>
            </a:r>
          </a:p>
          <a:p>
            <a:pPr lvl="0" algn="r"/>
            <a:r>
              <a:rPr lang="zh-TW" altLang="en-US" sz="24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教學助理：蔡秉珂、林子卉、江星誌</a:t>
            </a:r>
          </a:p>
          <a:p>
            <a:pPr lvl="0" algn="r"/>
            <a:r>
              <a:rPr lang="en-US" altLang="zh-TW" sz="24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2017.11.28</a:t>
            </a:r>
            <a:endParaRPr lang="en-US" altLang="zh-TW" sz="24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860032" y="6120680"/>
            <a:ext cx="3384376" cy="764704"/>
          </a:xfrm>
        </p:spPr>
        <p:txBody>
          <a:bodyPr>
            <a:noAutofit/>
          </a:bodyPr>
          <a:lstStyle/>
          <a:p>
            <a:pPr marL="0" indent="0" algn="l"/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本課程獲教育部「教學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創新先導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(PBL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」補助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340768"/>
            <a:ext cx="7920880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3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一般性言論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：可以在電影院大喊「</a:t>
            </a:r>
            <a:r>
              <a:rPr lang="zh-TW" altLang="en-US" sz="30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失火了！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」嗎？有人謊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稱六藝樓有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爆裂物，我們能不能限制這樣的言論呢？此言論不被限制，後果會是怎樣？</a:t>
            </a: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刑法第</a:t>
            </a: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</a:rPr>
              <a:t>151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條的恐嚇公眾罪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)→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網路直播熱潮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(2016313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中視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2300" b="1" dirty="0">
                <a:latin typeface="微軟正黑體" pitchFamily="34" charset="-120"/>
                <a:ea typeface="微軟正黑體" pitchFamily="34" charset="-120"/>
                <a:hlinkClick r:id="rId2"/>
              </a:rPr>
              <a:t>://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www.youtube.com/watch?v=Kx_FmUVfA7A</a:t>
            </a:r>
            <a:endParaRPr lang="en-US" altLang="zh-TW" sz="23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臉書直播一年甚麼都不奇怪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(20170227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民視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</a:t>
            </a:r>
            <a:r>
              <a:rPr lang="en-US" altLang="zh-TW" sz="2300" b="1" dirty="0">
                <a:latin typeface="微軟正黑體" pitchFamily="34" charset="-120"/>
                <a:ea typeface="微軟正黑體" pitchFamily="34" charset="-120"/>
                <a:hlinkClick r:id="rId3"/>
              </a:rPr>
              <a:t>://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www.youtube.com/watch?v=llzhsmVozdo</a:t>
            </a:r>
            <a:endParaRPr lang="en-US" altLang="zh-TW" sz="23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3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政治性</a:t>
            </a:r>
            <a:r>
              <a:rPr lang="zh-TW" altLang="en-US" sz="3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言論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：在網路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上說「</a:t>
            </a:r>
            <a:r>
              <a:rPr lang="zh-TW" altLang="en-US" sz="3000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共產黨才是孫中山的繼承人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我們需要加以限制嗎？</a:t>
            </a: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sz="3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商業性言論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：對於「</a:t>
            </a:r>
            <a:r>
              <a:rPr lang="zh-TW" altLang="en-US" sz="3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區城市我最便宜  </a:t>
            </a:r>
            <a:r>
              <a:rPr lang="en-US" altLang="zh-TW" sz="3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/OO</a:t>
            </a:r>
            <a:r>
              <a:rPr lang="zh-TW" altLang="en-US" sz="3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買貴退差價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」要加以</a:t>
            </a:r>
            <a:r>
              <a:rPr lang="zh-TW" altLang="en-US" sz="3000" b="1" dirty="0">
                <a:latin typeface="微軟正黑體" pitchFamily="34" charset="-120"/>
                <a:ea typeface="微軟正黑體" pitchFamily="34" charset="-120"/>
              </a:rPr>
              <a:t>規範嗎</a:t>
            </a:r>
            <a:r>
              <a:rPr lang="zh-TW" altLang="en-US" sz="3000" b="1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3000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二  </a:t>
            </a:r>
            <a:r>
              <a:rPr lang="zh-TW" altLang="zh-TW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生活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中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的言論自由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04856" cy="53285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言論自由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(freedom of speech)=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意見表達自由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是一種政治性權利，個人言論與集體發言權：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說話權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話語權，麥克風權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詮釋權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惡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搞文化：對嚴肅主題的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解構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，建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構出喜劇或諷刺</a:t>
            </a: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效果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綜藝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熱門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4:45/37:21)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hlinkClick r:id="rId2"/>
              </a:rPr>
              <a:t>://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www.youtube.com/watch?v=VmoiAyn8VCY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自由原則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en-US" b="1" dirty="0" err="1">
                <a:latin typeface="微軟正黑體" pitchFamily="34" charset="-120"/>
                <a:ea typeface="微軟正黑體" pitchFamily="34" charset="-120"/>
              </a:rPr>
              <a:t>思想、言論與行動自由，只要不侵犯他人權利、不傷害他人利益，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就不能隨便限制或剝奪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其</a:t>
            </a:r>
            <a:r>
              <a:rPr lang="en-US" altLang="en-US" b="1" dirty="0" err="1">
                <a:latin typeface="微軟正黑體" pitchFamily="34" charset="-120"/>
                <a:ea typeface="微軟正黑體" pitchFamily="34" charset="-120"/>
              </a:rPr>
              <a:t>自由</a:t>
            </a:r>
            <a:r>
              <a:rPr lang="en-US" altLang="en-US" sz="20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TW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三  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言論自由的意義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632848" cy="504056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追求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真理說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言論自由市場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：言論是否有價值取決於本身的價值。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真相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只有在各種言論衝撞激辯中才能越辯越明。此為保障言論的基礎。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美國聯邦最高法院法官荷姆斯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(O. W. Holmes,1841-1935)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：檢驗某一思想是否為真理，最佳途徑即是將之置於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自由競爭的言論市場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，令其憑著思想自身的力量，讓眾人接受它。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言論自由的學理基礎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表現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自我說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：展現自我，表達個人獨特的觀點或立場。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表現形式：聲音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歌曲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身體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照片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圖片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行動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短片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……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言論自由的學理基礎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3" descr="I:\2011年照片\(13)教務處東北角御風遊20110812\DSCF9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480016"/>
            <a:ext cx="52197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:\2011年照片\(11)室友平溪還願之旅20110715-16\DSCF93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80015"/>
            <a:ext cx="51831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http://pgw.udn.com.tw/gw/photo.php?u=http://uc.udn.com.tw/photo/2015/04/03/98/683701.jpg&amp;sl=W&amp;f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958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content.xx.fbcdn.net/hphotos-xla1/t31.0-8/11879260_1129645833716144_6809822257493418378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6" y="-1"/>
            <a:ext cx="4645972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b5b871380c75ebbed44-0d6294cd72219e531b9ba85132078296.r10.cf2.rackcdn.com/bc/org_316d379d6e5aae32583f5c3d19aa1f9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6" y="3429000"/>
            <a:ext cx="4645972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tatic.ettoday.net/images/1229/e122948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" y="3429000"/>
            <a:ext cx="4525559" cy="325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511256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健全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民主程序說：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言論自由可檢視社會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平等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的實踐及民主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開放程度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。沉默不是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金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趙衍慶例子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對民主政府的監督：言論自由及其意見所形成的制衡效果，可避免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多數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暴政。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tyranny of majority)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的危險。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ct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太陽花學運的創意標語與藝術創作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(2014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hlinkClick r:id="rId2"/>
              </a:rPr>
              <a:t>https://www.youtube.com/watch?v=ArfygUuQyzg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四  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言論自由的學理基礎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高價值言論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：隨著溝通技術的發展，政治性言論、宗教性言論、文化及藝術性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創作、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公共場合發布影音、照片、歌曲等傳達思想、口說、文字或圖畫所表達出的象徵性言論都應保障。 </a:t>
            </a: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低價值言論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：商業性言論、猥褻、誹謗或歧視性言論、挑釁或仇恨言論。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網路用語 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死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寶寶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(20160424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hlinkClick r:id="rId2"/>
              </a:rPr>
              <a:t>https://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www.youtube.com/watch?v=CCaEjiYHKNw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五  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網路上的言論</a:t>
            </a:r>
            <a:r>
              <a:rPr lang="zh-TW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自由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G:\國立臺北商業大學生活圈\(1)教學\104-2課程資料\104-2網路民主與公共論壇\1每周講義\8第十週(0427)\Anony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14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J:\A\國立臺北商業大學\(1)教學\106-1\3網路民主與公共論壇(計畫)\3每週講義\10第十一週(1128討論課2)\2017-11-23_202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556792"/>
            <a:ext cx="8100392" cy="4353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聆聽  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世界咖啡館時間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Thank you for your attention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7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15616" y="1556792"/>
            <a:ext cx="7380312" cy="4968552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言論自由為人民之基本權利，憲法第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條有明文保障，國家應給予最大限度之維護，俾其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實現自我、溝通意見、追求真理及監督各種政治或社會活動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之功能得以發揮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algn="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釋字第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2000/7/7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algn="ctr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 descr="https://sp.yimg.com/ib/th?id=HN.608031184432137112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431" y="4112896"/>
            <a:ext cx="2903223" cy="274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F:\公民核心能力課程計畫大集合\2第二期課程總集錦(C類)\(2)上課簡報與講義\10第十一週0501\11-2Kuso文化 全台惡搞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-603250"/>
            <a:ext cx="10656888" cy="828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340768"/>
            <a:ext cx="7776864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請思考這三個問題：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如何說話？可以怎麼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是意見表達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如何保障說話自由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台北市長選舉趙衍慶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政見發表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公共評論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自由是，只要我喜歡</a:t>
            </a:r>
            <a:r>
              <a:rPr lang="en-US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有什麼不可以嗎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上的言論或行為不受規範嗎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這問題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為什麼重要：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合理的言論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請參考「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kuso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文化全台惡搞」剪報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  從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說話到言論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言論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是否具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行為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刑法判斷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某德國人說：猶太人大屠殺不存在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泡麵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標示產品來源不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製造日期錯誤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勞團在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立院外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臉書上說：衝進立法院！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關廠工人臥軌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台獨人士燃燒中華民國國旗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黑人在隔離車廂內拒絕讓座給白人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川普說：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把金小胖關進冰箱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  從</a:t>
            </a:r>
            <a:r>
              <a:rPr lang="zh-TW" altLang="en-US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說話到言論</a:t>
            </a:r>
            <a:endParaRPr lang="zh-TW" altLang="zh-TW" sz="44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s://scontent.xx.fbcdn.net/v/t1.0-9/14947672_10154027555671398_5133630865429473430_n.jpg?oh=7575ff6e085c6f0fdcb0d5e509b07e6e&amp;oe=58C136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93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xx.fbcdn.net/v/t1.0-9/14907671_1158347667588214_1079579755577447357_n.jpg?oh=0abbb24d50e575a8e947e5ec1e8f7527&amp;oe=58C2D5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51" y="0"/>
            <a:ext cx="45500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G:\國立臺北商業大學生活圈\(1)教學\104-2課程資料\104-2網路民主與公共論壇\1每周講義\8第十週(0427)\d31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images.gamme.com.tw/news2/2016/67/39/paCWo6aXk56YqaS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78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圖像裡可能有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845</Words>
  <Application>Microsoft Office PowerPoint</Application>
  <PresentationFormat>如螢幕大小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自訂設計</vt:lpstr>
      <vt:lpstr>網路民主與言論自由</vt:lpstr>
      <vt:lpstr>PowerPoint 簡報</vt:lpstr>
      <vt:lpstr>PowerPoint 簡報</vt:lpstr>
      <vt:lpstr>一  從說話到言論</vt:lpstr>
      <vt:lpstr>一  從說話到言論</vt:lpstr>
      <vt:lpstr>PowerPoint 簡報</vt:lpstr>
      <vt:lpstr>PowerPoint 簡報</vt:lpstr>
      <vt:lpstr>PowerPoint 簡報</vt:lpstr>
      <vt:lpstr>PowerPoint 簡報</vt:lpstr>
      <vt:lpstr>二  生活中的言論自由</vt:lpstr>
      <vt:lpstr>三  言論自由的意義</vt:lpstr>
      <vt:lpstr>四  言論自由的學理基礎</vt:lpstr>
      <vt:lpstr>四  言論自由的學理基礎</vt:lpstr>
      <vt:lpstr>PowerPoint 簡報</vt:lpstr>
      <vt:lpstr>四  言論自由的學理基礎</vt:lpstr>
      <vt:lpstr>五  網路上的言論自由</vt:lpstr>
      <vt:lpstr>PowerPoint 簡報</vt:lpstr>
      <vt:lpstr>PowerPoint 簡報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solopig123</dc:creator>
  <cp:lastModifiedBy>user</cp:lastModifiedBy>
  <cp:revision>209</cp:revision>
  <dcterms:created xsi:type="dcterms:W3CDTF">2016-01-16T17:43:05Z</dcterms:created>
  <dcterms:modified xsi:type="dcterms:W3CDTF">2017-11-23T12:42:23Z</dcterms:modified>
</cp:coreProperties>
</file>