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2" r:id="rId2"/>
    <p:sldId id="258" r:id="rId3"/>
    <p:sldId id="259" r:id="rId4"/>
    <p:sldId id="260" r:id="rId5"/>
    <p:sldId id="261" r:id="rId6"/>
    <p:sldId id="263" r:id="rId7"/>
    <p:sldId id="265" r:id="rId8"/>
    <p:sldId id="264" r:id="rId9"/>
    <p:sldId id="268" r:id="rId10"/>
    <p:sldId id="269" r:id="rId11"/>
    <p:sldId id="270"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4B435A-785D-42EC-866C-F1F97D848FB0}" type="datetimeFigureOut">
              <a:rPr lang="en-GB" smtClean="0"/>
              <a:t>09/05/2023</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531FAA58-E055-4828-930C-140505EEF1A1}" type="slidenum">
              <a:rPr lang="en-GB" smtClean="0"/>
              <a:t>‹#›</a:t>
            </a:fld>
            <a:endParaRPr lang="en-GB"/>
          </a:p>
        </p:txBody>
      </p:sp>
    </p:spTree>
    <p:extLst>
      <p:ext uri="{BB962C8B-B14F-4D97-AF65-F5344CB8AC3E}">
        <p14:creationId xmlns:p14="http://schemas.microsoft.com/office/powerpoint/2010/main" val="76940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4B435A-785D-42EC-866C-F1F97D848FB0}" type="datetimeFigureOut">
              <a:rPr lang="en-GB" smtClean="0"/>
              <a:t>09/05/2023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1FAA58-E055-4828-930C-140505EEF1A1}" type="slidenum">
              <a:rPr lang="en-GB" smtClean="0"/>
              <a:t>‹#›</a:t>
            </a:fld>
            <a:endParaRPr lang="en-GB"/>
          </a:p>
        </p:txBody>
      </p:sp>
    </p:spTree>
    <p:extLst>
      <p:ext uri="{BB962C8B-B14F-4D97-AF65-F5344CB8AC3E}">
        <p14:creationId xmlns:p14="http://schemas.microsoft.com/office/powerpoint/2010/main" val="342388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4B435A-785D-42EC-866C-F1F97D848FB0}" type="datetimeFigureOut">
              <a:rPr lang="en-GB" smtClean="0"/>
              <a:t>09/05/2023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FAA58-E055-4828-930C-140505EEF1A1}" type="slidenum">
              <a:rPr lang="en-GB" smtClean="0"/>
              <a:t>‹#›</a:t>
            </a:fld>
            <a:endParaRPr lang="en-GB"/>
          </a:p>
        </p:txBody>
      </p:sp>
    </p:spTree>
    <p:extLst>
      <p:ext uri="{BB962C8B-B14F-4D97-AF65-F5344CB8AC3E}">
        <p14:creationId xmlns:p14="http://schemas.microsoft.com/office/powerpoint/2010/main" val="833895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4B435A-785D-42EC-866C-F1F97D848FB0}" type="datetimeFigureOut">
              <a:rPr lang="en-GB" smtClean="0"/>
              <a:t>09/05/2023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FAA58-E055-4828-930C-140505EEF1A1}" type="slidenum">
              <a:rPr lang="en-GB" smtClean="0"/>
              <a:t>‹#›</a:t>
            </a:fld>
            <a:endParaRPr lang="en-GB"/>
          </a:p>
        </p:txBody>
      </p:sp>
    </p:spTree>
    <p:extLst>
      <p:ext uri="{BB962C8B-B14F-4D97-AF65-F5344CB8AC3E}">
        <p14:creationId xmlns:p14="http://schemas.microsoft.com/office/powerpoint/2010/main" val="1694412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4B435A-785D-42EC-866C-F1F97D848FB0}" type="datetimeFigureOut">
              <a:rPr lang="en-GB" smtClean="0"/>
              <a:t>09/05/2023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FAA58-E055-4828-930C-140505EEF1A1}" type="slidenum">
              <a:rPr lang="en-GB" smtClean="0"/>
              <a:t>‹#›</a:t>
            </a:fld>
            <a:endParaRPr lang="en-GB"/>
          </a:p>
        </p:txBody>
      </p:sp>
    </p:spTree>
    <p:extLst>
      <p:ext uri="{BB962C8B-B14F-4D97-AF65-F5344CB8AC3E}">
        <p14:creationId xmlns:p14="http://schemas.microsoft.com/office/powerpoint/2010/main" val="2618590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4B435A-785D-42EC-866C-F1F97D848FB0}" type="datetimeFigureOut">
              <a:rPr lang="en-GB" smtClean="0"/>
              <a:t>09/05/2023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FAA58-E055-4828-930C-140505EEF1A1}" type="slidenum">
              <a:rPr lang="en-GB" smtClean="0"/>
              <a:t>‹#›</a:t>
            </a:fld>
            <a:endParaRPr lang="en-GB"/>
          </a:p>
        </p:txBody>
      </p:sp>
    </p:spTree>
    <p:extLst>
      <p:ext uri="{BB962C8B-B14F-4D97-AF65-F5344CB8AC3E}">
        <p14:creationId xmlns:p14="http://schemas.microsoft.com/office/powerpoint/2010/main" val="2498172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4B435A-785D-42EC-866C-F1F97D848FB0}" type="datetimeFigureOut">
              <a:rPr lang="en-GB" smtClean="0"/>
              <a:t>09/05/2023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FAA58-E055-4828-930C-140505EEF1A1}" type="slidenum">
              <a:rPr lang="en-GB" smtClean="0"/>
              <a:t>‹#›</a:t>
            </a:fld>
            <a:endParaRPr lang="en-GB"/>
          </a:p>
        </p:txBody>
      </p:sp>
    </p:spTree>
    <p:extLst>
      <p:ext uri="{BB962C8B-B14F-4D97-AF65-F5344CB8AC3E}">
        <p14:creationId xmlns:p14="http://schemas.microsoft.com/office/powerpoint/2010/main" val="414043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4B435A-785D-42EC-866C-F1F97D848FB0}" type="datetimeFigureOut">
              <a:rPr lang="en-GB" smtClean="0"/>
              <a:t>09/05/2023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FAA58-E055-4828-930C-140505EEF1A1}" type="slidenum">
              <a:rPr lang="en-GB" smtClean="0"/>
              <a:t>‹#›</a:t>
            </a:fld>
            <a:endParaRPr lang="en-GB"/>
          </a:p>
        </p:txBody>
      </p:sp>
    </p:spTree>
    <p:extLst>
      <p:ext uri="{BB962C8B-B14F-4D97-AF65-F5344CB8AC3E}">
        <p14:creationId xmlns:p14="http://schemas.microsoft.com/office/powerpoint/2010/main" val="1901052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4B435A-785D-42EC-866C-F1F97D848FB0}" type="datetimeFigureOut">
              <a:rPr lang="en-GB" smtClean="0"/>
              <a:t>09/05/2023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FAA58-E055-4828-930C-140505EEF1A1}" type="slidenum">
              <a:rPr lang="en-GB" smtClean="0"/>
              <a:t>‹#›</a:t>
            </a:fld>
            <a:endParaRPr lang="en-GB"/>
          </a:p>
        </p:txBody>
      </p:sp>
    </p:spTree>
    <p:extLst>
      <p:ext uri="{BB962C8B-B14F-4D97-AF65-F5344CB8AC3E}">
        <p14:creationId xmlns:p14="http://schemas.microsoft.com/office/powerpoint/2010/main" val="29944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4B435A-785D-42EC-866C-F1F97D848FB0}" type="datetimeFigureOut">
              <a:rPr lang="en-GB" smtClean="0"/>
              <a:t>09/05/2023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531FAA58-E055-4828-930C-140505EEF1A1}" type="slidenum">
              <a:rPr lang="en-GB" smtClean="0"/>
              <a:t>‹#›</a:t>
            </a:fld>
            <a:endParaRPr lang="en-GB"/>
          </a:p>
        </p:txBody>
      </p:sp>
    </p:spTree>
    <p:extLst>
      <p:ext uri="{BB962C8B-B14F-4D97-AF65-F5344CB8AC3E}">
        <p14:creationId xmlns:p14="http://schemas.microsoft.com/office/powerpoint/2010/main" val="444589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4B435A-785D-42EC-866C-F1F97D848FB0}" type="datetimeFigureOut">
              <a:rPr lang="en-GB" smtClean="0"/>
              <a:t>09/05/2023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1FAA58-E055-4828-930C-140505EEF1A1}" type="slidenum">
              <a:rPr lang="en-GB" smtClean="0"/>
              <a:t>‹#›</a:t>
            </a:fld>
            <a:endParaRPr lang="en-GB"/>
          </a:p>
        </p:txBody>
      </p:sp>
    </p:spTree>
    <p:extLst>
      <p:ext uri="{BB962C8B-B14F-4D97-AF65-F5344CB8AC3E}">
        <p14:creationId xmlns:p14="http://schemas.microsoft.com/office/powerpoint/2010/main" val="1585528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4B435A-785D-42EC-866C-F1F97D848FB0}" type="datetimeFigureOut">
              <a:rPr lang="en-GB" smtClean="0"/>
              <a:t>09/05/2023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1FAA58-E055-4828-930C-140505EEF1A1}" type="slidenum">
              <a:rPr lang="en-GB" smtClean="0"/>
              <a:t>‹#›</a:t>
            </a:fld>
            <a:endParaRPr lang="en-GB"/>
          </a:p>
        </p:txBody>
      </p:sp>
    </p:spTree>
    <p:extLst>
      <p:ext uri="{BB962C8B-B14F-4D97-AF65-F5344CB8AC3E}">
        <p14:creationId xmlns:p14="http://schemas.microsoft.com/office/powerpoint/2010/main" val="317938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4B435A-785D-42EC-866C-F1F97D848FB0}" type="datetimeFigureOut">
              <a:rPr lang="en-GB" smtClean="0"/>
              <a:t>09/05/2023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1FAA58-E055-4828-930C-140505EEF1A1}" type="slidenum">
              <a:rPr lang="en-GB" smtClean="0"/>
              <a:t>‹#›</a:t>
            </a:fld>
            <a:endParaRPr lang="en-GB"/>
          </a:p>
        </p:txBody>
      </p:sp>
    </p:spTree>
    <p:extLst>
      <p:ext uri="{BB962C8B-B14F-4D97-AF65-F5344CB8AC3E}">
        <p14:creationId xmlns:p14="http://schemas.microsoft.com/office/powerpoint/2010/main" val="1763467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4B435A-785D-42EC-866C-F1F97D848FB0}" type="datetimeFigureOut">
              <a:rPr lang="en-GB" smtClean="0"/>
              <a:t>09/05/2023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1FAA58-E055-4828-930C-140505EEF1A1}" type="slidenum">
              <a:rPr lang="en-GB" smtClean="0"/>
              <a:t>‹#›</a:t>
            </a:fld>
            <a:endParaRPr lang="en-GB"/>
          </a:p>
        </p:txBody>
      </p:sp>
    </p:spTree>
    <p:extLst>
      <p:ext uri="{BB962C8B-B14F-4D97-AF65-F5344CB8AC3E}">
        <p14:creationId xmlns:p14="http://schemas.microsoft.com/office/powerpoint/2010/main" val="2917584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4B435A-785D-42EC-866C-F1F97D848FB0}" type="datetimeFigureOut">
              <a:rPr lang="en-GB" smtClean="0"/>
              <a:t>09/05/2023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1FAA58-E055-4828-930C-140505EEF1A1}" type="slidenum">
              <a:rPr lang="en-GB" smtClean="0"/>
              <a:t>‹#›</a:t>
            </a:fld>
            <a:endParaRPr lang="en-GB"/>
          </a:p>
        </p:txBody>
      </p:sp>
    </p:spTree>
    <p:extLst>
      <p:ext uri="{BB962C8B-B14F-4D97-AF65-F5344CB8AC3E}">
        <p14:creationId xmlns:p14="http://schemas.microsoft.com/office/powerpoint/2010/main" val="307359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4B435A-785D-42EC-866C-F1F97D848FB0}" type="datetimeFigureOut">
              <a:rPr lang="en-GB" smtClean="0"/>
              <a:t>09/05/2023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1FAA58-E055-4828-930C-140505EEF1A1}" type="slidenum">
              <a:rPr lang="en-GB" smtClean="0"/>
              <a:t>‹#›</a:t>
            </a:fld>
            <a:endParaRPr lang="en-GB"/>
          </a:p>
        </p:txBody>
      </p:sp>
    </p:spTree>
    <p:extLst>
      <p:ext uri="{BB962C8B-B14F-4D97-AF65-F5344CB8AC3E}">
        <p14:creationId xmlns:p14="http://schemas.microsoft.com/office/powerpoint/2010/main" val="1879170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4B435A-785D-42EC-866C-F1F97D848FB0}" type="datetimeFigureOut">
              <a:rPr lang="en-GB" smtClean="0"/>
              <a:t>09/05/2023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1FAA58-E055-4828-930C-140505EEF1A1}" type="slidenum">
              <a:rPr lang="en-GB" smtClean="0"/>
              <a:t>‹#›</a:t>
            </a:fld>
            <a:endParaRPr lang="en-GB"/>
          </a:p>
        </p:txBody>
      </p:sp>
    </p:spTree>
    <p:extLst>
      <p:ext uri="{BB962C8B-B14F-4D97-AF65-F5344CB8AC3E}">
        <p14:creationId xmlns:p14="http://schemas.microsoft.com/office/powerpoint/2010/main" val="3200306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4B435A-785D-42EC-866C-F1F97D848FB0}" type="datetimeFigureOut">
              <a:rPr lang="en-GB" smtClean="0"/>
              <a:t>09/05/2023</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1FAA58-E055-4828-930C-140505EEF1A1}" type="slidenum">
              <a:rPr lang="en-GB" smtClean="0"/>
              <a:t>‹#›</a:t>
            </a:fld>
            <a:endParaRPr lang="en-GB"/>
          </a:p>
        </p:txBody>
      </p:sp>
    </p:spTree>
    <p:extLst>
      <p:ext uri="{BB962C8B-B14F-4D97-AF65-F5344CB8AC3E}">
        <p14:creationId xmlns:p14="http://schemas.microsoft.com/office/powerpoint/2010/main" val="23274422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8767FC-6CF2-2FCA-6735-62C37DB23879}"/>
              </a:ext>
            </a:extLst>
          </p:cNvPr>
          <p:cNvSpPr txBox="1"/>
          <p:nvPr/>
        </p:nvSpPr>
        <p:spPr>
          <a:xfrm>
            <a:off x="2334490" y="3144981"/>
            <a:ext cx="7523018" cy="2605457"/>
          </a:xfrm>
          <a:prstGeom prst="rect">
            <a:avLst/>
          </a:prstGeom>
          <a:noFill/>
        </p:spPr>
        <p:txBody>
          <a:bodyPr wrap="square" rtlCol="0">
            <a:spAutoFit/>
          </a:bodyPr>
          <a:lstStyle/>
          <a:p>
            <a:pPr algn="ctr"/>
            <a:r>
              <a:rPr lang="en-US" sz="3200" b="1" dirty="0">
                <a:solidFill>
                  <a:srgbClr val="000000"/>
                </a:solidFill>
                <a:effectLst/>
                <a:latin typeface="Times New Roman" panose="02020603050405020304" pitchFamily="18" charset="0"/>
                <a:ea typeface="Times New Roman" panose="02020603050405020304" pitchFamily="18" charset="0"/>
              </a:rPr>
              <a:t>Project Title: </a:t>
            </a:r>
            <a:r>
              <a:rPr lang="en-US" sz="3200" b="1" dirty="0">
                <a:effectLst/>
                <a:latin typeface="Arial" panose="020B0604020202020204" pitchFamily="34" charset="0"/>
                <a:ea typeface="Times New Roman" panose="02020603050405020304" pitchFamily="18" charset="0"/>
              </a:rPr>
              <a:t>Movie Success Prediction System using Python</a:t>
            </a:r>
          </a:p>
          <a:p>
            <a:pPr algn="ctr"/>
            <a:r>
              <a:rPr lang="en-US" sz="2400" b="1" dirty="0">
                <a:latin typeface="Arial" panose="020B0604020202020204" pitchFamily="34" charset="0"/>
                <a:ea typeface="Times New Roman" panose="02020603050405020304" pitchFamily="18" charset="0"/>
              </a:rPr>
              <a:t>Group members:</a:t>
            </a:r>
            <a:endParaRPr lang="en-US" sz="2400" b="1" dirty="0">
              <a:effectLst/>
              <a:latin typeface="Arial" panose="020B0604020202020204" pitchFamily="34" charset="0"/>
              <a:ea typeface="Times New Roman" panose="02020603050405020304" pitchFamily="18" charset="0"/>
            </a:endParaRPr>
          </a:p>
          <a:p>
            <a:pPr marL="6350" algn="ctr">
              <a:lnSpc>
                <a:spcPct val="107000"/>
              </a:lnSpc>
              <a:spcAft>
                <a:spcPts val="15"/>
              </a:spcAft>
            </a:pPr>
            <a:r>
              <a:rPr lang="en-US" sz="2400" dirty="0">
                <a:effectLst/>
                <a:latin typeface="Times New Roman" panose="02020603050405020304" pitchFamily="18" charset="0"/>
                <a:ea typeface="Times New Roman" panose="02020603050405020304" pitchFamily="18" charset="0"/>
              </a:rPr>
              <a:t>Muhammad Adeel </a:t>
            </a:r>
            <a:r>
              <a:rPr lang="en-US" sz="2400" dirty="0" err="1">
                <a:effectLst/>
                <a:latin typeface="Times New Roman" panose="02020603050405020304" pitchFamily="18" charset="0"/>
                <a:ea typeface="Times New Roman" panose="02020603050405020304" pitchFamily="18" charset="0"/>
              </a:rPr>
              <a:t>Feroz</a:t>
            </a:r>
            <a:r>
              <a:rPr lang="en-US" sz="2400" dirty="0">
                <a:effectLst/>
                <a:latin typeface="Times New Roman" panose="02020603050405020304" pitchFamily="18" charset="0"/>
                <a:ea typeface="Times New Roman" panose="02020603050405020304" pitchFamily="18" charset="0"/>
              </a:rPr>
              <a:t> (Fa20-bscs-0031)</a:t>
            </a:r>
          </a:p>
          <a:p>
            <a:pPr marL="6350" algn="ctr">
              <a:lnSpc>
                <a:spcPct val="107000"/>
              </a:lnSpc>
              <a:spcAft>
                <a:spcPts val="15"/>
              </a:spcAft>
            </a:pPr>
            <a:r>
              <a:rPr lang="en-US" sz="2400" dirty="0" err="1">
                <a:effectLst/>
                <a:latin typeface="Times New Roman" panose="02020603050405020304" pitchFamily="18" charset="0"/>
                <a:ea typeface="Times New Roman" panose="02020603050405020304" pitchFamily="18" charset="0"/>
              </a:rPr>
              <a:t>Sidrah</a:t>
            </a:r>
            <a:r>
              <a:rPr lang="en-US" sz="2400" dirty="0">
                <a:effectLst/>
                <a:latin typeface="Times New Roman" panose="02020603050405020304" pitchFamily="18" charset="0"/>
                <a:ea typeface="Times New Roman" panose="02020603050405020304" pitchFamily="18" charset="0"/>
              </a:rPr>
              <a:t> Sadiq Sufi (Fa19-bsse-0086)</a:t>
            </a:r>
            <a:endParaRPr lang="en-GB" sz="2400" dirty="0">
              <a:effectLst/>
              <a:latin typeface="Times New Roman" panose="02020603050405020304" pitchFamily="18" charset="0"/>
              <a:ea typeface="Times New Roman" panose="02020603050405020304" pitchFamily="18" charset="0"/>
            </a:endParaRPr>
          </a:p>
          <a:p>
            <a:pPr marL="6350" algn="ctr">
              <a:lnSpc>
                <a:spcPct val="107000"/>
              </a:lnSpc>
              <a:spcAft>
                <a:spcPts val="15"/>
              </a:spcAft>
            </a:pPr>
            <a:r>
              <a:rPr lang="en-US" sz="2400" dirty="0">
                <a:effectLst/>
                <a:latin typeface="Times New Roman" panose="02020603050405020304" pitchFamily="18" charset="0"/>
                <a:ea typeface="Times New Roman" panose="02020603050405020304" pitchFamily="18" charset="0"/>
              </a:rPr>
              <a:t>Ifham Ahmed Khan (Fa20-bscs-0024)</a:t>
            </a:r>
            <a:endParaRPr lang="en-GB" sz="24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8A7C9596-FB9E-8B5A-257B-FAB2C2825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509" y="254000"/>
            <a:ext cx="2890981" cy="2890981"/>
          </a:xfrm>
          <a:prstGeom prst="rect">
            <a:avLst/>
          </a:prstGeom>
        </p:spPr>
      </p:pic>
    </p:spTree>
    <p:extLst>
      <p:ext uri="{BB962C8B-B14F-4D97-AF65-F5344CB8AC3E}">
        <p14:creationId xmlns:p14="http://schemas.microsoft.com/office/powerpoint/2010/main" val="3476751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39BB1A-77D1-3D99-2420-2A90C5C62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69958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59C61F8-1F91-C011-B949-EF0B26427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583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B42B2F-DB61-E874-D6AF-61686DE38138}"/>
              </a:ext>
            </a:extLst>
          </p:cNvPr>
          <p:cNvSpPr txBox="1"/>
          <p:nvPr/>
        </p:nvSpPr>
        <p:spPr>
          <a:xfrm>
            <a:off x="1832263" y="2810416"/>
            <a:ext cx="8527473" cy="1015663"/>
          </a:xfrm>
          <a:prstGeom prst="rect">
            <a:avLst/>
          </a:prstGeom>
          <a:noFill/>
        </p:spPr>
        <p:txBody>
          <a:bodyPr wrap="square" rtlCol="0">
            <a:spAutoFit/>
          </a:bodyPr>
          <a:lstStyle/>
          <a:p>
            <a:pPr algn="ctr"/>
            <a:r>
              <a:rPr lang="en-GB" sz="6000" b="1" dirty="0"/>
              <a:t>Project code explanation</a:t>
            </a:r>
          </a:p>
        </p:txBody>
      </p:sp>
    </p:spTree>
    <p:extLst>
      <p:ext uri="{BB962C8B-B14F-4D97-AF65-F5344CB8AC3E}">
        <p14:creationId xmlns:p14="http://schemas.microsoft.com/office/powerpoint/2010/main" val="762176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21DF91-339D-8008-2DE9-81A548EE1E9D}"/>
              </a:ext>
            </a:extLst>
          </p:cNvPr>
          <p:cNvSpPr txBox="1"/>
          <p:nvPr/>
        </p:nvSpPr>
        <p:spPr>
          <a:xfrm>
            <a:off x="1832263" y="496707"/>
            <a:ext cx="8527473" cy="769441"/>
          </a:xfrm>
          <a:prstGeom prst="rect">
            <a:avLst/>
          </a:prstGeom>
          <a:noFill/>
        </p:spPr>
        <p:txBody>
          <a:bodyPr wrap="square" rtlCol="0">
            <a:spAutoFit/>
          </a:bodyPr>
          <a:lstStyle/>
          <a:p>
            <a:pPr algn="ctr"/>
            <a:r>
              <a:rPr lang="en-GB" sz="4400" b="1" dirty="0"/>
              <a:t>Conclusion</a:t>
            </a:r>
          </a:p>
        </p:txBody>
      </p:sp>
      <p:sp>
        <p:nvSpPr>
          <p:cNvPr id="3" name="TextBox 2">
            <a:extLst>
              <a:ext uri="{FF2B5EF4-FFF2-40B4-BE49-F238E27FC236}">
                <a16:creationId xmlns:a16="http://schemas.microsoft.com/office/drawing/2014/main" id="{AFED8A40-81D7-3ECF-3415-0B382B6B3876}"/>
              </a:ext>
            </a:extLst>
          </p:cNvPr>
          <p:cNvSpPr txBox="1"/>
          <p:nvPr/>
        </p:nvSpPr>
        <p:spPr>
          <a:xfrm>
            <a:off x="2424544" y="1726434"/>
            <a:ext cx="7935191" cy="3046988"/>
          </a:xfrm>
          <a:prstGeom prst="rect">
            <a:avLst/>
          </a:prstGeom>
          <a:noFill/>
        </p:spPr>
        <p:txBody>
          <a:bodyPr wrap="square" rtlCol="0">
            <a:spAutoFit/>
          </a:bodyPr>
          <a:lstStyle/>
          <a:p>
            <a:r>
              <a:rPr lang="en-GB" sz="2400" dirty="0"/>
              <a:t>In conclusion, predicting the box office performance of a movie is a complex task that involves numerous factors. However, with the advancement of machine learning algorithms, we can develop models that can accurately predict a movie's box office performance based on historical data. This has the potential to provide valuable insights to movie studios and investors, helping them make more informed decisions on which movies to produce and invest in.</a:t>
            </a:r>
          </a:p>
        </p:txBody>
      </p:sp>
    </p:spTree>
    <p:extLst>
      <p:ext uri="{BB962C8B-B14F-4D97-AF65-F5344CB8AC3E}">
        <p14:creationId xmlns:p14="http://schemas.microsoft.com/office/powerpoint/2010/main" val="109264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A05430-11ED-0ED2-CBA9-5CE022169602}"/>
              </a:ext>
            </a:extLst>
          </p:cNvPr>
          <p:cNvSpPr txBox="1"/>
          <p:nvPr/>
        </p:nvSpPr>
        <p:spPr>
          <a:xfrm>
            <a:off x="3255818" y="2013181"/>
            <a:ext cx="6691746" cy="3046988"/>
          </a:xfrm>
          <a:prstGeom prst="rect">
            <a:avLst/>
          </a:prstGeom>
          <a:noFill/>
        </p:spPr>
        <p:txBody>
          <a:bodyPr wrap="square" rtlCol="0">
            <a:spAutoFit/>
          </a:bodyPr>
          <a:lstStyle/>
          <a:p>
            <a:pPr marL="285750" indent="-285750">
              <a:buFont typeface="Arial" panose="020B0604020202020204" pitchFamily="34" charset="0"/>
              <a:buChar char="•"/>
            </a:pPr>
            <a:r>
              <a:rPr lang="en-GB" sz="2400" dirty="0"/>
              <a:t>Problem Statement</a:t>
            </a:r>
          </a:p>
          <a:p>
            <a:pPr marL="285750" indent="-285750">
              <a:buFont typeface="Arial" panose="020B0604020202020204" pitchFamily="34" charset="0"/>
              <a:buChar char="•"/>
            </a:pPr>
            <a:r>
              <a:rPr lang="en-GB" sz="2400" dirty="0"/>
              <a:t>Introduction</a:t>
            </a:r>
          </a:p>
          <a:p>
            <a:pPr marL="285750" indent="-285750">
              <a:buFont typeface="Arial" panose="020B0604020202020204" pitchFamily="34" charset="0"/>
              <a:buChar char="•"/>
            </a:pPr>
            <a:r>
              <a:rPr lang="en-GB" sz="2400" dirty="0"/>
              <a:t>How we are solving this problem</a:t>
            </a:r>
          </a:p>
          <a:p>
            <a:pPr marL="285750" indent="-285750">
              <a:buFont typeface="Arial" panose="020B0604020202020204" pitchFamily="34" charset="0"/>
              <a:buChar char="•"/>
            </a:pPr>
            <a:r>
              <a:rPr lang="en-GB" sz="2400" dirty="0"/>
              <a:t>Dataset</a:t>
            </a:r>
          </a:p>
          <a:p>
            <a:pPr marL="285750" indent="-285750">
              <a:buFont typeface="Arial" panose="020B0604020202020204" pitchFamily="34" charset="0"/>
              <a:buChar char="•"/>
            </a:pPr>
            <a:r>
              <a:rPr lang="en-GB" sz="2400" dirty="0"/>
              <a:t>Training structure</a:t>
            </a:r>
          </a:p>
          <a:p>
            <a:pPr marL="285750" indent="-285750">
              <a:buFont typeface="Arial" panose="020B0604020202020204" pitchFamily="34" charset="0"/>
              <a:buChar char="•"/>
            </a:pPr>
            <a:r>
              <a:rPr lang="en-GB" sz="2400" dirty="0"/>
              <a:t>Graph</a:t>
            </a:r>
          </a:p>
          <a:p>
            <a:pPr marL="285750" indent="-285750">
              <a:buFont typeface="Arial" panose="020B0604020202020204" pitchFamily="34" charset="0"/>
              <a:buChar char="•"/>
            </a:pPr>
            <a:r>
              <a:rPr lang="en-GB" sz="2400" dirty="0"/>
              <a:t>Project code explanation</a:t>
            </a:r>
          </a:p>
          <a:p>
            <a:pPr marL="285750" indent="-285750">
              <a:buFont typeface="Arial" panose="020B0604020202020204" pitchFamily="34" charset="0"/>
              <a:buChar char="•"/>
            </a:pPr>
            <a:r>
              <a:rPr lang="en-GB" sz="2400" dirty="0"/>
              <a:t>Conclusion</a:t>
            </a:r>
          </a:p>
        </p:txBody>
      </p:sp>
      <p:sp>
        <p:nvSpPr>
          <p:cNvPr id="3" name="TextBox 2">
            <a:extLst>
              <a:ext uri="{FF2B5EF4-FFF2-40B4-BE49-F238E27FC236}">
                <a16:creationId xmlns:a16="http://schemas.microsoft.com/office/drawing/2014/main" id="{B375C699-A089-3769-B719-36C67A786853}"/>
              </a:ext>
            </a:extLst>
          </p:cNvPr>
          <p:cNvSpPr txBox="1"/>
          <p:nvPr/>
        </p:nvSpPr>
        <p:spPr>
          <a:xfrm>
            <a:off x="2473036" y="552125"/>
            <a:ext cx="7245927" cy="769441"/>
          </a:xfrm>
          <a:prstGeom prst="rect">
            <a:avLst/>
          </a:prstGeom>
          <a:noFill/>
        </p:spPr>
        <p:txBody>
          <a:bodyPr wrap="square" rtlCol="0">
            <a:spAutoFit/>
          </a:bodyPr>
          <a:lstStyle/>
          <a:p>
            <a:pPr algn="ctr"/>
            <a:r>
              <a:rPr lang="en-GB" sz="4400" b="1" dirty="0"/>
              <a:t>Table of content:</a:t>
            </a:r>
          </a:p>
        </p:txBody>
      </p:sp>
    </p:spTree>
    <p:extLst>
      <p:ext uri="{BB962C8B-B14F-4D97-AF65-F5344CB8AC3E}">
        <p14:creationId xmlns:p14="http://schemas.microsoft.com/office/powerpoint/2010/main" val="114480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E3A3B9-A9EF-382E-6035-95A73E47AFD2}"/>
              </a:ext>
            </a:extLst>
          </p:cNvPr>
          <p:cNvSpPr txBox="1"/>
          <p:nvPr/>
        </p:nvSpPr>
        <p:spPr>
          <a:xfrm>
            <a:off x="2473036" y="552125"/>
            <a:ext cx="7245927" cy="769441"/>
          </a:xfrm>
          <a:prstGeom prst="rect">
            <a:avLst/>
          </a:prstGeom>
          <a:noFill/>
        </p:spPr>
        <p:txBody>
          <a:bodyPr wrap="square" rtlCol="0">
            <a:spAutoFit/>
          </a:bodyPr>
          <a:lstStyle/>
          <a:p>
            <a:pPr algn="ctr"/>
            <a:r>
              <a:rPr lang="en-GB" sz="4400" b="1" dirty="0"/>
              <a:t>Problem statement</a:t>
            </a:r>
          </a:p>
        </p:txBody>
      </p:sp>
      <p:sp>
        <p:nvSpPr>
          <p:cNvPr id="6" name="TextBox 5">
            <a:extLst>
              <a:ext uri="{FF2B5EF4-FFF2-40B4-BE49-F238E27FC236}">
                <a16:creationId xmlns:a16="http://schemas.microsoft.com/office/drawing/2014/main" id="{7E9B0CAD-1B1E-16B8-B9C5-99481402CF97}"/>
              </a:ext>
            </a:extLst>
          </p:cNvPr>
          <p:cNvSpPr txBox="1"/>
          <p:nvPr/>
        </p:nvSpPr>
        <p:spPr>
          <a:xfrm>
            <a:off x="2379517" y="1612511"/>
            <a:ext cx="7432963" cy="3046988"/>
          </a:xfrm>
          <a:prstGeom prst="rect">
            <a:avLst/>
          </a:prstGeom>
          <a:noFill/>
        </p:spPr>
        <p:txBody>
          <a:bodyPr wrap="square" rtlCol="0">
            <a:spAutoFit/>
          </a:bodyPr>
          <a:lstStyle/>
          <a:p>
            <a:pPr algn="ctr"/>
            <a:r>
              <a:rPr lang="en-GB" sz="2400" dirty="0"/>
              <a:t>The movie industry is a highly competitive and constantly evolving market, with the success of a movie largely determined by its box office performance. However, predicting the box office success of a movie is a challenging task. By doing so, we aim to provide valuable insights to movie studios and investors, helping them make more informed decisions on which movies to produce and invest in.</a:t>
            </a:r>
          </a:p>
        </p:txBody>
      </p:sp>
    </p:spTree>
    <p:extLst>
      <p:ext uri="{BB962C8B-B14F-4D97-AF65-F5344CB8AC3E}">
        <p14:creationId xmlns:p14="http://schemas.microsoft.com/office/powerpoint/2010/main" val="3408655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BAAF04-950F-7083-737B-9B4716FDF7B3}"/>
              </a:ext>
            </a:extLst>
          </p:cNvPr>
          <p:cNvSpPr txBox="1"/>
          <p:nvPr/>
        </p:nvSpPr>
        <p:spPr>
          <a:xfrm>
            <a:off x="2473036" y="552125"/>
            <a:ext cx="7245927" cy="769441"/>
          </a:xfrm>
          <a:prstGeom prst="rect">
            <a:avLst/>
          </a:prstGeom>
          <a:noFill/>
        </p:spPr>
        <p:txBody>
          <a:bodyPr wrap="square" rtlCol="0">
            <a:spAutoFit/>
          </a:bodyPr>
          <a:lstStyle/>
          <a:p>
            <a:pPr algn="ctr"/>
            <a:r>
              <a:rPr lang="en-GB" sz="4400" b="1" dirty="0"/>
              <a:t>Introduction</a:t>
            </a:r>
          </a:p>
        </p:txBody>
      </p:sp>
      <p:sp>
        <p:nvSpPr>
          <p:cNvPr id="4" name="TextBox 3">
            <a:extLst>
              <a:ext uri="{FF2B5EF4-FFF2-40B4-BE49-F238E27FC236}">
                <a16:creationId xmlns:a16="http://schemas.microsoft.com/office/drawing/2014/main" id="{F8F9D81D-5611-999B-11D2-BB7F9493CA97}"/>
              </a:ext>
            </a:extLst>
          </p:cNvPr>
          <p:cNvSpPr txBox="1"/>
          <p:nvPr/>
        </p:nvSpPr>
        <p:spPr>
          <a:xfrm>
            <a:off x="2189018" y="1482436"/>
            <a:ext cx="8160327" cy="4154984"/>
          </a:xfrm>
          <a:prstGeom prst="rect">
            <a:avLst/>
          </a:prstGeom>
          <a:noFill/>
        </p:spPr>
        <p:txBody>
          <a:bodyPr wrap="square" rtlCol="0">
            <a:spAutoFit/>
          </a:bodyPr>
          <a:lstStyle/>
          <a:p>
            <a:pPr algn="ctr"/>
            <a:r>
              <a:rPr lang="en-GB" sz="2400" dirty="0"/>
              <a:t>The movie industry has been a major part of the entertainment world for over a century, with billions of dollars being invested each year in the production of new movies. The success of a movie is largely determined by its box office performance, which is influenced by various factors such as genre, cast, director, and marketing budget. With so many factors involved, predicting the box office success of a movie can be a challenging task. However, the ability to accurately predict a movie's box office performance can provide valuable insights to movie studios and investors, helping them make informed decisions on which movies to produce and invest in.</a:t>
            </a:r>
          </a:p>
        </p:txBody>
      </p:sp>
    </p:spTree>
    <p:extLst>
      <p:ext uri="{BB962C8B-B14F-4D97-AF65-F5344CB8AC3E}">
        <p14:creationId xmlns:p14="http://schemas.microsoft.com/office/powerpoint/2010/main" val="3101434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BB858F-909A-B169-2977-7DBC95214AA5}"/>
              </a:ext>
            </a:extLst>
          </p:cNvPr>
          <p:cNvSpPr txBox="1"/>
          <p:nvPr/>
        </p:nvSpPr>
        <p:spPr>
          <a:xfrm>
            <a:off x="1832263" y="496707"/>
            <a:ext cx="8527473" cy="769441"/>
          </a:xfrm>
          <a:prstGeom prst="rect">
            <a:avLst/>
          </a:prstGeom>
          <a:noFill/>
        </p:spPr>
        <p:txBody>
          <a:bodyPr wrap="square" rtlCol="0">
            <a:spAutoFit/>
          </a:bodyPr>
          <a:lstStyle/>
          <a:p>
            <a:pPr algn="ctr"/>
            <a:r>
              <a:rPr lang="en-GB" sz="4400" b="1" dirty="0"/>
              <a:t>How we are solving this problem?</a:t>
            </a:r>
          </a:p>
        </p:txBody>
      </p:sp>
      <p:sp>
        <p:nvSpPr>
          <p:cNvPr id="3" name="TextBox 2">
            <a:extLst>
              <a:ext uri="{FF2B5EF4-FFF2-40B4-BE49-F238E27FC236}">
                <a16:creationId xmlns:a16="http://schemas.microsoft.com/office/drawing/2014/main" id="{FA3E09FC-86B0-94F5-5FCE-ADA0577D69DE}"/>
              </a:ext>
            </a:extLst>
          </p:cNvPr>
          <p:cNvSpPr txBox="1"/>
          <p:nvPr/>
        </p:nvSpPr>
        <p:spPr>
          <a:xfrm>
            <a:off x="2646217" y="1859891"/>
            <a:ext cx="6899563" cy="3600986"/>
          </a:xfrm>
          <a:prstGeom prst="rect">
            <a:avLst/>
          </a:prstGeom>
          <a:noFill/>
        </p:spPr>
        <p:txBody>
          <a:bodyPr wrap="square" rtlCol="0">
            <a:spAutoFit/>
          </a:bodyPr>
          <a:lstStyle/>
          <a:p>
            <a:endParaRPr lang="en-GB" dirty="0"/>
          </a:p>
          <a:p>
            <a:pPr marL="285750" indent="-285750">
              <a:buFont typeface="Arial" panose="020B0604020202020204" pitchFamily="34" charset="0"/>
              <a:buChar char="•"/>
            </a:pPr>
            <a:r>
              <a:rPr lang="en-GB" sz="2400" dirty="0"/>
              <a:t>Read movie metadata from "movie_metadata.csv"</a:t>
            </a:r>
          </a:p>
          <a:p>
            <a:pPr marL="285750" indent="-285750">
              <a:buFont typeface="Arial" panose="020B0604020202020204" pitchFamily="34" charset="0"/>
              <a:buChar char="•"/>
            </a:pPr>
            <a:r>
              <a:rPr lang="en-GB" sz="2400" dirty="0"/>
              <a:t>Clean the data by removing rows with missing values</a:t>
            </a:r>
          </a:p>
          <a:p>
            <a:pPr marL="285750" indent="-285750">
              <a:buFont typeface="Arial" panose="020B0604020202020204" pitchFamily="34" charset="0"/>
              <a:buChar char="•"/>
            </a:pPr>
            <a:r>
              <a:rPr lang="en-GB" sz="2400" dirty="0"/>
              <a:t>Extract the main genre of each movie</a:t>
            </a:r>
          </a:p>
          <a:p>
            <a:pPr marL="285750" indent="-285750">
              <a:buFont typeface="Arial" panose="020B0604020202020204" pitchFamily="34" charset="0"/>
              <a:buChar char="•"/>
            </a:pPr>
            <a:r>
              <a:rPr lang="en-GB" sz="2400" dirty="0"/>
              <a:t>Calculate the number of genres for each movie</a:t>
            </a:r>
          </a:p>
          <a:p>
            <a:pPr marL="285750" indent="-285750">
              <a:buFont typeface="Arial" panose="020B0604020202020204" pitchFamily="34" charset="0"/>
              <a:buChar char="•"/>
            </a:pPr>
            <a:r>
              <a:rPr lang="en-GB" sz="2400" dirty="0"/>
              <a:t>Select relevant features for prediction (e.g., critic reviews, duration, user reviews, etc.)</a:t>
            </a:r>
          </a:p>
          <a:p>
            <a:pPr marL="285750" indent="-285750">
              <a:buFont typeface="Arial" panose="020B0604020202020204" pitchFamily="34" charset="0"/>
              <a:buChar char="•"/>
            </a:pPr>
            <a:endParaRPr lang="en-GB" sz="2400" dirty="0"/>
          </a:p>
          <a:p>
            <a:endParaRPr lang="en-GB" dirty="0"/>
          </a:p>
        </p:txBody>
      </p:sp>
    </p:spTree>
    <p:extLst>
      <p:ext uri="{BB962C8B-B14F-4D97-AF65-F5344CB8AC3E}">
        <p14:creationId xmlns:p14="http://schemas.microsoft.com/office/powerpoint/2010/main" val="34813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2B1C9-90DD-F3A6-9425-31E1700E6945}"/>
              </a:ext>
            </a:extLst>
          </p:cNvPr>
          <p:cNvSpPr txBox="1"/>
          <p:nvPr/>
        </p:nvSpPr>
        <p:spPr>
          <a:xfrm>
            <a:off x="1832263" y="496707"/>
            <a:ext cx="8527473" cy="769441"/>
          </a:xfrm>
          <a:prstGeom prst="rect">
            <a:avLst/>
          </a:prstGeom>
          <a:noFill/>
        </p:spPr>
        <p:txBody>
          <a:bodyPr wrap="square" rtlCol="0">
            <a:spAutoFit/>
          </a:bodyPr>
          <a:lstStyle/>
          <a:p>
            <a:pPr algn="ctr"/>
            <a:r>
              <a:rPr lang="en-GB" sz="4400" b="1" dirty="0"/>
              <a:t>Dataset</a:t>
            </a:r>
          </a:p>
        </p:txBody>
      </p:sp>
      <p:sp>
        <p:nvSpPr>
          <p:cNvPr id="3" name="TextBox 2">
            <a:extLst>
              <a:ext uri="{FF2B5EF4-FFF2-40B4-BE49-F238E27FC236}">
                <a16:creationId xmlns:a16="http://schemas.microsoft.com/office/drawing/2014/main" id="{3EA64532-705D-5DC7-252D-472F40E7D547}"/>
              </a:ext>
            </a:extLst>
          </p:cNvPr>
          <p:cNvSpPr txBox="1"/>
          <p:nvPr/>
        </p:nvSpPr>
        <p:spPr>
          <a:xfrm>
            <a:off x="1832263" y="1266148"/>
            <a:ext cx="10487890" cy="4924425"/>
          </a:xfrm>
          <a:prstGeom prst="rect">
            <a:avLst/>
          </a:prstGeom>
          <a:noFill/>
        </p:spPr>
        <p:txBody>
          <a:bodyPr wrap="square" rtlCol="0">
            <a:spAutoFit/>
          </a:bodyPr>
          <a:lstStyle/>
          <a:p>
            <a:r>
              <a:rPr lang="en-GB" sz="2800" b="1" dirty="0"/>
              <a:t>Source:</a:t>
            </a:r>
          </a:p>
          <a:p>
            <a:r>
              <a:rPr lang="en-GB" sz="2400" dirty="0"/>
              <a:t>Movie metadata collected from "movie_metadata.csv"</a:t>
            </a:r>
          </a:p>
          <a:p>
            <a:endParaRPr lang="en-GB" dirty="0"/>
          </a:p>
          <a:p>
            <a:r>
              <a:rPr lang="en-GB" sz="2800" b="1" dirty="0"/>
              <a:t>Features:</a:t>
            </a:r>
          </a:p>
          <a:p>
            <a:pPr marL="457200" indent="-457200">
              <a:buFont typeface="+mj-lt"/>
              <a:buAutoNum type="arabicPeriod"/>
            </a:pPr>
            <a:r>
              <a:rPr lang="en-GB" sz="2400" dirty="0" err="1"/>
              <a:t>num_critic_for_reviews</a:t>
            </a:r>
            <a:r>
              <a:rPr lang="en-GB" sz="2400" dirty="0"/>
              <a:t>: Number of critical reviews</a:t>
            </a:r>
          </a:p>
          <a:p>
            <a:pPr marL="457200" indent="-457200">
              <a:buFont typeface="+mj-lt"/>
              <a:buAutoNum type="arabicPeriod"/>
            </a:pPr>
            <a:r>
              <a:rPr lang="en-GB" sz="2400" dirty="0"/>
              <a:t>duration: Duration of the movie in minutes</a:t>
            </a:r>
          </a:p>
          <a:p>
            <a:pPr marL="457200" indent="-457200">
              <a:buFont typeface="+mj-lt"/>
              <a:buAutoNum type="arabicPeriod"/>
            </a:pPr>
            <a:r>
              <a:rPr lang="en-GB" sz="2400" dirty="0" err="1"/>
              <a:t>num_voted_users</a:t>
            </a:r>
            <a:r>
              <a:rPr lang="en-GB" sz="2400" dirty="0"/>
              <a:t>: Number of users who have voted</a:t>
            </a:r>
          </a:p>
          <a:p>
            <a:pPr marL="457200" indent="-457200">
              <a:buFont typeface="+mj-lt"/>
              <a:buAutoNum type="arabicPeriod"/>
            </a:pPr>
            <a:r>
              <a:rPr lang="en-GB" sz="2400" dirty="0" err="1"/>
              <a:t>num_user_for_reviews</a:t>
            </a:r>
            <a:r>
              <a:rPr lang="en-GB" sz="2400" dirty="0"/>
              <a:t>: Number of user reviews</a:t>
            </a:r>
          </a:p>
          <a:p>
            <a:pPr marL="457200" indent="-457200">
              <a:buFont typeface="+mj-lt"/>
              <a:buAutoNum type="arabicPeriod"/>
            </a:pPr>
            <a:r>
              <a:rPr lang="en-GB" sz="2400" dirty="0" err="1"/>
              <a:t>movie_facebook_likes</a:t>
            </a:r>
            <a:r>
              <a:rPr lang="en-GB" sz="2400" dirty="0"/>
              <a:t>: Number of likes on the movie's Facebook page</a:t>
            </a:r>
          </a:p>
          <a:p>
            <a:pPr marL="457200" indent="-457200">
              <a:buFont typeface="+mj-lt"/>
              <a:buAutoNum type="arabicPeriod"/>
            </a:pPr>
            <a:r>
              <a:rPr lang="en-GB" sz="2400" dirty="0" err="1"/>
              <a:t>director_facebook_likes</a:t>
            </a:r>
            <a:r>
              <a:rPr lang="en-GB" sz="2400" dirty="0"/>
              <a:t>: Number of likes on the director's Facebook page</a:t>
            </a:r>
          </a:p>
          <a:p>
            <a:pPr marL="457200" indent="-457200">
              <a:buFont typeface="+mj-lt"/>
              <a:buAutoNum type="arabicPeriod"/>
            </a:pPr>
            <a:r>
              <a:rPr lang="en-GB" sz="2400" dirty="0"/>
              <a:t>genres: List of genres associated with the movie</a:t>
            </a:r>
          </a:p>
          <a:p>
            <a:pPr marL="457200" indent="-457200">
              <a:buFont typeface="+mj-lt"/>
              <a:buAutoNum type="arabicPeriod"/>
            </a:pPr>
            <a:r>
              <a:rPr lang="en-GB" sz="2400" dirty="0" err="1"/>
              <a:t>title_year</a:t>
            </a:r>
            <a:r>
              <a:rPr lang="en-GB" sz="2400" dirty="0"/>
              <a:t>: Year of movie release</a:t>
            </a:r>
          </a:p>
          <a:p>
            <a:pPr marL="457200" indent="-457200">
              <a:buFont typeface="+mj-lt"/>
              <a:buAutoNum type="arabicPeriod"/>
            </a:pPr>
            <a:r>
              <a:rPr lang="en-GB" sz="2400" dirty="0" err="1"/>
              <a:t>imdb_score</a:t>
            </a:r>
            <a:r>
              <a:rPr lang="en-GB" sz="2400" dirty="0"/>
              <a:t>: IMDb rating of the movie</a:t>
            </a:r>
            <a:endParaRPr lang="en-GB" dirty="0"/>
          </a:p>
        </p:txBody>
      </p:sp>
    </p:spTree>
    <p:extLst>
      <p:ext uri="{BB962C8B-B14F-4D97-AF65-F5344CB8AC3E}">
        <p14:creationId xmlns:p14="http://schemas.microsoft.com/office/powerpoint/2010/main" val="138965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BE654-576C-94E2-F1D5-774233DA3E50}"/>
              </a:ext>
            </a:extLst>
          </p:cNvPr>
          <p:cNvSpPr txBox="1"/>
          <p:nvPr/>
        </p:nvSpPr>
        <p:spPr>
          <a:xfrm>
            <a:off x="1832263" y="496707"/>
            <a:ext cx="8527473" cy="769441"/>
          </a:xfrm>
          <a:prstGeom prst="rect">
            <a:avLst/>
          </a:prstGeom>
          <a:noFill/>
        </p:spPr>
        <p:txBody>
          <a:bodyPr wrap="square" rtlCol="0">
            <a:spAutoFit/>
          </a:bodyPr>
          <a:lstStyle/>
          <a:p>
            <a:pPr algn="ctr"/>
            <a:r>
              <a:rPr lang="en-GB" sz="4400" b="1" dirty="0"/>
              <a:t>Training structure</a:t>
            </a:r>
          </a:p>
        </p:txBody>
      </p:sp>
      <p:sp>
        <p:nvSpPr>
          <p:cNvPr id="3" name="TextBox 2">
            <a:extLst>
              <a:ext uri="{FF2B5EF4-FFF2-40B4-BE49-F238E27FC236}">
                <a16:creationId xmlns:a16="http://schemas.microsoft.com/office/drawing/2014/main" id="{18D71ADD-07EB-A19B-BBEB-D584921867D7}"/>
              </a:ext>
            </a:extLst>
          </p:cNvPr>
          <p:cNvSpPr txBox="1"/>
          <p:nvPr/>
        </p:nvSpPr>
        <p:spPr>
          <a:xfrm>
            <a:off x="2757055" y="1385455"/>
            <a:ext cx="7966363" cy="5293757"/>
          </a:xfrm>
          <a:prstGeom prst="rect">
            <a:avLst/>
          </a:prstGeom>
          <a:noFill/>
        </p:spPr>
        <p:txBody>
          <a:bodyPr wrap="square" rtlCol="0">
            <a:spAutoFit/>
          </a:bodyPr>
          <a:lstStyle/>
          <a:p>
            <a:r>
              <a:rPr lang="en-GB" sz="2800" b="1" dirty="0"/>
              <a:t>Data Preparation:</a:t>
            </a:r>
          </a:p>
          <a:p>
            <a:pPr marL="285750" indent="-285750">
              <a:buFont typeface="Arial" panose="020B0604020202020204" pitchFamily="34" charset="0"/>
              <a:buChar char="•"/>
            </a:pPr>
            <a:r>
              <a:rPr lang="en-GB" sz="2400" dirty="0"/>
              <a:t>Pop the gross column because it contains huge number of null values (884)</a:t>
            </a:r>
          </a:p>
          <a:p>
            <a:pPr marL="285750" indent="-285750">
              <a:buFont typeface="Arial" panose="020B0604020202020204" pitchFamily="34" charset="0"/>
              <a:buChar char="•"/>
            </a:pPr>
            <a:r>
              <a:rPr lang="en-GB" sz="2400" dirty="0"/>
              <a:t>Split the dataset into training (0.8) and testing sets (0.2)</a:t>
            </a:r>
          </a:p>
          <a:p>
            <a:pPr marL="285750" indent="-285750">
              <a:buFont typeface="Arial" panose="020B0604020202020204" pitchFamily="34" charset="0"/>
              <a:buChar char="•"/>
            </a:pPr>
            <a:r>
              <a:rPr lang="en-GB" sz="2400" dirty="0"/>
              <a:t>Ensure appropriate feature scaling if needed (e.g., using </a:t>
            </a:r>
            <a:r>
              <a:rPr lang="en-GB" sz="2400" dirty="0" err="1"/>
              <a:t>StandardScaler</a:t>
            </a:r>
            <a:r>
              <a:rPr lang="en-GB" sz="2400" dirty="0"/>
              <a:t>)</a:t>
            </a:r>
          </a:p>
          <a:p>
            <a:endParaRPr lang="en-GB" dirty="0"/>
          </a:p>
          <a:p>
            <a:r>
              <a:rPr lang="en-GB" sz="2800" b="1" dirty="0"/>
              <a:t>Regression Models:</a:t>
            </a:r>
          </a:p>
          <a:p>
            <a:pPr marL="285750" indent="-285750">
              <a:buFont typeface="Arial" panose="020B0604020202020204" pitchFamily="34" charset="0"/>
              <a:buChar char="•"/>
            </a:pPr>
            <a:r>
              <a:rPr lang="en-GB" sz="2400" dirty="0"/>
              <a:t>Linear Regression</a:t>
            </a:r>
          </a:p>
          <a:p>
            <a:pPr marL="285750" indent="-285750">
              <a:buFont typeface="Arial" panose="020B0604020202020204" pitchFamily="34" charset="0"/>
              <a:buChar char="•"/>
            </a:pPr>
            <a:r>
              <a:rPr lang="en-GB" sz="2400" dirty="0"/>
              <a:t>Decision Tree Regressor</a:t>
            </a:r>
          </a:p>
          <a:p>
            <a:pPr marL="285750" indent="-285750">
              <a:buFont typeface="Arial" panose="020B0604020202020204" pitchFamily="34" charset="0"/>
              <a:buChar char="•"/>
            </a:pPr>
            <a:r>
              <a:rPr lang="en-GB" sz="2400" dirty="0"/>
              <a:t>Support Vector Regressor</a:t>
            </a:r>
          </a:p>
          <a:p>
            <a:pPr marL="285750" indent="-285750">
              <a:buFont typeface="Arial" panose="020B0604020202020204" pitchFamily="34" charset="0"/>
              <a:buChar char="•"/>
            </a:pPr>
            <a:r>
              <a:rPr lang="en-GB" sz="2400" dirty="0"/>
              <a:t>K-Nearest </a:t>
            </a:r>
            <a:r>
              <a:rPr lang="en-GB" sz="2400" dirty="0" err="1"/>
              <a:t>Neighbors</a:t>
            </a:r>
            <a:r>
              <a:rPr lang="en-GB" sz="2400" dirty="0"/>
              <a:t> Regressor</a:t>
            </a:r>
          </a:p>
          <a:p>
            <a:pPr marL="285750" indent="-285750">
              <a:buFont typeface="Arial" panose="020B0604020202020204" pitchFamily="34" charset="0"/>
              <a:buChar char="•"/>
            </a:pPr>
            <a:r>
              <a:rPr lang="en-GB" sz="2400" dirty="0"/>
              <a:t>Train and evaluate each model using mean squared error (MSE) and mean absolute error (MAE)</a:t>
            </a:r>
          </a:p>
        </p:txBody>
      </p:sp>
    </p:spTree>
    <p:extLst>
      <p:ext uri="{BB962C8B-B14F-4D97-AF65-F5344CB8AC3E}">
        <p14:creationId xmlns:p14="http://schemas.microsoft.com/office/powerpoint/2010/main" val="14906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3F5CFB-EAE9-EFE1-4EE5-1FA16E780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5" name="TextBox 4">
            <a:extLst>
              <a:ext uri="{FF2B5EF4-FFF2-40B4-BE49-F238E27FC236}">
                <a16:creationId xmlns:a16="http://schemas.microsoft.com/office/drawing/2014/main" id="{486FE6A2-DB19-2D52-E70D-FCDE0D41DB9E}"/>
              </a:ext>
            </a:extLst>
          </p:cNvPr>
          <p:cNvSpPr txBox="1"/>
          <p:nvPr/>
        </p:nvSpPr>
        <p:spPr>
          <a:xfrm>
            <a:off x="-592282" y="5027144"/>
            <a:ext cx="8527473" cy="769441"/>
          </a:xfrm>
          <a:prstGeom prst="rect">
            <a:avLst/>
          </a:prstGeom>
          <a:noFill/>
        </p:spPr>
        <p:txBody>
          <a:bodyPr wrap="square" rtlCol="0">
            <a:spAutoFit/>
          </a:bodyPr>
          <a:lstStyle/>
          <a:p>
            <a:pPr algn="ctr"/>
            <a:r>
              <a:rPr lang="en-GB" sz="4400" b="1" dirty="0"/>
              <a:t>Graphs</a:t>
            </a:r>
          </a:p>
        </p:txBody>
      </p:sp>
    </p:spTree>
    <p:extLst>
      <p:ext uri="{BB962C8B-B14F-4D97-AF65-F5344CB8AC3E}">
        <p14:creationId xmlns:p14="http://schemas.microsoft.com/office/powerpoint/2010/main" val="405140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0F4414-217B-4219-7340-C875137621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47779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139</TotalTime>
  <Words>585</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Corbel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ifham khan</dc:creator>
  <cp:lastModifiedBy>ifham khan</cp:lastModifiedBy>
  <cp:revision>27</cp:revision>
  <dcterms:created xsi:type="dcterms:W3CDTF">2023-05-03T10:03:44Z</dcterms:created>
  <dcterms:modified xsi:type="dcterms:W3CDTF">2023-05-09T06:46:15Z</dcterms:modified>
</cp:coreProperties>
</file>