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uildings-high-rise-houses-29551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5A2E-E93A-46B2-96AB-D25899B35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Toronto Apartment Prices</a:t>
            </a:r>
            <a:endParaRPr lang="en-IN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CD061-D5F1-4435-A3AF-E1577BC71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Seshagiri Sriram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230DF-8F9B-43F2-AE0A-59B859D3D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23869" y="0"/>
            <a:ext cx="365045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7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20FD-C9B8-4C07-8AA7-3571502D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model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8266-43B1-43F5-ADB7-62890C285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We tune the hyperparameters of the Elastic Net Model to perform better on the test set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After tuning we reduce its error on the test set predictions from $436 to $291.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$145 more accurate on average!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54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D14-1CBE-41A6-8915-1BF93B46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features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78D15-68E9-4E10-A209-1A62B2A22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241" y="2250059"/>
            <a:ext cx="5458987" cy="4022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548E2-E6A0-4678-8768-2134D7B1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2" y="2118186"/>
            <a:ext cx="5924854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5341-2753-4952-A8F3-8A037D2D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80526-2B0B-4DB0-B545-558B09C5C8ED}"/>
              </a:ext>
            </a:extLst>
          </p:cNvPr>
          <p:cNvSpPr txBox="1">
            <a:spLocks/>
          </p:cNvSpPr>
          <p:nvPr/>
        </p:nvSpPr>
        <p:spPr>
          <a:xfrm>
            <a:off x="838200" y="2010833"/>
            <a:ext cx="5096934" cy="41661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000" b="1" dirty="0"/>
              <a:t>More Expensive Apartments Have…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Dens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Bathrooms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More Bedrooms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Outdoors Activities Nearby: Parks, Golf, Playgrounds and Rock Climbing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Wine Stores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Closer to new age restaurants – Molecular Gastronomy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0A278A-AE87-44BA-B00E-9E61BBFB1A70}"/>
              </a:ext>
            </a:extLst>
          </p:cNvPr>
          <p:cNvSpPr txBox="1">
            <a:spLocks/>
          </p:cNvSpPr>
          <p:nvPr/>
        </p:nvSpPr>
        <p:spPr>
          <a:xfrm>
            <a:off x="6256867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Cheaper Apartments Are…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Far from Downtown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High Schools, Toy Stores, Game Stores and Arcades Nearby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Tattoo Parlors and Hookah Bars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Ethnic restaurants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97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AA6F-DCFC-4D9F-8BC2-CE7BC03C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EA30-812F-425D-A6EB-DDE8F9B4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92D050"/>
                </a:solidFill>
              </a:rPr>
              <a:t>For Apartment Building developers</a:t>
            </a:r>
          </a:p>
          <a:p>
            <a:r>
              <a:rPr lang="en-US" dirty="0"/>
              <a:t>- Develop apartments in neighborhoods with lots of parks, nature, outdoor activities, and as close to downtown as possible. </a:t>
            </a:r>
          </a:p>
          <a:p>
            <a:r>
              <a:rPr lang="en-US" dirty="0"/>
              <a:t>- Such units will have the highest price when these conditions are met and they are not surrounded by tattoo parlors, hookah bars and certain ethnic restaurants</a:t>
            </a:r>
          </a:p>
          <a:p>
            <a:r>
              <a:rPr lang="en-US" dirty="0"/>
              <a:t>- Such units will have the highest price when these conditions are met and they have wine parlors, new style food restaurants (molecular gastronomy), and are close to a doctor's office.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35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AA6F-DCFC-4D9F-8BC2-CE7BC03C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based on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EA30-812F-425D-A6EB-DDE8F9B4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92D050"/>
                </a:solidFill>
              </a:rPr>
              <a:t>For Apartment owners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Prices can be driven higher by investing in more green space, parks, playgrounds, and outdoor activities in the neighborhood.</a:t>
            </a:r>
          </a:p>
          <a:p>
            <a:endParaRPr lang="en-US" b="1" dirty="0"/>
          </a:p>
          <a:p>
            <a:r>
              <a:rPr lang="en-US" sz="2800" b="1" dirty="0">
                <a:solidFill>
                  <a:srgbClr val="92D050"/>
                </a:solidFill>
              </a:rPr>
              <a:t>For Tenants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will be lowest if you live further from downtown.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 for apartments close to high schools, or without green space nearby, you can find apartments with a similar number of rooms for a lower rental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0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4FEC-EB11-4C59-BE44-2E0D566E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0D80-0D03-4554-9A73-4361BF2E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Can we predict a Toronto apartment's rental price by knowing the businesses around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makes one apartment more valuable than another with the same number of rooms?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0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6E25-ADE8-49E5-8B38-8EB9A627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7415-EFEF-41C4-8C7F-F3AB34C6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66604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Toronto Apartment data from Kaggle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Nearby Venue data from Foursquare API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C50F1-2E35-43C1-9B25-921F0E95F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r="28871" b="3587"/>
          <a:stretch/>
        </p:blipFill>
        <p:spPr>
          <a:xfrm>
            <a:off x="4690169" y="2286000"/>
            <a:ext cx="7187832" cy="159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82F7A-BD8A-432E-99CC-A6BF972E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19" y="4830570"/>
            <a:ext cx="728653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7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44ED-9A39-4AA8-8089-99E5094B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from </a:t>
            </a:r>
            <a:r>
              <a:rPr lang="en-US" dirty="0" err="1"/>
              <a:t>kaggle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DEDA-F7D1-4D19-864B-39417F1A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19C44F-A3F4-44B7-A039-B9ECDAFAD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6" y="2770402"/>
            <a:ext cx="3425609" cy="2432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0136C-EA30-428D-974A-A50E1B0B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2" y="3093829"/>
            <a:ext cx="3433324" cy="1785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1A13-D2BB-4D6D-A2D1-4527A1E17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469" y="2311723"/>
            <a:ext cx="3078349" cy="399763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64E250-144D-4E91-9239-023CEFE0F57A}"/>
              </a:ext>
            </a:extLst>
          </p:cNvPr>
          <p:cNvCxnSpPr>
            <a:cxnSpLocks/>
          </p:cNvCxnSpPr>
          <p:nvPr/>
        </p:nvCxnSpPr>
        <p:spPr>
          <a:xfrm>
            <a:off x="4157330" y="2286000"/>
            <a:ext cx="0" cy="402336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81359-7514-4037-BA78-D2ECFA49C95B}"/>
              </a:ext>
            </a:extLst>
          </p:cNvPr>
          <p:cNvCxnSpPr>
            <a:cxnSpLocks/>
          </p:cNvCxnSpPr>
          <p:nvPr/>
        </p:nvCxnSpPr>
        <p:spPr>
          <a:xfrm>
            <a:off x="8371367" y="2286000"/>
            <a:ext cx="0" cy="402336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55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7917-0FDD-422C-9169-5DF36DE2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K-Means Clustering Toronto Neighbourhoods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56A6A-DB5C-47A3-B825-F0B084151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25" y="2441445"/>
            <a:ext cx="6693158" cy="4022725"/>
          </a:xfrm>
        </p:spPr>
      </p:pic>
    </p:spTree>
    <p:extLst>
      <p:ext uri="{BB962C8B-B14F-4D97-AF65-F5344CB8AC3E}">
        <p14:creationId xmlns:p14="http://schemas.microsoft.com/office/powerpoint/2010/main" val="10730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1CF3-2977-49FE-A0F2-EBDAA05C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Downtown proximity vs. 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50B4-E2CB-42D7-A9A5-385928F2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611666" cy="4338084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No or unclear linear trend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Very hard to differentiate data points close to downtown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Not a very good indicator of apartment price by itself. </a:t>
            </a:r>
            <a:endParaRPr lang="en-IN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14425F7-66FE-45A8-8C20-B48014E9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36" y="1995790"/>
            <a:ext cx="6903723" cy="47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7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BC3E-E282-4519-B27C-481FF4CD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information vs price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7CEA-97F5-49D6-9DB9-E0D13930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992821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Even introducing the number of bathrooms, bedrooms, and dens doesn’t give a clear trend in downtown Toronto Apartment price.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Need to introduce additional data to predict the price of an apartment in downtown Toronto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Use the nearby venues from the </a:t>
            </a:r>
            <a:r>
              <a:rPr lang="en-US" sz="2800" dirty="0" err="1"/>
              <a:t>FourSquare</a:t>
            </a:r>
            <a:r>
              <a:rPr lang="en-US" sz="2800" dirty="0"/>
              <a:t> API in addition to this data to try and predict the price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7439F-CE61-4305-AD3D-F7FA4A5E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55" y="321732"/>
            <a:ext cx="2734254" cy="1811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26FF6-B3AC-4A9E-9A98-036C7322B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80" y="2396659"/>
            <a:ext cx="2615801" cy="1811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9E7BBA-08AE-497F-82A4-40A2116C0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34" y="4471585"/>
            <a:ext cx="2316691" cy="1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9582-7380-44C1-A7B5-182280AA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machine learning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8EAC-1737-470D-8FB6-E38FA473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Data is split 60/20/20  - 60% Train, 20% Test, 20% Validation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Feed nearby business and apartment information to different model.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Perform Hyperparameter tuning.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/>
              <a:t>Evaluate models for Root Mean Square Error (RMSE) of price prediction in Canadian dollars (CAD)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926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6046-24D9-4D24-8345-9D533247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Machine Learning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244F-3A40-494C-AA07-E2430232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Elastic Net model works best</a:t>
            </a:r>
            <a:r>
              <a:rPr lang="en-IN" sz="2800" dirty="0"/>
              <a:t> with lowest error and highest correlation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1803-AD6D-4D8C-847E-7053E26E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280254"/>
            <a:ext cx="4769095" cy="302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89A6B-B1B8-4C18-A3A5-DC1BEECF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35" y="3144310"/>
            <a:ext cx="4691303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56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488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Tw Cen MT</vt:lpstr>
      <vt:lpstr>Tw Cen MT Condensed</vt:lpstr>
      <vt:lpstr>Wingdings 3</vt:lpstr>
      <vt:lpstr>Integral</vt:lpstr>
      <vt:lpstr>Toronto Apartment Prices</vt:lpstr>
      <vt:lpstr>Guiding Questions</vt:lpstr>
      <vt:lpstr>Data source</vt:lpstr>
      <vt:lpstr>Exploring data from kaggle</vt:lpstr>
      <vt:lpstr>K-Means Clustering Toronto Neighbourhoods</vt:lpstr>
      <vt:lpstr>Downtown proximity vs. price</vt:lpstr>
      <vt:lpstr>Room information vs price</vt:lpstr>
      <vt:lpstr>Benchmark machine learning models</vt:lpstr>
      <vt:lpstr>Initial Machine Learning results</vt:lpstr>
      <vt:lpstr>Perform model tuning</vt:lpstr>
      <vt:lpstr>Extract features</vt:lpstr>
      <vt:lpstr>Summary</vt:lpstr>
      <vt:lpstr>Recommendations based on results</vt:lpstr>
      <vt:lpstr>Recommendations based 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Apartment Prices</dc:title>
  <dc:creator>Seshagiri Sriram</dc:creator>
  <cp:lastModifiedBy>Seshagiri Sriram</cp:lastModifiedBy>
  <cp:revision>4</cp:revision>
  <dcterms:created xsi:type="dcterms:W3CDTF">2020-08-31T10:14:04Z</dcterms:created>
  <dcterms:modified xsi:type="dcterms:W3CDTF">2020-08-31T10:46:06Z</dcterms:modified>
</cp:coreProperties>
</file>