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IBM Plex Sans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IBMPlexSansSemiBol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SemiBold-italic.fntdata"/><Relationship Id="rId25" Type="http://schemas.openxmlformats.org/officeDocument/2006/relationships/font" Target="fonts/IBMPlexSansSemiBold-bold.fntdata"/><Relationship Id="rId27" Type="http://schemas.openxmlformats.org/officeDocument/2006/relationships/font" Target="fonts/IBMPlexSans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19" Type="http://schemas.openxmlformats.org/officeDocument/2006/relationships/font" Target="fonts/IBMPlexSans-boldItalic.fntdata"/><Relationship Id="rId18" Type="http://schemas.openxmlformats.org/officeDocument/2006/relationships/font" Target="fonts/IBMPlex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71d902af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71d902af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71d902afa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71d902afa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71d902afa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71d902afa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71d902afa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71d902afa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7c7ac77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7c7ac77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71d902afa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71d902afa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d902afa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d902afa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71d902afa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71d902afa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71d902afa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71d902afa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_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Пустой слайд">
  <p:cSld name="1_Title slide 5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итульник">
  <p:cSld name="TITLE_1_4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7" name="Google Shape;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Титульник">
  <p:cSld name="TITLE_1_2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2" name="Google Shape;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8" name="Google Shape;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3" name="Google Shape;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Титульник">
  <p:cSld name="TITLE_1_2_1_1_1_1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8" name="Google Shape;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IBM Plex Sans"/>
              <a:buNone/>
              <a:defRPr sz="13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TITLE_1_1_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7" name="Google Shape;1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30" name="Google Shape;13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7" name="Google Shape;13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3" name="Google Shape;1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7" name="Google Shape;147;p33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Что будет на уроке - 1 вариант">
  <p:cSld name="1_Title slide 5_2_1_2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1" name="Google Shape;151;p3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2" name="Google Shape;152;p34"/>
          <p:cNvSpPr txBox="1"/>
          <p:nvPr>
            <p:ph idx="2" type="subTitle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3" type="body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4" name="Google Shape;154;p34"/>
          <p:cNvSpPr txBox="1"/>
          <p:nvPr>
            <p:ph idx="4" type="subTitle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5" type="body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6" type="subTitle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7" type="body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idx="8" type="subTitle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9" type="body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0" name="Google Shape;160;p34"/>
          <p:cNvSpPr txBox="1"/>
          <p:nvPr>
            <p:ph idx="13" type="subTitle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4" type="body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idx="15" type="subTitle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6" type="body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4" name="Google Shape;16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Что будет на уроке - 2 вариант ">
  <p:cSld name="1_Title slide 5_2_1_2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7" name="Google Shape;167;p3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2" type="body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9" name="Google Shape;169;p35"/>
          <p:cNvSpPr txBox="1"/>
          <p:nvPr>
            <p:ph idx="3" type="subTitle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4" type="body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5" type="subTitle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6" type="body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3" name="Google Shape;173;p35"/>
          <p:cNvSpPr txBox="1"/>
          <p:nvPr>
            <p:ph idx="7" type="subTitle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8" type="body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5" name="Google Shape;175;p35"/>
          <p:cNvSpPr txBox="1"/>
          <p:nvPr>
            <p:ph idx="9" type="subTitle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3" type="body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7" name="Google Shape;177;p35"/>
          <p:cNvSpPr txBox="1"/>
          <p:nvPr>
            <p:ph idx="14" type="subTitle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5" type="body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6" type="subTitle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0" name="Google Shape;18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6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87" name="Google Shape;18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6375" y="330150"/>
            <a:ext cx="4391259" cy="4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0" name="Google Shape;200;p39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1" name="Google Shape;201;p39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2" name="Google Shape;202;p39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3" name="Google Shape;203;p39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5" name="Google Shape;205;p39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6" name="Google Shape;206;p39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">
  <p:cSld name="1_Title slide 5_2_1_4_1_1_1_1"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1" name="Google Shape;21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0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3" name="Google Shape;213;p40"/>
          <p:cNvSpPr txBox="1"/>
          <p:nvPr>
            <p:ph idx="2" type="subTitle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4" type="subTitle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idx="5" type="subTitle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7" name="Google Shape;217;p40"/>
          <p:cNvSpPr txBox="1"/>
          <p:nvPr>
            <p:ph idx="6" type="subTitle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8" name="Google Shape;218;p40"/>
          <p:cNvSpPr txBox="1"/>
          <p:nvPr>
            <p:ph idx="7" type="subTitle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9" name="Google Shape;219;p40"/>
          <p:cNvSpPr txBox="1"/>
          <p:nvPr>
            <p:ph idx="8" type="subTitle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0" name="Google Shape;220;p40"/>
          <p:cNvSpPr txBox="1"/>
          <p:nvPr>
            <p:ph idx="9" type="subTitle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13" type="subTitle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2" name="Google Shape;222;p40"/>
          <p:cNvSpPr txBox="1"/>
          <p:nvPr>
            <p:ph idx="14" type="subTitle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3" name="Google Shape;223;p40"/>
          <p:cNvSpPr txBox="1"/>
          <p:nvPr>
            <p:ph idx="15" type="subTitle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4" name="Google Shape;224;p40"/>
          <p:cNvSpPr txBox="1"/>
          <p:nvPr>
            <p:ph idx="16" type="subTitle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17" type="subTitle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18" type="subTitle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19" type="subTitle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20" type="subTitle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21" type="subTitle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22" type="subTitle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23" type="subTitle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24" type="subTitle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">
  <p:cSld name="1_Title slide 5_2_1_4_1_1_1_1_1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35" name="Google Shape;23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3" type="subTitle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9" name="Google Shape;239;p41"/>
          <p:cNvSpPr txBox="1"/>
          <p:nvPr>
            <p:ph idx="4" type="subTitle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0" name="Google Shape;240;p41"/>
          <p:cNvSpPr txBox="1"/>
          <p:nvPr>
            <p:ph idx="5" type="subTitle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1" name="Google Shape;241;p41"/>
          <p:cNvSpPr txBox="1"/>
          <p:nvPr>
            <p:ph idx="6" type="subTitle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2" name="Google Shape;242;p41"/>
          <p:cNvSpPr txBox="1"/>
          <p:nvPr>
            <p:ph idx="7" type="subTitle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3" name="Google Shape;243;p41"/>
          <p:cNvSpPr txBox="1"/>
          <p:nvPr>
            <p:ph idx="8" type="subTitle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4" name="Google Shape;244;p41"/>
          <p:cNvSpPr txBox="1"/>
          <p:nvPr>
            <p:ph idx="9" type="subTitle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 1">
  <p:cSld name="1_Title slide 5_2_1_4_1_1_1_1_1_1"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7" name="Google Shape;24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" type="subTitle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3" type="subTitle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4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5" type="subTitle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3" name="Google Shape;253;p42"/>
          <p:cNvSpPr txBox="1"/>
          <p:nvPr>
            <p:ph idx="6" type="subTitle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4" name="Google Shape;254;p42"/>
          <p:cNvSpPr txBox="1"/>
          <p:nvPr>
            <p:ph idx="7" type="subTitle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5" name="Google Shape;255;p42"/>
          <p:cNvSpPr txBox="1"/>
          <p:nvPr>
            <p:ph idx="8" type="subTitle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9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7" name="Google Shape;257;p42"/>
          <p:cNvSpPr txBox="1"/>
          <p:nvPr>
            <p:ph idx="13" type="subTitle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8" name="Google Shape;258;p42"/>
          <p:cNvSpPr txBox="1"/>
          <p:nvPr>
            <p:ph idx="14" type="subTitle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9" name="Google Shape;259;p42"/>
          <p:cNvSpPr txBox="1"/>
          <p:nvPr>
            <p:ph idx="15" type="subTitle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0" name="Google Shape;260;p42"/>
          <p:cNvSpPr txBox="1"/>
          <p:nvPr>
            <p:ph idx="16" type="subTitle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12700" marR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Рекуррентные</a:t>
            </a:r>
            <a:endParaRPr/>
          </a:p>
          <a:p>
            <a:pPr indent="0" lvl="0" marL="12700" marR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нейронные сети</a:t>
            </a:r>
            <a:endParaRPr/>
          </a:p>
        </p:txBody>
      </p:sp>
      <p:sp>
        <p:nvSpPr>
          <p:cNvPr id="266" name="Google Shape;266;p43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Введение в нейронные сети. Урок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 этом уроке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44"/>
          <p:cNvSpPr txBox="1"/>
          <p:nvPr>
            <p:ph idx="16" type="subTitle"/>
          </p:nvPr>
        </p:nvSpPr>
        <p:spPr>
          <a:xfrm>
            <a:off x="540000" y="1440000"/>
            <a:ext cx="3852000" cy="12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7620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 Общие сведения о рекуррентных нейронных сетях</a:t>
            </a:r>
            <a:endParaRPr>
              <a:solidFill>
                <a:schemeClr val="dk1"/>
              </a:solidFill>
            </a:endParaRPr>
          </a:p>
          <a:p>
            <a:pPr indent="-317500" lvl="0" marL="457200" marR="76200" rtl="0" algn="l">
              <a:lnSpc>
                <a:spcPct val="1145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 LSTM</a:t>
            </a:r>
            <a:endParaRPr>
              <a:solidFill>
                <a:schemeClr val="dk1"/>
              </a:solidFill>
            </a:endParaRPr>
          </a:p>
          <a:p>
            <a:pPr indent="-317500" lvl="0" marL="457200" marR="76200" rtl="0" algn="l">
              <a:lnSpc>
                <a:spcPct val="1145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 GRU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4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Начало работы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Общие сведения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Рекуррентные нейронные сети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b="10106" l="0" r="0" t="9235"/>
          <a:stretch/>
        </p:blipFill>
        <p:spPr>
          <a:xfrm>
            <a:off x="540000" y="1800000"/>
            <a:ext cx="4032000" cy="179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800000"/>
            <a:ext cx="4032000" cy="1778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RNN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Рекуррентные нейронные сети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647475"/>
            <a:ext cx="31051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6"/>
          <p:cNvPicPr preferRelativeResize="0"/>
          <p:nvPr/>
        </p:nvPicPr>
        <p:blipFill rotWithShape="1">
          <a:blip r:embed="rId4">
            <a:alphaModFix/>
          </a:blip>
          <a:srcRect b="54683" l="0" r="0" t="0"/>
          <a:stretch/>
        </p:blipFill>
        <p:spPr>
          <a:xfrm>
            <a:off x="152400" y="1232400"/>
            <a:ext cx="6084400" cy="24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LSTM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Рекуррентные нейронные сети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97" name="Google Shape;29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440000"/>
            <a:ext cx="7635184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GRU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48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Рекуррентные нейронные сети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676" y="1440001"/>
            <a:ext cx="5096648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idx="2" type="subTitle"/>
          </p:nvPr>
        </p:nvSpPr>
        <p:spPr>
          <a:xfrm>
            <a:off x="540000" y="1620000"/>
            <a:ext cx="80640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Попробуйте изменить параметры нейронной сети, работающей с датасетом imdb, либо нейронной сети, работающей airline-passengers (она прилагается вместе 		   с датасетом к уроку в виде отдельного скрипта) так, чтобы улучшить её точность. Приложите анализ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Попробуйте изменить параметры нейронной сети, генерирующей текст таким образом, чтобы добиться генерации как можно более осмысленного текста. Пришлите лучший текст из получившихся 	   и опишите предпринятые для его получения действия. Можно использовать текст другого произведения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*Попробуйте реализовать нейронную сеть архитектуры LSTM на numpy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*Предложите свои варианты решения проблемы исчезающего градиента в RNN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10" name="Google Shape;310;p49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Практическое задание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4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 следующему уроку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Остались вопросы?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22" name="Google Shape;322;p51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Далее будут слайды для практической части занятия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